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0" r:id="rId4"/>
    <p:sldId id="283" r:id="rId5"/>
    <p:sldId id="262" r:id="rId6"/>
    <p:sldId id="261" r:id="rId7"/>
    <p:sldId id="258" r:id="rId8"/>
    <p:sldId id="259" r:id="rId9"/>
    <p:sldId id="274" r:id="rId10"/>
    <p:sldId id="275" r:id="rId11"/>
    <p:sldId id="276" r:id="rId12"/>
    <p:sldId id="277" r:id="rId13"/>
    <p:sldId id="278" r:id="rId14"/>
    <p:sldId id="273" r:id="rId15"/>
    <p:sldId id="282" r:id="rId16"/>
    <p:sldId id="280" r:id="rId17"/>
    <p:sldId id="281" r:id="rId18"/>
    <p:sldId id="279" r:id="rId19"/>
    <p:sldId id="272" r:id="rId20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メイリオ" pitchFamily="50" charset="-128"/>
        <a:cs typeface="メイリオ" pitchFamily="50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メイリオ" pitchFamily="50" charset="-128"/>
        <a:cs typeface="メイリオ" pitchFamily="50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メイリオ" pitchFamily="50" charset="-128"/>
        <a:cs typeface="メイリオ" pitchFamily="50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メイリオ" pitchFamily="50" charset="-128"/>
        <a:cs typeface="メイリオ" pitchFamily="50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メイリオ" pitchFamily="50" charset="-128"/>
        <a:cs typeface="メイリオ" pitchFamily="50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メイリオ" pitchFamily="50" charset="-128"/>
        <a:cs typeface="メイリオ" pitchFamily="50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メイリオ" pitchFamily="50" charset="-128"/>
        <a:cs typeface="メイリオ" pitchFamily="50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メイリオ" pitchFamily="50" charset="-128"/>
        <a:cs typeface="メイリオ" pitchFamily="50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メイリオ" pitchFamily="50" charset="-128"/>
        <a:cs typeface="メイリオ" pitchFamily="5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33"/>
    <a:srgbClr val="FF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247" autoAdjust="0"/>
  </p:normalViewPr>
  <p:slideViewPr>
    <p:cSldViewPr>
      <p:cViewPr varScale="1">
        <p:scale>
          <a:sx n="85" d="100"/>
          <a:sy n="85" d="100"/>
        </p:scale>
        <p:origin x="81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メイリオ" pitchFamily="50" charset="-128"/>
                <a:ea typeface="メイリオ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メイリオ" pitchFamily="50" charset="-128"/>
                <a:ea typeface="メイリオ" pitchFamily="50" charset="-128"/>
              </a:defRPr>
            </a:lvl1pPr>
          </a:lstStyle>
          <a:p>
            <a:pPr>
              <a:defRPr/>
            </a:pPr>
            <a:fld id="{90830F88-01ED-4AB7-8A89-1ABB8E92911C}" type="datetimeFigureOut">
              <a:rPr lang="ja-JP" altLang="en-US"/>
              <a:pPr>
                <a:defRPr/>
              </a:pPr>
              <a:t>2019/4/11</a:t>
            </a:fld>
            <a:endParaRPr lang="en-US" altLang="ja-JP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メイリオ" pitchFamily="50" charset="-128"/>
                <a:ea typeface="メイリオ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メイリオ" pitchFamily="50" charset="-128"/>
                <a:ea typeface="メイリオ" pitchFamily="50" charset="-128"/>
              </a:defRPr>
            </a:lvl1pPr>
          </a:lstStyle>
          <a:p>
            <a:pPr>
              <a:defRPr/>
            </a:pPr>
            <a:fld id="{098A0C03-16A7-42D3-827B-4AC1BF1D90D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6436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E744D1-F6F3-4F6A-9077-5A0632290E7E}" type="datetimeFigureOut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519113" y="381000"/>
            <a:ext cx="5556250" cy="4167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73075" y="4657725"/>
            <a:ext cx="6003925" cy="50085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dirty="0" smtClean="0"/>
              <a:t>マスター テキストの書式設定</a:t>
            </a:r>
          </a:p>
          <a:p>
            <a:pPr lvl="1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2 </a:t>
            </a:r>
            <a:r>
              <a:rPr lang="ja-JP" altLang="en-US" noProof="0" dirty="0" smtClean="0"/>
              <a:t>レベル</a:t>
            </a:r>
          </a:p>
          <a:p>
            <a:pPr lvl="2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3 </a:t>
            </a:r>
            <a:r>
              <a:rPr lang="ja-JP" altLang="en-US" noProof="0" dirty="0" smtClean="0"/>
              <a:t>レベル</a:t>
            </a:r>
          </a:p>
          <a:p>
            <a:pPr lvl="3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4 </a:t>
            </a:r>
            <a:r>
              <a:rPr lang="ja-JP" altLang="en-US" noProof="0" dirty="0" smtClean="0"/>
              <a:t>レベル</a:t>
            </a:r>
          </a:p>
          <a:p>
            <a:pPr lvl="4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5 </a:t>
            </a:r>
            <a:r>
              <a:rPr lang="ja-JP" altLang="en-US" noProof="0" dirty="0" smtClean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836EE08-B404-4178-BA78-07F23698D56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0810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5363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599539-F0AA-463D-9265-22FFA1DD3B75}" type="slidenum">
              <a:rPr lang="ja-JP" altLang="en-US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ja-JP"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6161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765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CE274-B2ED-4308-9E3B-E0AD72FE3DF7}" type="slidenum">
              <a:rPr lang="ja-JP" altLang="en-US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ja-JP"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8129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765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CE274-B2ED-4308-9E3B-E0AD72FE3DF7}" type="slidenum">
              <a:rPr lang="ja-JP" altLang="en-US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ja-JP"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43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765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CE274-B2ED-4308-9E3B-E0AD72FE3DF7}" type="slidenum">
              <a:rPr lang="ja-JP" altLang="en-US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ja-JP"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935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765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CE274-B2ED-4308-9E3B-E0AD72FE3DF7}" type="slidenum">
              <a:rPr lang="ja-JP" altLang="en-US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ja-JP"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8399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765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CE274-B2ED-4308-9E3B-E0AD72FE3DF7}" type="slidenum">
              <a:rPr lang="ja-JP" altLang="en-US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ja-JP"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5770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765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CE274-B2ED-4308-9E3B-E0AD72FE3DF7}" type="slidenum">
              <a:rPr lang="ja-JP" altLang="en-US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ja-JP"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9603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765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CE274-B2ED-4308-9E3B-E0AD72FE3DF7}" type="slidenum">
              <a:rPr lang="ja-JP" altLang="en-US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ja-JP"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254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765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CE274-B2ED-4308-9E3B-E0AD72FE3DF7}" type="slidenum">
              <a:rPr lang="ja-JP" altLang="en-US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ja-JP"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8421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765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CE274-B2ED-4308-9E3B-E0AD72FE3DF7}" type="slidenum">
              <a:rPr lang="ja-JP" altLang="en-US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ja-JP"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719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813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944B84-BAB6-4D4F-B164-2B81BFEF9659}" type="slidenum">
              <a:rPr lang="ja-JP" altLang="en-US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ja-JP"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386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741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C0567-5E76-4482-AD67-5CCFABED0ED1}" type="slidenum">
              <a:rPr lang="ja-JP" altLang="en-US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ja-JP"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4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1945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7AF4A-0584-4B21-A6BD-AC9A9E81081B}" type="slidenum">
              <a:rPr lang="ja-JP" altLang="en-US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524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150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23DBAC-A027-4471-9E68-C415D35A4698}" type="slidenum">
              <a:rPr lang="ja-JP" altLang="en-US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7025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355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CB3616-C400-42FA-ACB5-CAB55F24E55E}" type="slidenum">
              <a:rPr lang="ja-JP" altLang="en-US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ja-JP"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724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150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23DBAC-A027-4471-9E68-C415D35A4698}" type="slidenum">
              <a:rPr lang="ja-JP" altLang="en-US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2640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5603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75A566-7FC2-4D9B-A13C-6BF08F76B8B8}" type="slidenum">
              <a:rPr lang="ja-JP" altLang="en-US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8911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765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CE274-B2ED-4308-9E3B-E0AD72FE3DF7}" type="slidenum">
              <a:rPr lang="ja-JP" altLang="en-US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ja-JP"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762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2765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CE274-B2ED-4308-9E3B-E0AD72FE3DF7}" type="slidenum">
              <a:rPr lang="ja-JP" altLang="en-US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ja-JP"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21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3626-ABFE-4E14-AE4D-04BD295F9981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8CD0-F40E-4FC4-A7CC-B210BB8EECD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E5E4-8A35-4E99-A5A9-3722813DF543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EAB39-DA50-4D9E-9D7D-AAD6817207C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4AAF-8857-4E85-A8B9-DD4AEF942547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D722-956E-4523-8169-C3008E8691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5B65C-DD8B-40C2-A706-36F240F144C6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2AFB-5FFC-4263-81B3-BEE29B4F0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7265-B369-4FD6-95A1-09BEDF4F231F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E2B59-B251-427D-AD0E-75DF8C4943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15A69-A95A-4976-80E8-1C3635228834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31553-3A17-4198-9A5C-53243AEF2AC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BD23E-F48B-407C-94EF-08688B45B572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C826-AEFF-4FA0-B144-1A0FFD6AB2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11269-22E3-4205-91F1-BD6ADE6C8204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CC221-AB8F-4153-9D7F-44BDAA2D70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719D-B5DC-4CB8-B983-8A28D7268C1C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B7303-9C91-4E44-AF4F-A1CEC5813B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A716E-A357-46F8-8FEE-CD044C20B2CE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FB8E0-68B3-472B-9BC2-EC50898FEA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DA679-C3D6-447F-AE9F-1E2C92B0AC8C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A05FC-A531-49EF-93B7-343ACD207B2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89000">
              <a:schemeClr val="accent1">
                <a:tint val="44500"/>
                <a:satMod val="160000"/>
                <a:lumMod val="0"/>
                <a:lumOff val="100000"/>
              </a:schemeClr>
            </a:gs>
            <a:gs pos="58000">
              <a:schemeClr val="accent3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A73A6B-C07E-4625-859C-629B3CB15B67}" type="datetime1">
              <a:rPr lang="ja-JP" altLang="en-US"/>
              <a:pPr>
                <a:defRPr/>
              </a:pPr>
              <a:t>2019/4/11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6C3B6-32C5-4B17-B9AB-D83F57F8DC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メイリオ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9.wmf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453188"/>
            <a:ext cx="30972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50825" y="209602"/>
            <a:ext cx="8642350" cy="1471511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1">
                <a:lumMod val="75000"/>
              </a:schemeClr>
            </a:solidFill>
            <a:round/>
          </a:ln>
        </p:spPr>
        <p:txBody>
          <a:bodyPr lIns="72000" tIns="180000" rIns="72000" bIns="180000" anchor="ctr">
            <a:spAutoFit/>
          </a:bodyPr>
          <a:lstStyle/>
          <a:p>
            <a:pPr algn="ctr"/>
            <a:r>
              <a:rPr lang="ja-JP" altLang="ja-JP" sz="3600" b="1" dirty="0">
                <a:solidFill>
                  <a:srgbClr val="0000CC"/>
                </a:solidFill>
              </a:rPr>
              <a:t>国道</a:t>
            </a:r>
            <a:r>
              <a:rPr lang="en-US" altLang="ja-JP" sz="3600" b="1" dirty="0">
                <a:solidFill>
                  <a:srgbClr val="0000CC"/>
                </a:solidFill>
              </a:rPr>
              <a:t>431</a:t>
            </a:r>
            <a:r>
              <a:rPr lang="ja-JP" altLang="ja-JP" sz="3600" b="1" dirty="0">
                <a:solidFill>
                  <a:srgbClr val="0000CC"/>
                </a:solidFill>
              </a:rPr>
              <a:t>号</a:t>
            </a:r>
            <a:r>
              <a:rPr lang="en-US" altLang="ja-JP" sz="3600" b="1" dirty="0">
                <a:solidFill>
                  <a:srgbClr val="0000CC"/>
                </a:solidFill>
              </a:rPr>
              <a:t>(</a:t>
            </a:r>
            <a:r>
              <a:rPr lang="ja-JP" altLang="ja-JP" sz="3600" b="1" dirty="0">
                <a:solidFill>
                  <a:srgbClr val="0000CC"/>
                </a:solidFill>
              </a:rPr>
              <a:t>長兵衛橋</a:t>
            </a:r>
            <a:r>
              <a:rPr lang="en-US" altLang="ja-JP" sz="3600" b="1" dirty="0">
                <a:solidFill>
                  <a:srgbClr val="0000CC"/>
                </a:solidFill>
              </a:rPr>
              <a:t>)</a:t>
            </a:r>
            <a:r>
              <a:rPr lang="ja-JP" altLang="ja-JP" sz="3600" b="1" dirty="0">
                <a:solidFill>
                  <a:srgbClr val="0000CC"/>
                </a:solidFill>
              </a:rPr>
              <a:t>外｢橋梁補修</a:t>
            </a:r>
            <a:r>
              <a:rPr lang="ja-JP" altLang="ja-JP" sz="3600" b="1" dirty="0" smtClean="0">
                <a:solidFill>
                  <a:srgbClr val="0000CC"/>
                </a:solidFill>
              </a:rPr>
              <a:t>調査</a:t>
            </a:r>
            <a:endParaRPr lang="en-US" altLang="ja-JP" sz="3600" b="1" dirty="0" smtClean="0">
              <a:solidFill>
                <a:srgbClr val="0000CC"/>
              </a:solidFill>
            </a:endParaRPr>
          </a:p>
          <a:p>
            <a:pPr algn="ctr"/>
            <a:r>
              <a:rPr lang="ja-JP" altLang="ja-JP" sz="3600" b="1" dirty="0" smtClean="0">
                <a:solidFill>
                  <a:srgbClr val="0000CC"/>
                </a:solidFill>
              </a:rPr>
              <a:t>設計</a:t>
            </a:r>
            <a:r>
              <a:rPr lang="ja-JP" altLang="ja-JP" sz="3600" b="1" dirty="0">
                <a:solidFill>
                  <a:srgbClr val="0000CC"/>
                </a:solidFill>
              </a:rPr>
              <a:t>業務委託</a:t>
            </a:r>
            <a:r>
              <a:rPr lang="ja-JP" altLang="ja-JP" sz="3600" b="1" dirty="0" smtClean="0">
                <a:solidFill>
                  <a:srgbClr val="0000CC"/>
                </a:solidFill>
              </a:rPr>
              <a:t>｣</a:t>
            </a:r>
            <a:r>
              <a:rPr lang="en-US" altLang="ja-JP" sz="3600" b="1" dirty="0" smtClean="0">
                <a:solidFill>
                  <a:srgbClr val="0000CC"/>
                </a:solidFill>
              </a:rPr>
              <a:t>(</a:t>
            </a:r>
            <a:r>
              <a:rPr lang="ja-JP" altLang="ja-JP" sz="3600" b="1" dirty="0">
                <a:solidFill>
                  <a:srgbClr val="0000CC"/>
                </a:solidFill>
              </a:rPr>
              <a:t>防災安全交付金</a:t>
            </a:r>
            <a:r>
              <a:rPr lang="en-US" altLang="ja-JP" sz="3600" b="1" dirty="0">
                <a:solidFill>
                  <a:srgbClr val="0000CC"/>
                </a:solidFill>
              </a:rPr>
              <a:t>)</a:t>
            </a:r>
            <a:endParaRPr lang="ja-JP" altLang="ja-JP" sz="3600" dirty="0">
              <a:solidFill>
                <a:srgbClr val="0000CC"/>
              </a:solidFill>
            </a:endParaRPr>
          </a:p>
        </p:txBody>
      </p:sp>
      <p:sp>
        <p:nvSpPr>
          <p:cNvPr id="15366" name="テキスト ボックス 29"/>
          <p:cNvSpPr txBox="1">
            <a:spLocks noChangeArrowheads="1"/>
          </p:cNvSpPr>
          <p:nvPr/>
        </p:nvSpPr>
        <p:spPr bwMode="auto">
          <a:xfrm>
            <a:off x="3557588" y="5307013"/>
            <a:ext cx="800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  <a:latin typeface="メイリオ" pitchFamily="50" charset="-128"/>
              </a:rPr>
              <a:t>青島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601" y="1769102"/>
            <a:ext cx="6812797" cy="453259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721814" y="5597305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b="1" dirty="0" smtClean="0">
                <a:solidFill>
                  <a:srgbClr val="FFFF00"/>
                </a:solidFill>
              </a:rPr>
              <a:t>西谷技術コンサルタント株式会社</a:t>
            </a:r>
            <a:endParaRPr kumimoji="1" lang="en-US" altLang="ja-JP" b="1" dirty="0" smtClean="0">
              <a:solidFill>
                <a:srgbClr val="FFFF00"/>
              </a:solidFill>
            </a:endParaRPr>
          </a:p>
          <a:p>
            <a:pPr algn="r"/>
            <a:r>
              <a:rPr lang="ja-JP" altLang="en-US" b="1" dirty="0">
                <a:solidFill>
                  <a:srgbClr val="FFFF00"/>
                </a:solidFill>
              </a:rPr>
              <a:t>　</a:t>
            </a:r>
            <a:r>
              <a:rPr lang="ja-JP" altLang="en-US" b="1" dirty="0" smtClean="0">
                <a:solidFill>
                  <a:srgbClr val="FFFF00"/>
                </a:solidFill>
              </a:rPr>
              <a:t>前田　康弘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453188"/>
            <a:ext cx="30972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47650" y="188913"/>
            <a:ext cx="8640763" cy="917575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1">
                <a:lumMod val="75000"/>
              </a:schemeClr>
            </a:solidFill>
            <a:round/>
          </a:ln>
        </p:spPr>
        <p:txBody>
          <a:bodyPr lIns="72000" tIns="180000" rIns="72000" bIns="1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破断ＰＣ鋼線の分布（追加調査）</a:t>
            </a:r>
            <a:endParaRPr lang="ja-JP" altLang="en-US" sz="3600" b="1" dirty="0">
              <a:solidFill>
                <a:srgbClr val="66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95536" y="1117085"/>
            <a:ext cx="8492877" cy="1363789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浮きを落として、</a:t>
            </a:r>
            <a:r>
              <a:rPr lang="en-US" altLang="ja-JP" sz="3000" b="1" dirty="0" smtClean="0">
                <a:latin typeface="メイリオ" pitchFamily="50" charset="-128"/>
              </a:rPr>
              <a:t>PC</a:t>
            </a:r>
            <a:r>
              <a:rPr lang="ja-JP" altLang="en-US" sz="3000" b="1" dirty="0" smtClean="0">
                <a:latin typeface="メイリオ" pitchFamily="50" charset="-128"/>
              </a:rPr>
              <a:t>鋼線破断の分布を把握</a:t>
            </a:r>
            <a:endParaRPr lang="en-US" altLang="ja-JP" sz="3000" b="1" dirty="0" smtClean="0">
              <a:latin typeface="メイリオ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3000" b="1" dirty="0" smtClean="0">
                <a:latin typeface="メイリオ" pitchFamily="50" charset="-128"/>
              </a:rPr>
              <a:t>　　⇒海側に集中している</a:t>
            </a:r>
            <a:endParaRPr lang="en-US" altLang="ja-JP" sz="3000" b="1" dirty="0" smtClean="0">
              <a:latin typeface="メイリオ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" y="2313328"/>
            <a:ext cx="8599010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453188"/>
            <a:ext cx="30972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47650" y="188913"/>
            <a:ext cx="8640763" cy="917575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1">
                <a:lumMod val="75000"/>
              </a:schemeClr>
            </a:solidFill>
            <a:round/>
          </a:ln>
        </p:spPr>
        <p:txBody>
          <a:bodyPr lIns="72000" tIns="180000" rIns="72000" bIns="1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塩分濃度</a:t>
            </a:r>
            <a:endParaRPr lang="ja-JP" altLang="en-US" sz="3600" b="1" dirty="0">
              <a:solidFill>
                <a:srgbClr val="66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95536" y="1062035"/>
            <a:ext cx="8492877" cy="1286845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塩分含有量試験の結果、</a:t>
            </a:r>
            <a:r>
              <a:rPr lang="en-US" altLang="ja-JP" sz="3000" b="1" dirty="0" smtClean="0">
                <a:latin typeface="メイリオ" pitchFamily="50" charset="-128"/>
              </a:rPr>
              <a:t>10kg/m3</a:t>
            </a:r>
            <a:r>
              <a:rPr lang="ja-JP" altLang="en-US" sz="3000" b="1" dirty="0" smtClean="0">
                <a:latin typeface="メイリオ" pitchFamily="50" charset="-128"/>
              </a:rPr>
              <a:t>を超える非常に高い塩分濃度を確認 </a:t>
            </a:r>
            <a:r>
              <a:rPr lang="ja-JP" altLang="en-US" sz="3000" b="1" dirty="0" smtClean="0">
                <a:solidFill>
                  <a:srgbClr val="FF0000"/>
                </a:solidFill>
                <a:latin typeface="メイリオ" pitchFamily="50" charset="-128"/>
              </a:rPr>
              <a:t>⇒ 塩害が原因</a:t>
            </a:r>
            <a:endParaRPr lang="en-US" altLang="ja-JP" sz="3000" b="1" dirty="0" smtClean="0">
              <a:solidFill>
                <a:srgbClr val="FF0000"/>
              </a:solidFill>
              <a:latin typeface="メイリオ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15475"/>
              </p:ext>
            </p:extLst>
          </p:nvPr>
        </p:nvGraphicFramePr>
        <p:xfrm>
          <a:off x="513411" y="2303243"/>
          <a:ext cx="5904655" cy="169551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06081"/>
                <a:gridCol w="1133001"/>
                <a:gridCol w="1255191"/>
                <a:gridCol w="1255191"/>
                <a:gridCol w="1255191"/>
              </a:tblGrid>
              <a:tr h="576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spc="-30" dirty="0">
                          <a:effectLst/>
                        </a:rPr>
                        <a:t>部位</a:t>
                      </a:r>
                      <a:endParaRPr lang="ja-JP" sz="17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3512" marR="103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spc="-30" dirty="0" smtClean="0">
                          <a:effectLst/>
                        </a:rPr>
                        <a:t>かぶり厚</a:t>
                      </a:r>
                      <a:endParaRPr lang="en-US" altLang="ja-JP" sz="1400" kern="100" spc="-3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kern="100" spc="-30" dirty="0" smtClean="0">
                          <a:effectLst/>
                        </a:rPr>
                        <a:t>(</a:t>
                      </a:r>
                      <a:r>
                        <a:rPr lang="ja-JP" sz="1400" kern="100" spc="-30" dirty="0" smtClean="0">
                          <a:effectLst/>
                        </a:rPr>
                        <a:t>ｍｍ</a:t>
                      </a:r>
                      <a:r>
                        <a:rPr lang="en-US" altLang="ja-JP" sz="1400" kern="100" spc="-30" dirty="0" smtClean="0">
                          <a:effectLst/>
                        </a:rPr>
                        <a:t>)</a:t>
                      </a:r>
                      <a:endParaRPr lang="ja-JP" sz="17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3512" marR="10351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spc="-30" dirty="0">
                          <a:effectLst/>
                        </a:rPr>
                        <a:t>全塩化物量</a:t>
                      </a:r>
                      <a:r>
                        <a:rPr lang="en-US" sz="1400" kern="100" spc="-30" dirty="0">
                          <a:effectLst/>
                        </a:rPr>
                        <a:t>(kg/m</a:t>
                      </a:r>
                      <a:r>
                        <a:rPr lang="en-US" sz="1400" kern="100" spc="-30" baseline="30000" dirty="0">
                          <a:effectLst/>
                        </a:rPr>
                        <a:t>3</a:t>
                      </a:r>
                      <a:r>
                        <a:rPr lang="en-US" sz="1400" kern="100" spc="-30" dirty="0">
                          <a:effectLst/>
                        </a:rPr>
                        <a:t>)</a:t>
                      </a:r>
                      <a:endParaRPr lang="ja-JP" sz="17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3512" marR="103512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798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spc="-30" dirty="0" smtClean="0">
                          <a:effectLst/>
                        </a:rPr>
                        <a:t>①</a:t>
                      </a:r>
                      <a:r>
                        <a:rPr lang="ja-JP" sz="1400" kern="100" spc="-30" dirty="0" smtClean="0">
                          <a:effectLst/>
                        </a:rPr>
                        <a:t>床版</a:t>
                      </a:r>
                      <a:endParaRPr lang="ja-JP" sz="1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spc="-30" dirty="0">
                          <a:effectLst/>
                        </a:rPr>
                        <a:t>G2</a:t>
                      </a:r>
                      <a:r>
                        <a:rPr lang="ja-JP" sz="1400" kern="100" spc="-30" dirty="0" smtClean="0">
                          <a:effectLst/>
                        </a:rPr>
                        <a:t>桁</a:t>
                      </a:r>
                      <a:endParaRPr lang="ja-JP" sz="17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3512" marR="103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21.0</a:t>
                      </a:r>
                      <a:endParaRPr lang="ja-JP" sz="170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3512" marR="103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spc="-30" dirty="0">
                          <a:effectLst/>
                        </a:rPr>
                        <a:t>0</a:t>
                      </a:r>
                      <a:r>
                        <a:rPr lang="ja-JP" sz="1400" kern="100" spc="-30" dirty="0">
                          <a:effectLst/>
                        </a:rPr>
                        <a:t>～</a:t>
                      </a:r>
                      <a:r>
                        <a:rPr lang="en-US" sz="1400" kern="100" spc="-30" dirty="0">
                          <a:effectLst/>
                        </a:rPr>
                        <a:t>20mm</a:t>
                      </a:r>
                      <a:endParaRPr lang="ja-JP" sz="17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3512" marR="103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spc="-30">
                          <a:effectLst/>
                        </a:rPr>
                        <a:t>20</a:t>
                      </a:r>
                      <a:r>
                        <a:rPr lang="ja-JP" sz="1400" kern="100" spc="-30">
                          <a:effectLst/>
                        </a:rPr>
                        <a:t>～</a:t>
                      </a:r>
                      <a:r>
                        <a:rPr lang="en-US" sz="1400" kern="100" spc="-30">
                          <a:effectLst/>
                        </a:rPr>
                        <a:t>40mm</a:t>
                      </a:r>
                      <a:endParaRPr lang="ja-JP" sz="170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3512" marR="103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spc="-30">
                          <a:effectLst/>
                        </a:rPr>
                        <a:t>40</a:t>
                      </a:r>
                      <a:r>
                        <a:rPr lang="ja-JP" sz="1400" kern="100" spc="-30">
                          <a:effectLst/>
                        </a:rPr>
                        <a:t>～</a:t>
                      </a:r>
                      <a:r>
                        <a:rPr lang="en-US" sz="1400" kern="100" spc="-30">
                          <a:effectLst/>
                        </a:rPr>
                        <a:t>60mm</a:t>
                      </a:r>
                      <a:endParaRPr lang="ja-JP" sz="170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3512" marR="103512" marT="0" marB="0" anchor="ctr"/>
                </a:tc>
              </a:tr>
              <a:tr h="279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13030" algn="ctr">
                        <a:spcAft>
                          <a:spcPts val="0"/>
                        </a:spcAft>
                      </a:pPr>
                      <a:r>
                        <a:rPr lang="en-US" sz="1400" kern="100" spc="-30" dirty="0">
                          <a:solidFill>
                            <a:srgbClr val="FF0000"/>
                          </a:solidFill>
                          <a:effectLst/>
                        </a:rPr>
                        <a:t>16.00</a:t>
                      </a:r>
                      <a:endParaRPr lang="ja-JP" sz="1700" dirty="0">
                        <a:solidFill>
                          <a:srgbClr val="FF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3512" marR="10351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ctr">
                        <a:spcAft>
                          <a:spcPts val="0"/>
                        </a:spcAft>
                      </a:pPr>
                      <a:r>
                        <a:rPr lang="en-US" sz="1400" kern="100" spc="-30" dirty="0">
                          <a:solidFill>
                            <a:srgbClr val="FF0000"/>
                          </a:solidFill>
                          <a:effectLst/>
                        </a:rPr>
                        <a:t>12.20</a:t>
                      </a:r>
                      <a:endParaRPr lang="ja-JP" sz="1700" dirty="0">
                        <a:solidFill>
                          <a:srgbClr val="FF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3512" marR="10351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ctr">
                        <a:spcAft>
                          <a:spcPts val="0"/>
                        </a:spcAft>
                      </a:pPr>
                      <a:r>
                        <a:rPr lang="en-US" sz="1400" kern="100" spc="-30" dirty="0">
                          <a:solidFill>
                            <a:srgbClr val="FF0000"/>
                          </a:solidFill>
                          <a:effectLst/>
                        </a:rPr>
                        <a:t>8.01</a:t>
                      </a:r>
                      <a:endParaRPr lang="ja-JP" sz="1700" dirty="0">
                        <a:solidFill>
                          <a:srgbClr val="FF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3512" marR="10351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98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spc="-30" dirty="0" smtClean="0">
                          <a:effectLst/>
                        </a:rPr>
                        <a:t>②</a:t>
                      </a:r>
                      <a:r>
                        <a:rPr lang="ja-JP" sz="1400" kern="100" spc="-30" dirty="0" smtClean="0">
                          <a:effectLst/>
                        </a:rPr>
                        <a:t>床版</a:t>
                      </a:r>
                      <a:endParaRPr lang="ja-JP" sz="1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spc="-30" dirty="0">
                          <a:effectLst/>
                        </a:rPr>
                        <a:t>G23</a:t>
                      </a:r>
                      <a:r>
                        <a:rPr lang="ja-JP" sz="1400" kern="100" spc="-30" dirty="0" smtClean="0">
                          <a:effectLst/>
                        </a:rPr>
                        <a:t>桁</a:t>
                      </a:r>
                      <a:endParaRPr lang="ja-JP" sz="17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3512" marR="1035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21.0</a:t>
                      </a:r>
                      <a:endParaRPr lang="ja-JP" sz="170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3512" marR="103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spc="-30">
                          <a:effectLst/>
                        </a:rPr>
                        <a:t>0</a:t>
                      </a:r>
                      <a:r>
                        <a:rPr lang="ja-JP" sz="1400" kern="100" spc="-30">
                          <a:effectLst/>
                        </a:rPr>
                        <a:t>～</a:t>
                      </a:r>
                      <a:r>
                        <a:rPr lang="en-US" sz="1400" kern="100" spc="-30">
                          <a:effectLst/>
                        </a:rPr>
                        <a:t>20mm</a:t>
                      </a:r>
                      <a:endParaRPr lang="ja-JP" sz="170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3512" marR="103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spc="-30" dirty="0">
                          <a:effectLst/>
                        </a:rPr>
                        <a:t>20</a:t>
                      </a:r>
                      <a:r>
                        <a:rPr lang="ja-JP" sz="1400" kern="100" spc="-30" dirty="0">
                          <a:effectLst/>
                        </a:rPr>
                        <a:t>～</a:t>
                      </a:r>
                      <a:r>
                        <a:rPr lang="en-US" sz="1400" kern="100" spc="-30" dirty="0">
                          <a:effectLst/>
                        </a:rPr>
                        <a:t>40mm</a:t>
                      </a:r>
                      <a:endParaRPr lang="ja-JP" sz="17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3512" marR="103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spc="-30">
                          <a:effectLst/>
                        </a:rPr>
                        <a:t>40</a:t>
                      </a:r>
                      <a:r>
                        <a:rPr lang="ja-JP" sz="1400" kern="100" spc="-30">
                          <a:effectLst/>
                        </a:rPr>
                        <a:t>～</a:t>
                      </a:r>
                      <a:r>
                        <a:rPr lang="en-US" sz="1400" kern="100" spc="-30">
                          <a:effectLst/>
                        </a:rPr>
                        <a:t>60mm</a:t>
                      </a:r>
                      <a:endParaRPr lang="ja-JP" sz="170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3512" marR="103512" marT="0" marB="0" anchor="ctr"/>
                </a:tc>
              </a:tr>
              <a:tr h="2798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13030" algn="ctr">
                        <a:spcAft>
                          <a:spcPts val="0"/>
                        </a:spcAft>
                      </a:pPr>
                      <a:r>
                        <a:rPr lang="en-US" sz="1400" kern="100" spc="-30" dirty="0">
                          <a:solidFill>
                            <a:srgbClr val="FF0000"/>
                          </a:solidFill>
                          <a:effectLst/>
                        </a:rPr>
                        <a:t>5.13</a:t>
                      </a:r>
                      <a:endParaRPr lang="ja-JP" sz="1700" dirty="0">
                        <a:solidFill>
                          <a:srgbClr val="FF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3512" marR="10351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ctr">
                        <a:spcAft>
                          <a:spcPts val="0"/>
                        </a:spcAft>
                      </a:pPr>
                      <a:r>
                        <a:rPr lang="en-US" sz="1400" kern="100" spc="-30" dirty="0">
                          <a:solidFill>
                            <a:srgbClr val="FF0000"/>
                          </a:solidFill>
                          <a:effectLst/>
                        </a:rPr>
                        <a:t>3.84</a:t>
                      </a:r>
                      <a:endParaRPr lang="ja-JP" sz="1700" dirty="0">
                        <a:solidFill>
                          <a:srgbClr val="FF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3512" marR="10351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ctr">
                        <a:spcAft>
                          <a:spcPts val="0"/>
                        </a:spcAft>
                      </a:pPr>
                      <a:r>
                        <a:rPr lang="en-US" sz="1400" kern="100" spc="-30" dirty="0">
                          <a:solidFill>
                            <a:srgbClr val="FF0000"/>
                          </a:solidFill>
                          <a:effectLst/>
                        </a:rPr>
                        <a:t>1.69</a:t>
                      </a:r>
                      <a:endParaRPr lang="ja-JP" sz="1700" dirty="0">
                        <a:solidFill>
                          <a:srgbClr val="FF000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03512" marR="10351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図 7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8" t="19919" r="57192" b="25184"/>
          <a:stretch/>
        </p:blipFill>
        <p:spPr bwMode="auto">
          <a:xfrm>
            <a:off x="501849" y="4148379"/>
            <a:ext cx="4161545" cy="2155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17" t="19919" r="11325" b="25184"/>
          <a:stretch/>
        </p:blipFill>
        <p:spPr bwMode="auto">
          <a:xfrm>
            <a:off x="4788024" y="4148379"/>
            <a:ext cx="3943001" cy="2155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00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453188"/>
            <a:ext cx="30972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47650" y="188913"/>
            <a:ext cx="8640763" cy="917575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1">
                <a:lumMod val="75000"/>
              </a:schemeClr>
            </a:solidFill>
            <a:round/>
          </a:ln>
        </p:spPr>
        <p:txBody>
          <a:bodyPr lIns="72000" tIns="180000" rIns="72000" bIns="1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対策検討①</a:t>
            </a:r>
            <a:endParaRPr lang="ja-JP" altLang="en-US" sz="3600" b="1" dirty="0">
              <a:solidFill>
                <a:srgbClr val="66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95536" y="1165695"/>
            <a:ext cx="8492877" cy="825180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塩分が非常に高いため、塩害対策が必要。</a:t>
            </a:r>
            <a:endParaRPr lang="en-US" altLang="ja-JP" sz="3000" b="1" dirty="0" smtClean="0">
              <a:latin typeface="メイリオ" pitchFamily="50" charset="-128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95536" y="1934912"/>
            <a:ext cx="8477876" cy="2287119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 marL="360000" indent="-457200">
              <a:spcAft>
                <a:spcPts val="600"/>
              </a:spcAft>
            </a:pPr>
            <a:r>
              <a:rPr lang="ja-JP" altLang="en-US" sz="3000" b="1" dirty="0" smtClean="0">
                <a:latin typeface="メイリオ" pitchFamily="50" charset="-128"/>
              </a:rPr>
              <a:t>∴内部の鋼材の防錆機能を向上させる含浸材塗布工（シラン系）を選択。</a:t>
            </a:r>
            <a:endParaRPr lang="en-US" altLang="ja-JP" sz="3000" b="1" dirty="0" smtClean="0">
              <a:latin typeface="メイリオ" pitchFamily="50" charset="-128"/>
            </a:endParaRPr>
          </a:p>
          <a:p>
            <a:pPr marL="360000" indent="-457200">
              <a:spcAft>
                <a:spcPts val="600"/>
              </a:spcAft>
            </a:pPr>
            <a:r>
              <a:rPr lang="ja-JP" altLang="en-US" sz="3000" b="1" dirty="0" smtClean="0">
                <a:latin typeface="メイリオ" pitchFamily="50" charset="-128"/>
              </a:rPr>
              <a:t>　ただし、塩分濃度が非常に高いため、</a:t>
            </a:r>
            <a:r>
              <a:rPr lang="ja-JP" altLang="en-US" sz="3000" b="1" dirty="0" smtClean="0">
                <a:solidFill>
                  <a:srgbClr val="FF0000"/>
                </a:solidFill>
                <a:latin typeface="メイリオ" pitchFamily="50" charset="-128"/>
              </a:rPr>
              <a:t>定期的な観察が必要</a:t>
            </a:r>
            <a:r>
              <a:rPr lang="ja-JP" altLang="en-US" sz="3000" b="1" dirty="0" smtClean="0">
                <a:latin typeface="メイリオ" pitchFamily="50" charset="-128"/>
              </a:rPr>
              <a:t>。</a:t>
            </a:r>
            <a:endParaRPr lang="en-US" altLang="ja-JP" sz="3000" b="1" dirty="0" smtClean="0">
              <a:latin typeface="メイリオ" pitchFamily="50" charset="-128"/>
            </a:endParaRPr>
          </a:p>
        </p:txBody>
      </p:sp>
      <p:pic>
        <p:nvPicPr>
          <p:cNvPr id="6" name="図 5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4221088"/>
            <a:ext cx="4543099" cy="2138262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31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453188"/>
            <a:ext cx="30972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47650" y="188913"/>
            <a:ext cx="8640763" cy="917575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1">
                <a:lumMod val="75000"/>
              </a:schemeClr>
            </a:solidFill>
            <a:round/>
          </a:ln>
        </p:spPr>
        <p:txBody>
          <a:bodyPr lIns="72000" tIns="180000" rIns="72000" bIns="1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対策検討②</a:t>
            </a:r>
            <a:endParaRPr lang="ja-JP" altLang="en-US" sz="3600" b="1" dirty="0">
              <a:solidFill>
                <a:srgbClr val="66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95536" y="1165695"/>
            <a:ext cx="8492877" cy="825180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ＰＣ構造物の命ともいえる</a:t>
            </a:r>
            <a:r>
              <a:rPr lang="ja-JP" altLang="en-US" sz="3000" b="1" dirty="0" smtClean="0">
                <a:solidFill>
                  <a:srgbClr val="FF0000"/>
                </a:solidFill>
                <a:latin typeface="メイリオ" pitchFamily="50" charset="-128"/>
              </a:rPr>
              <a:t>ＰＣ鋼線が破断</a:t>
            </a:r>
            <a:r>
              <a:rPr lang="ja-JP" altLang="en-US" sz="3000" b="1" dirty="0" smtClean="0">
                <a:latin typeface="メイリオ" pitchFamily="50" charset="-128"/>
              </a:rPr>
              <a:t>。</a:t>
            </a:r>
            <a:endParaRPr lang="en-US" altLang="ja-JP" sz="3000" b="1" dirty="0" smtClean="0">
              <a:latin typeface="メイリオ" pitchFamily="50" charset="-128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10537" y="1916832"/>
            <a:ext cx="8477876" cy="3441281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 marL="360000" indent="-457200">
              <a:spcAft>
                <a:spcPts val="600"/>
              </a:spcAft>
            </a:pPr>
            <a:r>
              <a:rPr lang="ja-JP" altLang="en-US" sz="3000" b="1" dirty="0">
                <a:latin typeface="メイリオ" pitchFamily="50" charset="-128"/>
              </a:rPr>
              <a:t>⇒耐</a:t>
            </a:r>
            <a:r>
              <a:rPr lang="ja-JP" altLang="en-US" sz="3000" b="1" dirty="0" smtClean="0">
                <a:latin typeface="メイリオ" pitchFamily="50" charset="-128"/>
              </a:rPr>
              <a:t>荷性能照査：</a:t>
            </a:r>
            <a:r>
              <a:rPr lang="ja-JP" altLang="en-US" sz="3000" b="1" dirty="0">
                <a:latin typeface="メイリオ" pitchFamily="50" charset="-128"/>
              </a:rPr>
              <a:t>復元設計した後、破断　</a:t>
            </a:r>
            <a:r>
              <a:rPr lang="ja-JP" altLang="en-US" sz="3000" b="1" dirty="0" smtClean="0">
                <a:latin typeface="メイリオ" pitchFamily="50" charset="-128"/>
              </a:rPr>
              <a:t>　　　　　した</a:t>
            </a:r>
            <a:r>
              <a:rPr lang="ja-JP" altLang="en-US" sz="3000" b="1" dirty="0">
                <a:latin typeface="メイリオ" pitchFamily="50" charset="-128"/>
              </a:rPr>
              <a:t>ＰＣ鋼線を無効と見なして</a:t>
            </a:r>
            <a:r>
              <a:rPr lang="ja-JP" altLang="en-US" sz="3000" b="1" dirty="0" smtClean="0">
                <a:latin typeface="メイリオ" pitchFamily="50" charset="-128"/>
              </a:rPr>
              <a:t>照査。</a:t>
            </a:r>
            <a:endParaRPr lang="en-US" altLang="ja-JP" sz="3000" b="1" dirty="0" smtClean="0">
              <a:latin typeface="メイリオ" pitchFamily="50" charset="-128"/>
            </a:endParaRPr>
          </a:p>
          <a:p>
            <a:pPr marL="360000" indent="-457200">
              <a:spcAft>
                <a:spcPts val="1200"/>
              </a:spcAft>
            </a:pPr>
            <a:r>
              <a:rPr lang="ja-JP" altLang="en-US" sz="3000" b="1" dirty="0">
                <a:latin typeface="メイリオ" pitchFamily="50" charset="-128"/>
              </a:rPr>
              <a:t>　</a:t>
            </a:r>
            <a:r>
              <a:rPr lang="ja-JP" altLang="en-US" sz="3000" b="1" dirty="0" smtClean="0">
                <a:latin typeface="メイリオ" pitchFamily="50" charset="-128"/>
              </a:rPr>
              <a:t>結果、架設当時の設計荷重（</a:t>
            </a:r>
            <a:r>
              <a:rPr lang="en-US" altLang="ja-JP" sz="3000" b="1" dirty="0" smtClean="0">
                <a:latin typeface="メイリオ" pitchFamily="50" charset="-128"/>
              </a:rPr>
              <a:t>TL-20</a:t>
            </a:r>
            <a:r>
              <a:rPr lang="ja-JP" altLang="en-US" sz="3000" b="1" dirty="0" smtClean="0">
                <a:latin typeface="メイリオ" pitchFamily="50" charset="-128"/>
              </a:rPr>
              <a:t>）に対する耐</a:t>
            </a:r>
            <a:r>
              <a:rPr lang="ja-JP" altLang="en-US" sz="3000" b="1" dirty="0">
                <a:latin typeface="メイリオ" pitchFamily="50" charset="-128"/>
              </a:rPr>
              <a:t>荷性能を有して</a:t>
            </a:r>
            <a:r>
              <a:rPr lang="ja-JP" altLang="en-US" sz="3000" b="1" dirty="0" smtClean="0">
                <a:latin typeface="メイリオ" pitchFamily="50" charset="-128"/>
              </a:rPr>
              <a:t>いない。</a:t>
            </a:r>
            <a:endParaRPr lang="en-US" altLang="ja-JP" sz="3000" b="1" dirty="0" smtClean="0">
              <a:latin typeface="メイリオ" pitchFamily="50" charset="-128"/>
            </a:endParaRPr>
          </a:p>
          <a:p>
            <a:pPr marL="360000" indent="-457200">
              <a:spcAft>
                <a:spcPts val="600"/>
              </a:spcAft>
            </a:pPr>
            <a:endParaRPr lang="en-US" altLang="ja-JP" sz="3000" b="1" dirty="0" smtClean="0">
              <a:solidFill>
                <a:srgbClr val="FF0000"/>
              </a:solidFill>
              <a:latin typeface="メイリオ" pitchFamily="50" charset="-128"/>
            </a:endParaRPr>
          </a:p>
          <a:p>
            <a:pPr marL="360000" indent="-457200">
              <a:spcAft>
                <a:spcPts val="600"/>
              </a:spcAft>
            </a:pPr>
            <a:r>
              <a:rPr lang="ja-JP" altLang="en-US" sz="3000" b="1" dirty="0" smtClean="0">
                <a:solidFill>
                  <a:srgbClr val="FF0000"/>
                </a:solidFill>
                <a:latin typeface="メイリオ" pitchFamily="50" charset="-128"/>
              </a:rPr>
              <a:t>〇炭素繊維による耐荷力向上対策</a:t>
            </a:r>
            <a:endParaRPr lang="en-US" altLang="ja-JP" sz="3000" b="1" dirty="0" smtClean="0">
              <a:solidFill>
                <a:srgbClr val="FF0000"/>
              </a:solidFill>
              <a:latin typeface="メイリオ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6516216" y="3517507"/>
            <a:ext cx="2060475" cy="2431773"/>
            <a:chOff x="2509098" y="3645024"/>
            <a:chExt cx="2060475" cy="2431773"/>
          </a:xfrm>
        </p:grpSpPr>
        <p:pic>
          <p:nvPicPr>
            <p:cNvPr id="6" name="図 5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098" y="3645024"/>
              <a:ext cx="2060475" cy="243177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グループ化 10"/>
            <p:cNvGrpSpPr/>
            <p:nvPr/>
          </p:nvGrpSpPr>
          <p:grpSpPr>
            <a:xfrm>
              <a:off x="3131694" y="5509593"/>
              <a:ext cx="72154" cy="72154"/>
              <a:chOff x="3131694" y="5509593"/>
              <a:chExt cx="72154" cy="72154"/>
            </a:xfrm>
          </p:grpSpPr>
          <p:cxnSp>
            <p:nvCxnSpPr>
              <p:cNvPr id="3" name="直線コネクタ 2"/>
              <p:cNvCxnSpPr/>
              <p:nvPr/>
            </p:nvCxnSpPr>
            <p:spPr>
              <a:xfrm>
                <a:off x="3139055" y="5509593"/>
                <a:ext cx="64793" cy="716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コネクタ 7"/>
              <p:cNvCxnSpPr/>
              <p:nvPr/>
            </p:nvCxnSpPr>
            <p:spPr>
              <a:xfrm flipV="1">
                <a:off x="3131694" y="5509594"/>
                <a:ext cx="72154" cy="721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グループ化 13"/>
            <p:cNvGrpSpPr/>
            <p:nvPr/>
          </p:nvGrpSpPr>
          <p:grpSpPr>
            <a:xfrm>
              <a:off x="3275856" y="5507429"/>
              <a:ext cx="72154" cy="72154"/>
              <a:chOff x="3131694" y="5509593"/>
              <a:chExt cx="72154" cy="72154"/>
            </a:xfrm>
          </p:grpSpPr>
          <p:cxnSp>
            <p:nvCxnSpPr>
              <p:cNvPr id="15" name="直線コネクタ 14"/>
              <p:cNvCxnSpPr/>
              <p:nvPr/>
            </p:nvCxnSpPr>
            <p:spPr>
              <a:xfrm>
                <a:off x="3139055" y="5509593"/>
                <a:ext cx="64793" cy="716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flipV="1">
                <a:off x="3131694" y="5509594"/>
                <a:ext cx="72154" cy="721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グループ化 17"/>
            <p:cNvGrpSpPr/>
            <p:nvPr/>
          </p:nvGrpSpPr>
          <p:grpSpPr>
            <a:xfrm>
              <a:off x="3396384" y="5511148"/>
              <a:ext cx="72154" cy="72154"/>
              <a:chOff x="3131694" y="5509593"/>
              <a:chExt cx="72154" cy="72154"/>
            </a:xfrm>
          </p:grpSpPr>
          <p:cxnSp>
            <p:nvCxnSpPr>
              <p:cNvPr id="19" name="直線コネクタ 18"/>
              <p:cNvCxnSpPr/>
              <p:nvPr/>
            </p:nvCxnSpPr>
            <p:spPr>
              <a:xfrm>
                <a:off x="3139055" y="5509593"/>
                <a:ext cx="64793" cy="716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 flipV="1">
                <a:off x="3131694" y="5509594"/>
                <a:ext cx="72154" cy="721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四角形吹き出し 20"/>
          <p:cNvSpPr/>
          <p:nvPr/>
        </p:nvSpPr>
        <p:spPr>
          <a:xfrm>
            <a:off x="5929360" y="5914709"/>
            <a:ext cx="2075352" cy="394611"/>
          </a:xfrm>
          <a:prstGeom prst="wedgeRectCallout">
            <a:avLst>
              <a:gd name="adj1" fmla="val 16850"/>
              <a:gd name="adj2" fmla="val -163905"/>
            </a:avLst>
          </a:prstGeom>
          <a:noFill/>
          <a:ln w="127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rgbClr val="0000CC"/>
                </a:solidFill>
              </a:rPr>
              <a:t>最大</a:t>
            </a:r>
            <a:r>
              <a:rPr lang="en-US" altLang="ja-JP" sz="1600" b="1" dirty="0" smtClean="0">
                <a:solidFill>
                  <a:srgbClr val="0000CC"/>
                </a:solidFill>
              </a:rPr>
              <a:t>6</a:t>
            </a:r>
            <a:r>
              <a:rPr lang="ja-JP" altLang="en-US" sz="1600" b="1" dirty="0" smtClean="0">
                <a:solidFill>
                  <a:srgbClr val="0000CC"/>
                </a:solidFill>
              </a:rPr>
              <a:t>本</a:t>
            </a:r>
            <a:r>
              <a:rPr lang="en-US" altLang="ja-JP" sz="1600" b="1" dirty="0" smtClean="0">
                <a:solidFill>
                  <a:srgbClr val="0000CC"/>
                </a:solidFill>
              </a:rPr>
              <a:t>/</a:t>
            </a:r>
            <a:r>
              <a:rPr lang="ja-JP" altLang="en-US" sz="1600" b="1" dirty="0" smtClean="0">
                <a:solidFill>
                  <a:srgbClr val="0000CC"/>
                </a:solidFill>
              </a:rPr>
              <a:t>全</a:t>
            </a:r>
            <a:r>
              <a:rPr lang="en-US" altLang="ja-JP" sz="1600" b="1" dirty="0" smtClean="0">
                <a:solidFill>
                  <a:srgbClr val="0000CC"/>
                </a:solidFill>
              </a:rPr>
              <a:t>72</a:t>
            </a:r>
            <a:r>
              <a:rPr lang="ja-JP" altLang="en-US" sz="1600" b="1" dirty="0" smtClean="0">
                <a:solidFill>
                  <a:srgbClr val="0000CC"/>
                </a:solidFill>
              </a:rPr>
              <a:t>本</a:t>
            </a:r>
            <a:endParaRPr kumimoji="1" lang="ja-JP" altLang="en-US" sz="1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453188"/>
            <a:ext cx="30972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47650" y="188913"/>
            <a:ext cx="8640763" cy="917575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1">
                <a:lumMod val="75000"/>
              </a:schemeClr>
            </a:solidFill>
            <a:round/>
          </a:ln>
        </p:spPr>
        <p:txBody>
          <a:bodyPr lIns="72000" tIns="180000" rIns="72000" bIns="1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対策検討</a:t>
            </a:r>
            <a:r>
              <a:rPr lang="en-US" altLang="ja-JP" sz="3600" b="1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(</a:t>
            </a:r>
            <a:r>
              <a:rPr lang="ja-JP" altLang="en-US" sz="3600" b="1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炭素繊維</a:t>
            </a:r>
            <a:r>
              <a:rPr lang="en-US" altLang="ja-JP" sz="3600" b="1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)</a:t>
            </a:r>
            <a:endParaRPr lang="ja-JP" altLang="en-US" sz="3600" b="1" dirty="0">
              <a:solidFill>
                <a:srgbClr val="66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419664" y="1191626"/>
            <a:ext cx="8492877" cy="2287119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塩分が非常に多く、再劣化が発見しやすい目視点検が容易な工法が求められた。</a:t>
            </a:r>
            <a:endParaRPr lang="en-US" altLang="ja-JP" sz="3000" b="1" dirty="0" smtClean="0">
              <a:latin typeface="メイリオ" pitchFamily="50" charset="-128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>
                <a:latin typeface="メイリオ" pitchFamily="50" charset="-128"/>
              </a:rPr>
              <a:t>炭素繊維シートでは下面全体を覆うため、目視</a:t>
            </a:r>
            <a:r>
              <a:rPr lang="ja-JP" altLang="en-US" sz="3000" b="1" dirty="0" smtClean="0">
                <a:latin typeface="メイリオ" pitchFamily="50" charset="-128"/>
              </a:rPr>
              <a:t>できなくなる。</a:t>
            </a:r>
            <a:endParaRPr lang="en-US" altLang="ja-JP" sz="3000" b="1" dirty="0" smtClean="0">
              <a:latin typeface="メイリオ" pitchFamily="50" charset="-128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34665" y="3291851"/>
            <a:ext cx="5217455" cy="825180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 marL="360000" indent="-457200">
              <a:spcAft>
                <a:spcPts val="600"/>
              </a:spcAft>
            </a:pPr>
            <a:r>
              <a:rPr lang="ja-JP" altLang="en-US" sz="3000" b="1" dirty="0" smtClean="0">
                <a:latin typeface="メイリオ" pitchFamily="50" charset="-128"/>
              </a:rPr>
              <a:t>⇒</a:t>
            </a:r>
            <a:r>
              <a:rPr lang="ja-JP" altLang="en-US" sz="3000" b="1" dirty="0" smtClean="0">
                <a:solidFill>
                  <a:srgbClr val="FF0000"/>
                </a:solidFill>
                <a:latin typeface="メイリオ" pitchFamily="50" charset="-128"/>
              </a:rPr>
              <a:t>炭素繊維プレートを採用</a:t>
            </a:r>
            <a:endParaRPr lang="en-US" altLang="ja-JP" sz="3000" b="1" dirty="0" smtClean="0">
              <a:solidFill>
                <a:srgbClr val="FF0000"/>
              </a:solidFill>
              <a:latin typeface="メイリオ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604" y="2865368"/>
            <a:ext cx="2857500" cy="1663732"/>
          </a:xfrm>
          <a:prstGeom prst="rect">
            <a:avLst/>
          </a:prstGeom>
        </p:spPr>
      </p:pic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273005" y="3892015"/>
            <a:ext cx="5379115" cy="1686955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 marL="723900" indent="-822325">
              <a:spcAft>
                <a:spcPts val="600"/>
              </a:spcAft>
              <a:tabLst>
                <a:tab pos="6456363" algn="l"/>
              </a:tabLst>
            </a:pPr>
            <a:r>
              <a:rPr lang="ja-JP" altLang="en-US" sz="3000" b="1" dirty="0">
                <a:latin typeface="メイリオ" pitchFamily="50" charset="-128"/>
              </a:rPr>
              <a:t>　</a:t>
            </a:r>
            <a:r>
              <a:rPr lang="en-US" altLang="ja-JP" sz="2800" b="1" dirty="0" smtClean="0">
                <a:latin typeface="メイリオ" pitchFamily="50" charset="-128"/>
              </a:rPr>
              <a:t>※</a:t>
            </a:r>
            <a:r>
              <a:rPr lang="ja-JP" altLang="en-US" sz="2800" b="1" dirty="0" smtClean="0">
                <a:latin typeface="メイリオ" pitchFamily="50" charset="-128"/>
              </a:rPr>
              <a:t>炭素繊維を板状に成形した材料で、単位幅当りの補強量が大幅に向上（幅</a:t>
            </a:r>
            <a:r>
              <a:rPr lang="en-US" altLang="ja-JP" sz="2800" b="1" dirty="0" smtClean="0">
                <a:latin typeface="メイリオ" pitchFamily="50" charset="-128"/>
              </a:rPr>
              <a:t>5cm</a:t>
            </a:r>
            <a:r>
              <a:rPr lang="ja-JP" altLang="en-US" sz="2800" b="1" dirty="0" smtClean="0">
                <a:latin typeface="メイリオ" pitchFamily="50" charset="-128"/>
              </a:rPr>
              <a:t>）。</a:t>
            </a:r>
            <a:endParaRPr lang="en-US" altLang="ja-JP" sz="2800" b="1" dirty="0" smtClean="0">
              <a:latin typeface="メイリオ" pitchFamily="50" charset="-128"/>
            </a:endParaRPr>
          </a:p>
        </p:txBody>
      </p:sp>
      <p:pic>
        <p:nvPicPr>
          <p:cNvPr id="9" name="図 8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944"/>
          <a:stretch/>
        </p:blipFill>
        <p:spPr bwMode="auto">
          <a:xfrm>
            <a:off x="4211960" y="4972982"/>
            <a:ext cx="4124889" cy="13972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四角形吹き出し 9"/>
          <p:cNvSpPr/>
          <p:nvPr/>
        </p:nvSpPr>
        <p:spPr>
          <a:xfrm>
            <a:off x="6082300" y="4337590"/>
            <a:ext cx="2162108" cy="305070"/>
          </a:xfrm>
          <a:prstGeom prst="wedgeRectCallout">
            <a:avLst>
              <a:gd name="adj1" fmla="val 9657"/>
              <a:gd name="adj2" fmla="val 18162"/>
            </a:avLst>
          </a:prstGeom>
          <a:solidFill>
            <a:schemeClr val="bg1"/>
          </a:solidFill>
          <a:ln w="127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rgbClr val="0000CC"/>
                </a:solidFill>
              </a:rPr>
              <a:t>炭素繊維プレート事例</a:t>
            </a:r>
            <a:endParaRPr kumimoji="1" lang="ja-JP" altLang="en-US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453188"/>
            <a:ext cx="30972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47650" y="188913"/>
            <a:ext cx="8640763" cy="917575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1">
                <a:lumMod val="75000"/>
              </a:schemeClr>
            </a:solidFill>
            <a:round/>
          </a:ln>
        </p:spPr>
        <p:txBody>
          <a:bodyPr lIns="72000" tIns="180000" rIns="72000" bIns="1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対策検討③</a:t>
            </a:r>
            <a:endParaRPr lang="ja-JP" altLang="en-US" sz="3600" b="1" dirty="0">
              <a:solidFill>
                <a:srgbClr val="66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47650" y="1484784"/>
            <a:ext cx="8724336" cy="3518225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3000" b="1" dirty="0" smtClean="0">
                <a:latin typeface="メイリオ" pitchFamily="50" charset="-128"/>
              </a:rPr>
              <a:t>その他対策</a:t>
            </a:r>
            <a:endParaRPr lang="en-US" altLang="ja-JP" sz="3000" b="1" dirty="0" smtClean="0">
              <a:latin typeface="メイリオ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3000" b="1" dirty="0" smtClean="0">
              <a:latin typeface="メイリオ" pitchFamily="50" charset="-128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断面修復時にマクロセル腐食対策（絶縁処理）</a:t>
            </a:r>
            <a:endParaRPr lang="en-US" altLang="ja-JP" sz="3000" b="1" dirty="0" smtClean="0">
              <a:latin typeface="メイリオ" pitchFamily="50" charset="-128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ひび割れ注入工</a:t>
            </a:r>
            <a:endParaRPr lang="en-US" altLang="ja-JP" sz="3000" b="1" dirty="0" smtClean="0">
              <a:latin typeface="メイリオ" pitchFamily="50" charset="-128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床版防水工設置</a:t>
            </a:r>
            <a:endParaRPr lang="en-US" altLang="ja-JP" sz="3000" b="1" dirty="0" smtClean="0">
              <a:latin typeface="メイリオ" pitchFamily="50" charset="-128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遊間の止水対策（伸縮装置設置）</a:t>
            </a:r>
            <a:endParaRPr lang="en-US" altLang="ja-JP" sz="3000" b="1" dirty="0" smtClean="0">
              <a:latin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90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453188"/>
            <a:ext cx="30972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47650" y="188913"/>
            <a:ext cx="8640763" cy="917575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1">
                <a:lumMod val="75000"/>
              </a:schemeClr>
            </a:solidFill>
            <a:round/>
          </a:ln>
        </p:spPr>
        <p:txBody>
          <a:bodyPr lIns="72000" tIns="180000" rIns="72000" bIns="1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維持管理についての提案</a:t>
            </a:r>
            <a:endParaRPr lang="ja-JP" altLang="en-US" sz="3600" b="1" dirty="0">
              <a:solidFill>
                <a:srgbClr val="66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23528" y="1199301"/>
            <a:ext cx="8284548" cy="4903220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定期点検では浮き、錆汁の発生に注意が必要であることを提示。</a:t>
            </a:r>
            <a:endParaRPr lang="en-US" altLang="ja-JP" sz="3000" b="1" dirty="0" smtClean="0">
              <a:latin typeface="メイリオ" pitchFamily="50" charset="-128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鋼材腐食のモニタリングとして、分極抵抗法により腐食速度を測定し、腐食進行の状況を観測することを提案。</a:t>
            </a:r>
            <a:endParaRPr lang="en-US" altLang="ja-JP" sz="3000" b="1" dirty="0" smtClean="0">
              <a:latin typeface="メイリオ" pitchFamily="50" charset="-128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ja-JP" sz="3000" b="1" dirty="0" smtClean="0">
              <a:latin typeface="メイリオ" pitchFamily="50" charset="-128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ja-JP" sz="3000" b="1" dirty="0">
              <a:latin typeface="メイリオ" pitchFamily="50" charset="-128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ja-JP" sz="3000" b="1" dirty="0" smtClean="0">
              <a:latin typeface="メイリオ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3000" b="1" dirty="0" smtClean="0">
              <a:latin typeface="メイリオ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835696" y="3974850"/>
            <a:ext cx="5400599" cy="2220484"/>
            <a:chOff x="1835696" y="3789040"/>
            <a:chExt cx="5400599" cy="2220484"/>
          </a:xfrm>
        </p:grpSpPr>
        <p:pic>
          <p:nvPicPr>
            <p:cNvPr id="5" name="図 4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5696" y="3789040"/>
              <a:ext cx="2372000" cy="1915247"/>
            </a:xfrm>
            <a:prstGeom prst="rect">
              <a:avLst/>
            </a:prstGeom>
          </p:spPr>
        </p:pic>
        <p:grpSp>
          <p:nvGrpSpPr>
            <p:cNvPr id="6" name="グループ化 5"/>
            <p:cNvGrpSpPr/>
            <p:nvPr/>
          </p:nvGrpSpPr>
          <p:grpSpPr>
            <a:xfrm>
              <a:off x="1916772" y="3789040"/>
              <a:ext cx="5319523" cy="2220484"/>
              <a:chOff x="-3065110" y="0"/>
              <a:chExt cx="5857205" cy="2444925"/>
            </a:xfrm>
          </p:grpSpPr>
          <p:pic>
            <p:nvPicPr>
              <p:cNvPr id="8" name="図 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792095" cy="2159635"/>
              </a:xfrm>
              <a:prstGeom prst="rect">
                <a:avLst/>
              </a:prstGeom>
            </p:spPr>
          </p:pic>
          <p:sp>
            <p:nvSpPr>
              <p:cNvPr id="9" name="テキスト ボックス 3142"/>
              <p:cNvSpPr txBox="1"/>
              <p:nvPr/>
            </p:nvSpPr>
            <p:spPr>
              <a:xfrm>
                <a:off x="730651" y="2130600"/>
                <a:ext cx="1657350" cy="3143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sz="1100" dirty="0">
                    <a:effectLst/>
                    <a:latin typeface="+mj-ea"/>
                    <a:ea typeface="+mj-ea"/>
                    <a:cs typeface="Times New Roman" panose="02020603050405020304" pitchFamily="18" charset="0"/>
                  </a:rPr>
                  <a:t>測定状況例</a:t>
                </a:r>
              </a:p>
            </p:txBody>
          </p:sp>
          <p:sp>
            <p:nvSpPr>
              <p:cNvPr id="10" name="テキスト ボックス 3142"/>
              <p:cNvSpPr txBox="1"/>
              <p:nvPr/>
            </p:nvSpPr>
            <p:spPr>
              <a:xfrm>
                <a:off x="-3065110" y="2093634"/>
                <a:ext cx="2368606" cy="3143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altLang="ja-JP" sz="1100" dirty="0"/>
                  <a:t>携帯型鉄筋腐食診断機</a:t>
                </a:r>
                <a:endParaRPr lang="ja-JP" sz="1100" dirty="0">
                  <a:effectLst/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86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453188"/>
            <a:ext cx="30972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47650" y="188913"/>
            <a:ext cx="8640763" cy="917575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1">
                <a:lumMod val="75000"/>
              </a:schemeClr>
            </a:solidFill>
            <a:round/>
          </a:ln>
        </p:spPr>
        <p:txBody>
          <a:bodyPr lIns="72000" tIns="180000" rIns="72000" bIns="1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なぜ、破断に至ったか</a:t>
            </a:r>
            <a:endParaRPr lang="ja-JP" altLang="en-US" sz="3600" b="1" dirty="0">
              <a:solidFill>
                <a:srgbClr val="66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539552" y="1330896"/>
            <a:ext cx="8136904" cy="3826002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厳しい塩害環境</a:t>
            </a:r>
            <a:endParaRPr lang="en-US" altLang="ja-JP" sz="3000" b="1" dirty="0" smtClean="0">
              <a:latin typeface="メイリオ" pitchFamily="50" charset="-128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ＰＣ鋼線が</a:t>
            </a:r>
            <a:r>
              <a:rPr lang="en-US" altLang="ja-JP" sz="3000" b="1" dirty="0" smtClean="0">
                <a:latin typeface="メイリオ" pitchFamily="50" charset="-128"/>
              </a:rPr>
              <a:t>φ2.9mm</a:t>
            </a:r>
            <a:r>
              <a:rPr lang="ja-JP" altLang="en-US" sz="3000" b="1" dirty="0" smtClean="0">
                <a:latin typeface="メイリオ" pitchFamily="50" charset="-128"/>
              </a:rPr>
              <a:t>と細いため、腐食が発生すると早期に破断に至る。</a:t>
            </a:r>
            <a:endParaRPr lang="en-US" altLang="ja-JP" sz="3000" b="1" dirty="0" smtClean="0">
              <a:latin typeface="メイリオ" pitchFamily="50" charset="-128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鋼線が細く、腐食膨張圧が小さいため、浮き、ひび割れなどの変状が表に現れるのが遅い。</a:t>
            </a:r>
            <a:r>
              <a:rPr lang="ja-JP" altLang="en-US" sz="3000" b="1" dirty="0" smtClean="0">
                <a:solidFill>
                  <a:srgbClr val="FF0000"/>
                </a:solidFill>
                <a:latin typeface="メイリオ" pitchFamily="50" charset="-128"/>
              </a:rPr>
              <a:t>⇒発見が遅れる！</a:t>
            </a:r>
            <a:endParaRPr lang="en-US" altLang="ja-JP" sz="3000" b="1" dirty="0" smtClean="0">
              <a:solidFill>
                <a:srgbClr val="FF0000"/>
              </a:solidFill>
              <a:latin typeface="メイリオ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3000" b="1" dirty="0">
                <a:solidFill>
                  <a:srgbClr val="FF0000"/>
                </a:solidFill>
                <a:latin typeface="メイリオ" pitchFamily="50" charset="-128"/>
              </a:rPr>
              <a:t>　</a:t>
            </a:r>
            <a:endParaRPr lang="en-US" altLang="ja-JP" sz="3000" b="1" dirty="0" smtClean="0">
              <a:latin typeface="メイリオ" pitchFamily="50" charset="-128"/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899592" y="4468579"/>
            <a:ext cx="7776864" cy="1825454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 marL="360000" indent="-457200">
              <a:spcAft>
                <a:spcPts val="600"/>
              </a:spcAft>
            </a:pPr>
            <a:r>
              <a:rPr lang="ja-JP" altLang="en-US" sz="3000" b="1" dirty="0" smtClean="0">
                <a:solidFill>
                  <a:srgbClr val="FF0000"/>
                </a:solidFill>
                <a:latin typeface="メイリオ" pitchFamily="50" charset="-128"/>
              </a:rPr>
              <a:t>☆錆汁が滲んでいる程度でも、内部の鋼材が破断していた事例もある。</a:t>
            </a:r>
            <a:endParaRPr lang="en-US" altLang="ja-JP" sz="3000" b="1" dirty="0" smtClean="0">
              <a:solidFill>
                <a:srgbClr val="FF0000"/>
              </a:solidFill>
              <a:latin typeface="メイリオ" pitchFamily="50" charset="-128"/>
            </a:endParaRPr>
          </a:p>
          <a:p>
            <a:pPr marL="360000" indent="-457200">
              <a:spcAft>
                <a:spcPts val="600"/>
              </a:spcAft>
            </a:pPr>
            <a:r>
              <a:rPr lang="ja-JP" altLang="en-US" sz="3000" b="1" dirty="0" smtClean="0">
                <a:solidFill>
                  <a:srgbClr val="FF0000"/>
                </a:solidFill>
                <a:latin typeface="メイリオ" pitchFamily="50" charset="-128"/>
              </a:rPr>
              <a:t>☆浮きに達すると破断している可能性大</a:t>
            </a:r>
            <a:endParaRPr lang="en-US" altLang="ja-JP" sz="3000" b="1" dirty="0" smtClean="0">
              <a:solidFill>
                <a:srgbClr val="FF0000"/>
              </a:solidFill>
              <a:latin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58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453188"/>
            <a:ext cx="30972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47650" y="188913"/>
            <a:ext cx="8640763" cy="917575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1">
                <a:lumMod val="75000"/>
              </a:schemeClr>
            </a:solidFill>
            <a:round/>
          </a:ln>
        </p:spPr>
        <p:txBody>
          <a:bodyPr lIns="72000" tIns="180000" rIns="72000" bIns="1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同様の橋は注意が必要</a:t>
            </a:r>
            <a:endParaRPr lang="ja-JP" altLang="en-US" sz="3600" b="1" dirty="0">
              <a:solidFill>
                <a:srgbClr val="66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499579" y="1032418"/>
            <a:ext cx="8136904" cy="1748510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solidFill>
                  <a:srgbClr val="FF0000"/>
                </a:solidFill>
                <a:latin typeface="メイリオ" pitchFamily="50" charset="-128"/>
              </a:rPr>
              <a:t>国道</a:t>
            </a:r>
            <a:r>
              <a:rPr lang="en-US" altLang="ja-JP" sz="3000" b="1" dirty="0" smtClean="0">
                <a:solidFill>
                  <a:srgbClr val="FF0000"/>
                </a:solidFill>
                <a:latin typeface="メイリオ" pitchFamily="50" charset="-128"/>
              </a:rPr>
              <a:t>431</a:t>
            </a:r>
            <a:r>
              <a:rPr lang="ja-JP" altLang="en-US" sz="3000" b="1" dirty="0" smtClean="0">
                <a:solidFill>
                  <a:srgbClr val="FF0000"/>
                </a:solidFill>
                <a:latin typeface="メイリオ" pitchFamily="50" charset="-128"/>
              </a:rPr>
              <a:t>号には同じような環境のＰＣ床版橋が多くあるため、浮き等がある場合は注意が必要。</a:t>
            </a:r>
            <a:endParaRPr lang="en-US" altLang="ja-JP" sz="3000" b="1" dirty="0" smtClean="0">
              <a:solidFill>
                <a:srgbClr val="FF0000"/>
              </a:solidFill>
              <a:latin typeface="メイリオ" pitchFamily="50" charset="-128"/>
            </a:endParaRP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679599" y="2472578"/>
            <a:ext cx="7776864" cy="1748510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 marL="541338" indent="-363538">
              <a:spcAft>
                <a:spcPts val="600"/>
              </a:spcAft>
            </a:pPr>
            <a:r>
              <a:rPr lang="ja-JP" altLang="en-US" sz="3000" b="1" dirty="0" smtClean="0">
                <a:latin typeface="メイリオ" pitchFamily="50" charset="-128"/>
              </a:rPr>
              <a:t>⇒ＰＣ床版橋の点検・詳細</a:t>
            </a:r>
            <a:r>
              <a:rPr lang="ja-JP" altLang="en-US" sz="3000" b="1" dirty="0">
                <a:latin typeface="メイリオ" pitchFamily="50" charset="-128"/>
              </a:rPr>
              <a:t>調査の際には、軽微な浮き</a:t>
            </a:r>
            <a:r>
              <a:rPr lang="ja-JP" altLang="en-US" sz="3000" b="1" dirty="0" smtClean="0">
                <a:latin typeface="メイリオ" pitchFamily="50" charset="-128"/>
              </a:rPr>
              <a:t>、錆汁</a:t>
            </a:r>
            <a:r>
              <a:rPr lang="ja-JP" altLang="en-US" sz="3000" b="1" dirty="0">
                <a:latin typeface="メイリオ" pitchFamily="50" charset="-128"/>
              </a:rPr>
              <a:t>と侮ることなく、診断する必要が</a:t>
            </a:r>
            <a:r>
              <a:rPr lang="ja-JP" altLang="en-US" sz="3000" b="1" dirty="0" smtClean="0">
                <a:latin typeface="メイリオ" pitchFamily="50" charset="-128"/>
              </a:rPr>
              <a:t>あると</a:t>
            </a:r>
            <a:r>
              <a:rPr lang="ja-JP" altLang="en-US" sz="3000" b="1" dirty="0">
                <a:latin typeface="メイリオ" pitchFamily="50" charset="-128"/>
              </a:rPr>
              <a:t>考えます。　</a:t>
            </a:r>
            <a:endParaRPr lang="en-US" altLang="ja-JP" sz="3000" b="1" dirty="0" smtClean="0">
              <a:solidFill>
                <a:srgbClr val="FF0000"/>
              </a:solidFill>
              <a:latin typeface="メイリオ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4077072"/>
            <a:ext cx="4015495" cy="2375937"/>
          </a:xfrm>
          <a:prstGeom prst="rect">
            <a:avLst/>
          </a:prstGeom>
        </p:spPr>
      </p:pic>
      <p:sp>
        <p:nvSpPr>
          <p:cNvPr id="19" name="円/楕円 18"/>
          <p:cNvSpPr/>
          <p:nvPr/>
        </p:nvSpPr>
        <p:spPr>
          <a:xfrm>
            <a:off x="5004048" y="4293096"/>
            <a:ext cx="864096" cy="64807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436096" y="5013176"/>
            <a:ext cx="864096" cy="64807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921944" y="5157192"/>
            <a:ext cx="864096" cy="64807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2732820" y="5589240"/>
            <a:ext cx="864096" cy="64807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吹き出し 22"/>
          <p:cNvSpPr/>
          <p:nvPr/>
        </p:nvSpPr>
        <p:spPr>
          <a:xfrm>
            <a:off x="6948263" y="4407132"/>
            <a:ext cx="1940149" cy="894076"/>
          </a:xfrm>
          <a:prstGeom prst="wedgeRoundRectCallout">
            <a:avLst>
              <a:gd name="adj1" fmla="val -83827"/>
              <a:gd name="adj2" fmla="val 47294"/>
              <a:gd name="adj3" fmla="val 16667"/>
            </a:avLst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このような錆汁でも要注意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531616" y="188913"/>
            <a:ext cx="8072832" cy="1471612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1">
                <a:lumMod val="75000"/>
              </a:schemeClr>
            </a:solidFill>
            <a:round/>
          </a:ln>
        </p:spPr>
        <p:txBody>
          <a:bodyPr wrap="square" lIns="72000" tIns="180000" rIns="72000" bIns="180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幸い</a:t>
            </a:r>
            <a:r>
              <a:rPr lang="ja-JP" altLang="en-US" sz="3600" b="1" dirty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にも</a:t>
            </a:r>
            <a:r>
              <a:rPr lang="ja-JP" altLang="en-US" sz="3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優良業務表彰</a:t>
            </a:r>
            <a:r>
              <a:rPr lang="ja-JP" altLang="en-US" sz="3600" b="1" dirty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を頂くことができました。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6857" y="5013176"/>
            <a:ext cx="8642350" cy="1471511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1">
                <a:lumMod val="75000"/>
              </a:schemeClr>
            </a:solidFill>
            <a:round/>
          </a:ln>
        </p:spPr>
        <p:txBody>
          <a:bodyPr lIns="72000" tIns="180000" rIns="72000" bIns="1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発注担当者様、社内外の技術者の皆様のおかげです。ありがとうございました。</a:t>
            </a:r>
            <a:endParaRPr lang="ja-JP" altLang="en-US" sz="36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743673"/>
            <a:ext cx="4248472" cy="3186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453188"/>
            <a:ext cx="30972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50825" y="405887"/>
            <a:ext cx="8656108" cy="914913"/>
          </a:xfrm>
          <a:prstGeom prst="rect">
            <a:avLst/>
          </a:prstGeom>
          <a:noFill/>
          <a:ln w="28575" cmpd="thickThin">
            <a:noFill/>
            <a:round/>
          </a:ln>
        </p:spPr>
        <p:txBody>
          <a:bodyPr wrap="square" lIns="72000" tIns="180000" rIns="72000" bIns="1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業務概要</a:t>
            </a:r>
            <a:endParaRPr lang="ja-JP" altLang="en-US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4" name="テキスト ボックス 21"/>
          <p:cNvSpPr txBox="1">
            <a:spLocks noChangeArrowheads="1"/>
          </p:cNvSpPr>
          <p:nvPr/>
        </p:nvSpPr>
        <p:spPr bwMode="auto">
          <a:xfrm>
            <a:off x="539552" y="1196752"/>
            <a:ext cx="6911975" cy="1348401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lIns="72000" tIns="180000" rIns="72000" bIns="180000" anchor="ctr">
            <a:spAutoFit/>
          </a:bodyPr>
          <a:lstStyle/>
          <a:p>
            <a:r>
              <a:rPr lang="ja-JP" altLang="en-US" sz="3200" b="1" dirty="0" smtClean="0">
                <a:latin typeface="メイリオ" pitchFamily="50" charset="-128"/>
              </a:rPr>
              <a:t>発注機関：鳥取県　西部総合事務所</a:t>
            </a:r>
            <a:endParaRPr lang="en-US" altLang="ja-JP" sz="3200" b="1" dirty="0" smtClean="0">
              <a:latin typeface="メイリオ" pitchFamily="50" charset="-128"/>
            </a:endParaRPr>
          </a:p>
          <a:p>
            <a:r>
              <a:rPr lang="ja-JP" altLang="en-US" sz="3200" b="1" dirty="0" smtClean="0">
                <a:latin typeface="メイリオ" pitchFamily="50" charset="-128"/>
              </a:rPr>
              <a:t>　　　　　米子県土整備</a:t>
            </a:r>
            <a:r>
              <a:rPr lang="ja-JP" altLang="en-US" sz="3200" b="1" dirty="0">
                <a:latin typeface="メイリオ" pitchFamily="50" charset="-128"/>
              </a:rPr>
              <a:t>局</a:t>
            </a:r>
          </a:p>
        </p:txBody>
      </p:sp>
      <p:sp>
        <p:nvSpPr>
          <p:cNvPr id="9" name="テキスト ボックス 21"/>
          <p:cNvSpPr txBox="1">
            <a:spLocks noChangeArrowheads="1"/>
          </p:cNvSpPr>
          <p:nvPr/>
        </p:nvSpPr>
        <p:spPr bwMode="auto">
          <a:xfrm>
            <a:off x="539551" y="2463027"/>
            <a:ext cx="5616625" cy="3933724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r>
              <a:rPr lang="ja-JP" altLang="en-US" sz="3200" b="1" dirty="0" smtClean="0">
                <a:latin typeface="メイリオ" pitchFamily="50" charset="-128"/>
              </a:rPr>
              <a:t>業務内容</a:t>
            </a:r>
            <a:endParaRPr lang="en-US" altLang="ja-JP" sz="3200" b="1" dirty="0" smtClean="0">
              <a:latin typeface="メイリオ" pitchFamily="50" charset="-128"/>
            </a:endParaRPr>
          </a:p>
          <a:p>
            <a:r>
              <a:rPr lang="ja-JP" altLang="en-US" sz="3200" b="1" dirty="0">
                <a:latin typeface="メイリオ" pitchFamily="50" charset="-128"/>
              </a:rPr>
              <a:t>　</a:t>
            </a:r>
            <a:r>
              <a:rPr lang="ja-JP" altLang="en-US" sz="2800" b="1" dirty="0" smtClean="0">
                <a:latin typeface="メイリオ" pitchFamily="50" charset="-128"/>
              </a:rPr>
              <a:t>米子市、境港市に位置する３橋の補修調査設計業務です。</a:t>
            </a:r>
            <a:endParaRPr lang="en-US" altLang="ja-JP" sz="2800" b="1" dirty="0" smtClean="0">
              <a:latin typeface="メイリオ" pitchFamily="50" charset="-128"/>
            </a:endParaRPr>
          </a:p>
          <a:p>
            <a:endParaRPr lang="en-US" altLang="ja-JP" sz="2800" b="1" dirty="0" smtClean="0">
              <a:latin typeface="メイリオ" pitchFamily="50" charset="-128"/>
            </a:endParaRPr>
          </a:p>
          <a:p>
            <a:r>
              <a:rPr lang="ja-JP" altLang="en-US" sz="2800" b="1" dirty="0" smtClean="0">
                <a:latin typeface="メイリオ" pitchFamily="50" charset="-128"/>
              </a:rPr>
              <a:t>①長兵衛橋 ②釜池橋 ③小犬田橋</a:t>
            </a:r>
          </a:p>
          <a:p>
            <a:endParaRPr lang="en-US" altLang="ja-JP" sz="2800" b="1" dirty="0">
              <a:latin typeface="メイリオ" pitchFamily="50" charset="-128"/>
            </a:endParaRPr>
          </a:p>
          <a:p>
            <a:r>
              <a:rPr lang="ja-JP" altLang="en-US" sz="2800" b="1" dirty="0" smtClean="0">
                <a:latin typeface="メイリオ" pitchFamily="50" charset="-128"/>
              </a:rPr>
              <a:t>長兵衛橋の変状が著しく、それ以外の２橋はそこまでではない。</a:t>
            </a:r>
            <a:endParaRPr lang="ja-JP" altLang="en-US" sz="2800" b="1" dirty="0">
              <a:latin typeface="メイリオ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5" t="14300" r="3390" b="6951"/>
          <a:stretch/>
        </p:blipFill>
        <p:spPr>
          <a:xfrm>
            <a:off x="6254694" y="2264977"/>
            <a:ext cx="2638481" cy="3244034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6660232" y="2924944"/>
            <a:ext cx="216024" cy="21602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7337819" y="3699652"/>
            <a:ext cx="216024" cy="21602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7812360" y="5013176"/>
            <a:ext cx="216024" cy="21602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AutoShape 778"/>
          <p:cNvSpPr>
            <a:spLocks noChangeArrowheads="1"/>
          </p:cNvSpPr>
          <p:nvPr/>
        </p:nvSpPr>
        <p:spPr bwMode="auto">
          <a:xfrm>
            <a:off x="7281794" y="2856089"/>
            <a:ext cx="602574" cy="247650"/>
          </a:xfrm>
          <a:prstGeom prst="wedgeRectCallout">
            <a:avLst>
              <a:gd name="adj1" fmla="val -110163"/>
              <a:gd name="adj2" fmla="val 1309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0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釜池橋</a:t>
            </a:r>
            <a:endParaRPr lang="ja-JP" sz="11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AutoShape 778"/>
          <p:cNvSpPr>
            <a:spLocks noChangeArrowheads="1"/>
          </p:cNvSpPr>
          <p:nvPr/>
        </p:nvSpPr>
        <p:spPr bwMode="auto">
          <a:xfrm>
            <a:off x="7796286" y="3424045"/>
            <a:ext cx="736154" cy="247650"/>
          </a:xfrm>
          <a:prstGeom prst="wedgeRectCallout">
            <a:avLst>
              <a:gd name="adj1" fmla="val -89530"/>
              <a:gd name="adj2" fmla="val 6653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0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長兵衛</a:t>
            </a:r>
            <a:r>
              <a:rPr lang="ja-JP" sz="10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橋</a:t>
            </a:r>
            <a:endParaRPr lang="ja-JP" sz="11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AutoShape 778"/>
          <p:cNvSpPr>
            <a:spLocks noChangeArrowheads="1"/>
          </p:cNvSpPr>
          <p:nvPr/>
        </p:nvSpPr>
        <p:spPr bwMode="auto">
          <a:xfrm>
            <a:off x="6508179" y="5121188"/>
            <a:ext cx="736154" cy="247650"/>
          </a:xfrm>
          <a:prstGeom prst="wedgeRectCallout">
            <a:avLst>
              <a:gd name="adj1" fmla="val 121850"/>
              <a:gd name="adj2" fmla="val -387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0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小</a:t>
            </a:r>
            <a:r>
              <a:rPr lang="ja-JP" altLang="en-US" sz="1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犬田</a:t>
            </a:r>
            <a:r>
              <a:rPr lang="ja-JP" sz="10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橋</a:t>
            </a:r>
            <a:endParaRPr lang="ja-JP" sz="11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453188"/>
            <a:ext cx="30972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47650" y="188944"/>
            <a:ext cx="8640763" cy="917513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1">
                <a:lumMod val="75000"/>
              </a:schemeClr>
            </a:solidFill>
            <a:round/>
          </a:ln>
        </p:spPr>
        <p:txBody>
          <a:bodyPr lIns="72000" tIns="180000" rIns="72000" bIns="1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長兵衛橋以外の橋梁</a:t>
            </a:r>
            <a:endParaRPr lang="ja-JP" altLang="en-US" sz="3600" b="1" dirty="0">
              <a:solidFill>
                <a:srgbClr val="66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074055"/>
            <a:ext cx="8348861" cy="1840843"/>
          </a:xfrm>
          <a:prstGeom prst="rect">
            <a:avLst/>
          </a:prstGeom>
          <a:noFill/>
          <a:ln w="28575" cmpd="thickThin">
            <a:noFill/>
            <a:round/>
          </a:ln>
        </p:spPr>
        <p:txBody>
          <a:bodyPr wrap="square" lIns="72000" tIns="180000" rIns="72000" bIns="180000" anchor="ctr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ja-JP" altLang="en-US" sz="3200" b="1" dirty="0" smtClean="0">
                <a:latin typeface="+mn-lt"/>
                <a:ea typeface="+mn-ea"/>
                <a:cs typeface="+mn-cs"/>
              </a:rPr>
              <a:t>釜池橋と小犬田橋はひび割れ、漏水などのよく見られる変状が生じている程度であり、標準的な補修対策を実施。</a:t>
            </a:r>
            <a:endParaRPr lang="en-US" altLang="ja-JP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7" y="2933786"/>
            <a:ext cx="3840000" cy="288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924944"/>
            <a:ext cx="3840000" cy="288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919491" y="584271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0000CC"/>
                </a:solidFill>
              </a:rPr>
              <a:t>釜池橋</a:t>
            </a:r>
            <a:endParaRPr kumimoji="1" lang="ja-JP" altLang="en-US" b="1" dirty="0">
              <a:solidFill>
                <a:srgbClr val="0000CC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51940" y="584271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0000CC"/>
                </a:solidFill>
              </a:rPr>
              <a:t>小</a:t>
            </a:r>
            <a:r>
              <a:rPr lang="ja-JP" altLang="en-US" b="1" dirty="0">
                <a:solidFill>
                  <a:srgbClr val="0000CC"/>
                </a:solidFill>
              </a:rPr>
              <a:t>犬田</a:t>
            </a:r>
            <a:r>
              <a:rPr kumimoji="1" lang="ja-JP" altLang="en-US" b="1" dirty="0" smtClean="0">
                <a:solidFill>
                  <a:srgbClr val="0000CC"/>
                </a:solidFill>
              </a:rPr>
              <a:t>橋</a:t>
            </a:r>
            <a:endParaRPr kumimoji="1" lang="ja-JP" alt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AutoShape 19"/>
          <p:cNvCxnSpPr>
            <a:cxnSpLocks noChangeShapeType="1"/>
          </p:cNvCxnSpPr>
          <p:nvPr/>
        </p:nvCxnSpPr>
        <p:spPr bwMode="auto">
          <a:xfrm>
            <a:off x="4574452" y="2634239"/>
            <a:ext cx="0" cy="34234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453188"/>
            <a:ext cx="30972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47650" y="188944"/>
            <a:ext cx="8640763" cy="917513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1">
                <a:lumMod val="75000"/>
              </a:schemeClr>
            </a:solidFill>
            <a:round/>
          </a:ln>
        </p:spPr>
        <p:txBody>
          <a:bodyPr lIns="72000" tIns="180000" rIns="72000" bIns="1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業務フロー</a:t>
            </a:r>
            <a:endParaRPr lang="ja-JP" altLang="en-US" sz="3600" b="1" dirty="0">
              <a:solidFill>
                <a:srgbClr val="66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27218" y="1624235"/>
            <a:ext cx="2884942" cy="36919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800" b="0" i="0" u="none" strike="noStrike" baseline="0" dirty="0">
                <a:latin typeface="ＭＳ Ｐゴシック"/>
                <a:ea typeface="ＭＳ Ｐゴシック"/>
              </a:rPr>
              <a:t>現地踏査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27218" y="2307588"/>
            <a:ext cx="2884942" cy="38621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800" b="0" i="0" u="none" strike="noStrike" baseline="0" dirty="0">
                <a:latin typeface="ＭＳ Ｐゴシック"/>
                <a:ea typeface="ＭＳ Ｐゴシック"/>
              </a:rPr>
              <a:t>調査計画の</a:t>
            </a:r>
            <a:r>
              <a:rPr lang="ja-JP" altLang="en-US" sz="1800" b="0" i="0" u="none" strike="noStrike" baseline="0" dirty="0" smtClean="0">
                <a:latin typeface="ＭＳ Ｐゴシック"/>
                <a:ea typeface="ＭＳ Ｐゴシック"/>
              </a:rPr>
              <a:t>立案</a:t>
            </a:r>
            <a:endParaRPr lang="ja-JP" altLang="en-US" sz="1800" b="0" i="0" u="none" strike="noStrike" baseline="0" dirty="0">
              <a:latin typeface="ＭＳ Ｐゴシック"/>
              <a:ea typeface="ＭＳ Ｐゴシック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136744" y="2972947"/>
            <a:ext cx="2875416" cy="382133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800" dirty="0">
                <a:latin typeface="ＭＳ Ｐゴシック"/>
                <a:ea typeface="ＭＳ Ｐゴシック"/>
              </a:rPr>
              <a:t>詳細</a:t>
            </a:r>
            <a:r>
              <a:rPr lang="ja-JP" altLang="en-US" sz="1800" b="0" i="0" u="none" strike="noStrike" baseline="0" dirty="0" smtClean="0">
                <a:latin typeface="ＭＳ Ｐゴシック"/>
                <a:ea typeface="ＭＳ Ｐゴシック"/>
              </a:rPr>
              <a:t>調査</a:t>
            </a:r>
            <a:endParaRPr lang="ja-JP" altLang="en-US" sz="1800" b="0" i="0" u="none" strike="noStrike" baseline="0" dirty="0">
              <a:latin typeface="ＭＳ Ｐゴシック"/>
              <a:ea typeface="ＭＳ Ｐゴシック"/>
            </a:endParaRPr>
          </a:p>
        </p:txBody>
      </p:sp>
      <p:cxnSp>
        <p:nvCxnSpPr>
          <p:cNvPr id="11" name="AutoShape 20"/>
          <p:cNvCxnSpPr>
            <a:cxnSpLocks noChangeShapeType="1"/>
            <a:stCxn id="7" idx="2"/>
          </p:cNvCxnSpPr>
          <p:nvPr/>
        </p:nvCxnSpPr>
        <p:spPr bwMode="auto">
          <a:xfrm>
            <a:off x="4569689" y="1993425"/>
            <a:ext cx="0" cy="321874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25"/>
          <p:cNvCxnSpPr>
            <a:cxnSpLocks noChangeShapeType="1"/>
            <a:stCxn id="9" idx="2"/>
            <a:endCxn id="14" idx="0"/>
          </p:cNvCxnSpPr>
          <p:nvPr/>
        </p:nvCxnSpPr>
        <p:spPr bwMode="auto">
          <a:xfrm flipH="1">
            <a:off x="4569689" y="3355080"/>
            <a:ext cx="4763" cy="27914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127218" y="4365104"/>
            <a:ext cx="2884942" cy="375487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800" b="0" i="0" u="none" strike="noStrike" baseline="0" dirty="0" smtClean="0">
                <a:latin typeface="ＭＳ Ｐゴシック"/>
                <a:ea typeface="ＭＳ Ｐゴシック"/>
              </a:rPr>
              <a:t>原因推定</a:t>
            </a:r>
            <a:r>
              <a:rPr lang="ja-JP" altLang="en-US" sz="1800" dirty="0" smtClean="0">
                <a:latin typeface="ＭＳ Ｐゴシック"/>
                <a:ea typeface="ＭＳ Ｐゴシック"/>
              </a:rPr>
              <a:t>・健全度診断</a:t>
            </a:r>
            <a:endParaRPr lang="en-US" altLang="ja-JP" sz="1800" b="0" i="0" u="none" strike="noStrike" baseline="0" dirty="0" smtClean="0">
              <a:latin typeface="ＭＳ Ｐゴシック"/>
              <a:ea typeface="ＭＳ Ｐゴシック"/>
            </a:endParaRPr>
          </a:p>
        </p:txBody>
      </p:sp>
      <p:cxnSp>
        <p:nvCxnSpPr>
          <p:cNvPr id="27" name="AutoShape 25"/>
          <p:cNvCxnSpPr>
            <a:cxnSpLocks noChangeShapeType="1"/>
          </p:cNvCxnSpPr>
          <p:nvPr/>
        </p:nvCxnSpPr>
        <p:spPr bwMode="auto">
          <a:xfrm flipH="1">
            <a:off x="4569689" y="4009714"/>
            <a:ext cx="4763" cy="35539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127218" y="3634227"/>
            <a:ext cx="2884942" cy="375487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800" b="0" i="0" u="none" strike="noStrike" baseline="0" dirty="0">
                <a:latin typeface="ＭＳ Ｐゴシック"/>
                <a:ea typeface="ＭＳ Ｐゴシック"/>
              </a:rPr>
              <a:t>調査結果</a:t>
            </a:r>
            <a:r>
              <a:rPr lang="ja-JP" altLang="en-US" sz="1800" b="0" i="0" u="none" strike="noStrike" baseline="0" dirty="0" smtClean="0">
                <a:latin typeface="ＭＳ Ｐゴシック"/>
                <a:ea typeface="ＭＳ Ｐゴシック"/>
              </a:rPr>
              <a:t>取りまとめ</a:t>
            </a:r>
            <a:endParaRPr lang="en-US" altLang="ja-JP" sz="1800" b="0" i="0" u="none" strike="noStrike" baseline="0" dirty="0" smtClean="0">
              <a:latin typeface="ＭＳ Ｐゴシック"/>
              <a:ea typeface="ＭＳ Ｐゴシック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127218" y="5095981"/>
            <a:ext cx="2884942" cy="43976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ja-JP" altLang="en-US" sz="1800" b="0" i="0" u="none" strike="noStrike" baseline="0" dirty="0" smtClean="0">
                <a:latin typeface="ＭＳ Ｐゴシック"/>
                <a:ea typeface="ＭＳ Ｐゴシック"/>
              </a:rPr>
              <a:t>対策工法検討・詳細設計</a:t>
            </a:r>
            <a:endParaRPr lang="en-US" altLang="ja-JP" sz="1800" b="0" i="0" u="none" strike="noStrike" baseline="0" dirty="0" smtClean="0">
              <a:latin typeface="ＭＳ Ｐゴシック"/>
              <a:ea typeface="ＭＳ Ｐゴシック"/>
            </a:endParaRPr>
          </a:p>
        </p:txBody>
      </p:sp>
      <p:cxnSp>
        <p:nvCxnSpPr>
          <p:cNvPr id="29" name="AutoShape 25"/>
          <p:cNvCxnSpPr>
            <a:cxnSpLocks noChangeShapeType="1"/>
            <a:endCxn id="28" idx="0"/>
          </p:cNvCxnSpPr>
          <p:nvPr/>
        </p:nvCxnSpPr>
        <p:spPr bwMode="auto">
          <a:xfrm flipH="1">
            <a:off x="4569689" y="4740591"/>
            <a:ext cx="4764" cy="35539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497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453188"/>
            <a:ext cx="30972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47650" y="188913"/>
            <a:ext cx="8640763" cy="917575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1">
                <a:lumMod val="75000"/>
              </a:schemeClr>
            </a:solidFill>
            <a:round/>
          </a:ln>
        </p:spPr>
        <p:txBody>
          <a:bodyPr lIns="72000" tIns="180000" rIns="72000" bIns="1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長兵衛橋の構造</a:t>
            </a:r>
            <a:endParaRPr lang="ja-JP" altLang="en-US" sz="3600" b="1" dirty="0">
              <a:solidFill>
                <a:srgbClr val="66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21592" y="1022546"/>
            <a:ext cx="8492877" cy="1902398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橋長：</a:t>
            </a:r>
            <a:r>
              <a:rPr lang="en-US" altLang="ja-JP" sz="3000" b="1" dirty="0" smtClean="0">
                <a:latin typeface="メイリオ" pitchFamily="50" charset="-128"/>
              </a:rPr>
              <a:t>8.4m</a:t>
            </a:r>
            <a:r>
              <a:rPr lang="ja-JP" altLang="en-US" sz="3000" b="1" dirty="0" smtClean="0">
                <a:latin typeface="メイリオ" pitchFamily="50" charset="-128"/>
              </a:rPr>
              <a:t>　幅員：</a:t>
            </a:r>
            <a:r>
              <a:rPr lang="en-US" altLang="ja-JP" sz="3000" b="1" dirty="0" smtClean="0">
                <a:latin typeface="メイリオ" pitchFamily="50" charset="-128"/>
              </a:rPr>
              <a:t>23.5m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ＰＣ床版橋（Ｉ桁）単径間</a:t>
            </a:r>
            <a:endParaRPr lang="en-US" altLang="ja-JP" sz="3000" b="1" dirty="0">
              <a:solidFill>
                <a:srgbClr val="FF0000"/>
              </a:solidFill>
              <a:latin typeface="メイリオ" pitchFamily="50" charset="-128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smtClean="0">
                <a:latin typeface="メイリオ" pitchFamily="50" charset="-128"/>
              </a:rPr>
              <a:t>竣工年月：</a:t>
            </a:r>
            <a:r>
              <a:rPr lang="ja-JP" altLang="en-US" sz="3000" b="1" dirty="0" smtClean="0">
                <a:latin typeface="メイリオ" pitchFamily="50" charset="-128"/>
              </a:rPr>
              <a:t>昭和</a:t>
            </a:r>
            <a:r>
              <a:rPr lang="en-US" altLang="ja-JP" sz="3000" b="1" dirty="0" smtClean="0">
                <a:latin typeface="メイリオ" pitchFamily="50" charset="-128"/>
              </a:rPr>
              <a:t>43</a:t>
            </a:r>
            <a:r>
              <a:rPr lang="ja-JP" altLang="en-US" sz="3000" b="1" dirty="0" smtClean="0">
                <a:latin typeface="メイリオ" pitchFamily="50" charset="-128"/>
              </a:rPr>
              <a:t>年　架設後</a:t>
            </a:r>
            <a:r>
              <a:rPr lang="en-US" altLang="ja-JP" sz="3000" b="1" dirty="0" smtClean="0">
                <a:latin typeface="メイリオ" pitchFamily="50" charset="-128"/>
              </a:rPr>
              <a:t>51</a:t>
            </a:r>
            <a:r>
              <a:rPr lang="ja-JP" altLang="en-US" sz="3000" b="1" dirty="0" smtClean="0">
                <a:latin typeface="メイリオ" pitchFamily="50" charset="-128"/>
              </a:rPr>
              <a:t>年</a:t>
            </a:r>
            <a:endParaRPr lang="en-US" altLang="ja-JP" sz="3000" b="1" dirty="0" smtClean="0">
              <a:latin typeface="メイリオ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187624" y="4885114"/>
            <a:ext cx="7072415" cy="1455305"/>
            <a:chOff x="0" y="0"/>
            <a:chExt cx="6600825" cy="1358265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00825" cy="135826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" name="グループ化 9"/>
            <p:cNvGrpSpPr/>
            <p:nvPr/>
          </p:nvGrpSpPr>
          <p:grpSpPr>
            <a:xfrm>
              <a:off x="4695258" y="1074921"/>
              <a:ext cx="1863198" cy="263525"/>
              <a:chOff x="0" y="0"/>
              <a:chExt cx="1863198" cy="263525"/>
            </a:xfrm>
          </p:grpSpPr>
          <p:cxnSp>
            <p:nvCxnSpPr>
              <p:cNvPr id="11" name="直線コネクタ 10"/>
              <p:cNvCxnSpPr/>
              <p:nvPr/>
            </p:nvCxnSpPr>
            <p:spPr>
              <a:xfrm>
                <a:off x="1863198" y="37264"/>
                <a:ext cx="0" cy="1891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>
                <a:off x="0" y="37264"/>
                <a:ext cx="0" cy="1891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矢印コネクタ 12"/>
              <p:cNvCxnSpPr/>
              <p:nvPr/>
            </p:nvCxnSpPr>
            <p:spPr>
              <a:xfrm>
                <a:off x="2867" y="200652"/>
                <a:ext cx="185746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テキスト ボックス 1868"/>
              <p:cNvSpPr txBox="1"/>
              <p:nvPr/>
            </p:nvSpPr>
            <p:spPr>
              <a:xfrm>
                <a:off x="624888" y="0"/>
                <a:ext cx="710565" cy="2635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200"/>
                  </a:lnSpc>
                  <a:spcAft>
                    <a:spcPts val="0"/>
                  </a:spcAft>
                </a:pPr>
                <a:r>
                  <a:rPr lang="ja-JP" sz="700">
                    <a:effectLst/>
                    <a:latin typeface="ＭＳ 明朝" panose="02020609040205080304" pitchFamily="17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拡幅部</a:t>
                </a:r>
                <a:endParaRPr lang="ja-JP" sz="1100">
                  <a:effectLst/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5" name="図 14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330" y="2803518"/>
            <a:ext cx="3240360" cy="2000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図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632" y="2803518"/>
            <a:ext cx="2662362" cy="199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2730884"/>
            <a:ext cx="1443407" cy="170622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7192755" y="4386590"/>
            <a:ext cx="1368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rgbClr val="0000CC"/>
                </a:solidFill>
              </a:rPr>
              <a:t>Ｉ桁</a:t>
            </a:r>
            <a:endParaRPr kumimoji="1" lang="ja-JP" altLang="en-US" sz="1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453188"/>
            <a:ext cx="30972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47650" y="188944"/>
            <a:ext cx="8640763" cy="917513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1">
                <a:lumMod val="75000"/>
              </a:schemeClr>
            </a:solidFill>
            <a:round/>
          </a:ln>
        </p:spPr>
        <p:txBody>
          <a:bodyPr lIns="72000" tIns="180000" rIns="72000" bIns="1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長兵衛橋の環境</a:t>
            </a:r>
            <a:endParaRPr lang="ja-JP" altLang="en-US" sz="3600" b="1" dirty="0">
              <a:solidFill>
                <a:srgbClr val="66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07" name="テキスト ボックス 6"/>
          <p:cNvSpPr txBox="1">
            <a:spLocks noChangeArrowheads="1"/>
          </p:cNvSpPr>
          <p:nvPr/>
        </p:nvSpPr>
        <p:spPr bwMode="auto">
          <a:xfrm>
            <a:off x="395536" y="1155237"/>
            <a:ext cx="8492877" cy="2441007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米子市　富益町</a:t>
            </a:r>
            <a:endParaRPr lang="en-US" altLang="ja-JP" sz="3000" b="1" dirty="0" smtClean="0">
              <a:latin typeface="メイリオ" pitchFamily="50" charset="-128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国道</a:t>
            </a:r>
            <a:r>
              <a:rPr lang="en-US" altLang="ja-JP" sz="3000" b="1" dirty="0" smtClean="0">
                <a:latin typeface="メイリオ" pitchFamily="50" charset="-128"/>
              </a:rPr>
              <a:t>431</a:t>
            </a:r>
            <a:r>
              <a:rPr lang="ja-JP" altLang="en-US" sz="3000" b="1" dirty="0" smtClean="0">
                <a:latin typeface="メイリオ" pitchFamily="50" charset="-128"/>
              </a:rPr>
              <a:t>号（外浜産業道路）</a:t>
            </a:r>
            <a:endParaRPr lang="en-US" altLang="ja-JP" sz="3000" b="1" dirty="0" smtClean="0">
              <a:latin typeface="メイリオ" pitchFamily="50" charset="-128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日本</a:t>
            </a:r>
            <a:r>
              <a:rPr lang="ja-JP" altLang="en-US" sz="3000" b="1" dirty="0">
                <a:latin typeface="メイリオ" pitchFamily="50" charset="-128"/>
              </a:rPr>
              <a:t>海</a:t>
            </a:r>
            <a:r>
              <a:rPr lang="ja-JP" altLang="en-US" sz="3000" b="1" dirty="0" smtClean="0">
                <a:latin typeface="メイリオ" pitchFamily="50" charset="-128"/>
              </a:rPr>
              <a:t>からの距離は</a:t>
            </a:r>
            <a:r>
              <a:rPr lang="en-US" altLang="ja-JP" sz="3000" b="1" dirty="0" smtClean="0">
                <a:latin typeface="メイリオ" pitchFamily="50" charset="-128"/>
              </a:rPr>
              <a:t>50m</a:t>
            </a:r>
            <a:r>
              <a:rPr lang="ja-JP" altLang="en-US" sz="3000" b="1" dirty="0" smtClean="0">
                <a:latin typeface="メイリオ" pitchFamily="50" charset="-128"/>
              </a:rPr>
              <a:t>程度</a:t>
            </a:r>
            <a:endParaRPr lang="en-US" altLang="ja-JP" sz="3000" b="1" dirty="0" smtClean="0">
              <a:latin typeface="メイリオ" pitchFamily="50" charset="-128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波浪時は桁下に砂</a:t>
            </a:r>
            <a:r>
              <a:rPr lang="ja-JP" altLang="en-US" sz="3000" b="1" dirty="0">
                <a:latin typeface="メイリオ" pitchFamily="50" charset="-128"/>
              </a:rPr>
              <a:t>が</a:t>
            </a:r>
            <a:r>
              <a:rPr lang="ja-JP" altLang="en-US" sz="3000" b="1" dirty="0" smtClean="0">
                <a:latin typeface="メイリオ" pitchFamily="50" charset="-128"/>
              </a:rPr>
              <a:t>堆積</a:t>
            </a:r>
            <a:r>
              <a:rPr lang="ja-JP" altLang="en-US" sz="3000" b="1" dirty="0" smtClean="0">
                <a:solidFill>
                  <a:srgbClr val="FF0000"/>
                </a:solidFill>
                <a:latin typeface="メイリオ" pitchFamily="50" charset="-128"/>
              </a:rPr>
              <a:t>⇒厳しい</a:t>
            </a:r>
            <a:r>
              <a:rPr lang="ja-JP" altLang="en-US" sz="3000" b="1" dirty="0">
                <a:solidFill>
                  <a:srgbClr val="FF0000"/>
                </a:solidFill>
                <a:latin typeface="メイリオ" pitchFamily="50" charset="-128"/>
              </a:rPr>
              <a:t>塩害環境！</a:t>
            </a:r>
            <a:endParaRPr lang="en-US" altLang="ja-JP" sz="3000" b="1" dirty="0">
              <a:solidFill>
                <a:srgbClr val="FF0000"/>
              </a:solidFill>
              <a:latin typeface="メイリオ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645024"/>
            <a:ext cx="3508234" cy="263117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775" y="3643180"/>
            <a:ext cx="3947400" cy="263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453188"/>
            <a:ext cx="30972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47650" y="188913"/>
            <a:ext cx="8640763" cy="917575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1">
                <a:lumMod val="75000"/>
              </a:schemeClr>
            </a:solidFill>
            <a:round/>
          </a:ln>
        </p:spPr>
        <p:txBody>
          <a:bodyPr lIns="72000" tIns="180000" rIns="72000" bIns="1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主な変状</a:t>
            </a:r>
            <a:endParaRPr lang="ja-JP" altLang="en-US" sz="3600" b="1" dirty="0">
              <a:solidFill>
                <a:srgbClr val="66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321592" y="1052736"/>
            <a:ext cx="8492877" cy="2748784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2800" b="1" dirty="0" smtClean="0">
                <a:latin typeface="メイリオ" pitchFamily="50" charset="-128"/>
              </a:rPr>
              <a:t>現地踏査にて旧橋部の床版下面（Ｉ桁下面）に多数の浮きを確認。</a:t>
            </a:r>
            <a:endParaRPr lang="en-US" altLang="ja-JP" sz="2800" b="1" dirty="0" smtClean="0">
              <a:latin typeface="メイリオ" pitchFamily="50" charset="-128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2800" b="1" dirty="0" smtClean="0">
                <a:latin typeface="メイリオ" pitchFamily="50" charset="-128"/>
              </a:rPr>
              <a:t>部分的な錆汁の析出を確認。</a:t>
            </a:r>
            <a:endParaRPr lang="en-US" altLang="ja-JP" sz="2800" b="1" dirty="0" smtClean="0">
              <a:latin typeface="メイリオ" pitchFamily="50" charset="-128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2800" b="1" dirty="0" smtClean="0">
                <a:latin typeface="メイリオ" pitchFamily="50" charset="-128"/>
              </a:rPr>
              <a:t>一部の桁に橋軸方向ひび割れを確認。</a:t>
            </a:r>
            <a:endParaRPr lang="en-US" altLang="ja-JP" sz="2800" b="1" dirty="0" smtClean="0">
              <a:latin typeface="メイリオ" pitchFamily="50" charset="-128"/>
            </a:endParaRPr>
          </a:p>
          <a:p>
            <a:pPr algn="r">
              <a:spcAft>
                <a:spcPts val="600"/>
              </a:spcAft>
            </a:pPr>
            <a:r>
              <a:rPr lang="ja-JP" altLang="en-US" sz="2800" b="1" dirty="0" smtClean="0">
                <a:latin typeface="メイリオ" pitchFamily="50" charset="-128"/>
              </a:rPr>
              <a:t>･･･ＡＳＲ（アルカリ骨材反応）の可能性が高い</a:t>
            </a:r>
            <a:endParaRPr lang="en-US" altLang="ja-JP" sz="2800" b="1" dirty="0" smtClean="0">
              <a:latin typeface="メイリオ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7510" y="3633480"/>
            <a:ext cx="2376264" cy="234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633480"/>
            <a:ext cx="3120000" cy="2340000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706894" y="4588709"/>
            <a:ext cx="2568962" cy="51025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1219" y="3633480"/>
            <a:ext cx="2276597" cy="234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04433" y="5991671"/>
            <a:ext cx="247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0000CC"/>
                </a:solidFill>
              </a:rPr>
              <a:t>浮き、錆汁</a:t>
            </a:r>
            <a:endParaRPr kumimoji="1" lang="ja-JP" altLang="en-US" sz="2400" b="1" dirty="0">
              <a:solidFill>
                <a:srgbClr val="0000CC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07904" y="5991671"/>
            <a:ext cx="247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0000CC"/>
                </a:solidFill>
              </a:rPr>
              <a:t>浮き、錆汁</a:t>
            </a:r>
            <a:endParaRPr kumimoji="1" lang="ja-JP" altLang="en-US" sz="2400" b="1" dirty="0">
              <a:solidFill>
                <a:srgbClr val="0000CC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80382" y="5991671"/>
            <a:ext cx="247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0000CC"/>
                </a:solidFill>
              </a:rPr>
              <a:t>橋軸ひび割れ</a:t>
            </a:r>
            <a:endParaRPr kumimoji="1" lang="ja-JP" altLang="en-US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453188"/>
            <a:ext cx="30972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47650" y="188913"/>
            <a:ext cx="8640763" cy="917575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1">
                <a:lumMod val="75000"/>
              </a:schemeClr>
            </a:solidFill>
            <a:round/>
          </a:ln>
        </p:spPr>
        <p:txBody>
          <a:bodyPr lIns="72000" tIns="180000" rIns="72000" bIns="1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調査計画・詳細調査</a:t>
            </a:r>
            <a:endParaRPr lang="ja-JP" altLang="en-US" sz="3600" b="1" dirty="0">
              <a:solidFill>
                <a:srgbClr val="66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21592" y="1191128"/>
            <a:ext cx="8566821" cy="1733121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2800" b="1" dirty="0" smtClean="0">
                <a:latin typeface="メイリオ" pitchFamily="50" charset="-128"/>
              </a:rPr>
              <a:t>浮き部分の鋼材状況確認⇒はつり調査提案</a:t>
            </a:r>
            <a:endParaRPr lang="en-US" altLang="ja-JP" sz="2800" b="1" dirty="0" smtClean="0">
              <a:latin typeface="メイリオ" pitchFamily="50" charset="-128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2800" b="1" dirty="0" smtClean="0">
                <a:latin typeface="メイリオ" pitchFamily="50" charset="-128"/>
              </a:rPr>
              <a:t>塩分量の確認⇒塩分含有量試験を提案。ＰＣ構造はコア採取が困難なため、ドリル削孔粉で実施。</a:t>
            </a:r>
            <a:endParaRPr lang="en-US" altLang="ja-JP" sz="2800" b="1" dirty="0" smtClean="0">
              <a:latin typeface="メイリオ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352" t="21650" r="14563" b="8000"/>
          <a:stretch/>
        </p:blipFill>
        <p:spPr>
          <a:xfrm>
            <a:off x="515620" y="2857918"/>
            <a:ext cx="3279729" cy="288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9868" y="2857918"/>
            <a:ext cx="2835914" cy="2880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480" y="3776462"/>
            <a:ext cx="2808485" cy="198129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13610" y="5748633"/>
            <a:ext cx="247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0000CC"/>
                </a:solidFill>
              </a:rPr>
              <a:t>はつり調査</a:t>
            </a:r>
            <a:endParaRPr kumimoji="1" lang="ja-JP" altLang="en-US" sz="2400" b="1" dirty="0">
              <a:solidFill>
                <a:srgbClr val="0000CC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16016" y="5835290"/>
            <a:ext cx="247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0000CC"/>
                </a:solidFill>
              </a:rPr>
              <a:t>ドリル粉採取</a:t>
            </a:r>
            <a:endParaRPr kumimoji="1" lang="ja-JP" altLang="en-US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6453188"/>
            <a:ext cx="30972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47650" y="188913"/>
            <a:ext cx="8640763" cy="917575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1">
                <a:lumMod val="75000"/>
              </a:schemeClr>
            </a:solidFill>
            <a:round/>
          </a:ln>
        </p:spPr>
        <p:txBody>
          <a:bodyPr lIns="72000" tIns="180000" rIns="72000" bIns="1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はつり調査結果</a:t>
            </a:r>
            <a:endParaRPr lang="ja-JP" altLang="en-US" sz="3600" b="1" dirty="0">
              <a:solidFill>
                <a:srgbClr val="66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683567" y="1117085"/>
            <a:ext cx="8211397" cy="1363789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ja-JP" altLang="en-US" sz="3000" b="1" dirty="0" smtClean="0">
                <a:latin typeface="メイリオ" pitchFamily="50" charset="-128"/>
              </a:rPr>
              <a:t>浮き部分でＰＣ鋼線の破断を確認。</a:t>
            </a:r>
            <a:endParaRPr lang="en-US" altLang="ja-JP" sz="3000" b="1" dirty="0" smtClean="0">
              <a:latin typeface="メイリオ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3000" b="1" dirty="0" smtClean="0">
                <a:latin typeface="メイリオ" pitchFamily="50" charset="-128"/>
              </a:rPr>
              <a:t>　　</a:t>
            </a:r>
            <a:endParaRPr lang="en-US" altLang="ja-JP" sz="3000" b="1" dirty="0" smtClean="0">
              <a:latin typeface="メイリオ" pitchFamily="50" charset="-128"/>
            </a:endParaRPr>
          </a:p>
        </p:txBody>
      </p:sp>
      <p:pic>
        <p:nvPicPr>
          <p:cNvPr id="10" name="図 9" descr="X:\_C_41.46\C_業務共有\作業中_C\2017-0192_国道431号（長兵衛橋）外「橋梁補修調査設計業務委託」（防災安全交付金）\06_現場写真\20171124長兵衛　はつり　ドリル粉採取\ハ－２\PB240054.JPG"/>
          <p:cNvPicPr/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738" t="7729" r="21517" b="21926"/>
          <a:stretch/>
        </p:blipFill>
        <p:spPr bwMode="auto">
          <a:xfrm>
            <a:off x="683568" y="3390877"/>
            <a:ext cx="2880000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図 10" descr="X:\_C_41.46\C_業務共有\作業中_C\2017-0192_国道431号（長兵衛橋）外「橋梁補修調査設計業務委託」（防災安全交付金）\06_現場写真\20171124長兵衛　はつり　ドリル粉採取\ハ－２\PB240052.JPG"/>
          <p:cNvPicPr/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01" b="24609"/>
          <a:stretch/>
        </p:blipFill>
        <p:spPr bwMode="auto">
          <a:xfrm>
            <a:off x="683568" y="1878708"/>
            <a:ext cx="2879725" cy="1480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図 11" descr="PB240035"/>
          <p:cNvPicPr>
            <a:picLocks noChangeAspect="1"/>
          </p:cNvPicPr>
          <p:nvPr/>
        </p:nvPicPr>
        <p:blipFill>
          <a:blip r:embed="rId8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418" y="3390877"/>
            <a:ext cx="3072099" cy="2304256"/>
          </a:xfrm>
          <a:prstGeom prst="rect">
            <a:avLst/>
          </a:prstGeom>
          <a:noFill/>
        </p:spPr>
      </p:pic>
      <p:pic>
        <p:nvPicPr>
          <p:cNvPr id="13" name="図 12" descr="X:\_C_41.46\C_業務共有\作業中_C\2017-0192_国道431号（長兵衛橋）外「橋梁補修調査設計業務委託」（防災安全交付金）\06_現場写真\20171124長兵衛　はつり　ドリル粉採取\ハ－３\PB240006.JPG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1878708"/>
            <a:ext cx="3021109" cy="147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490" y="2053068"/>
            <a:ext cx="2060475" cy="24317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正方形/長方形 1"/>
          <p:cNvSpPr/>
          <p:nvPr/>
        </p:nvSpPr>
        <p:spPr>
          <a:xfrm>
            <a:off x="7344569" y="3911346"/>
            <a:ext cx="1543844" cy="229954"/>
          </a:xfrm>
          <a:prstGeom prst="rect">
            <a:avLst/>
          </a:prstGeom>
          <a:noFill/>
          <a:ln w="190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吹き出し 2"/>
          <p:cNvSpPr/>
          <p:nvPr/>
        </p:nvSpPr>
        <p:spPr>
          <a:xfrm>
            <a:off x="7145598" y="4586715"/>
            <a:ext cx="1818890" cy="706713"/>
          </a:xfrm>
          <a:prstGeom prst="wedgeRectCallout">
            <a:avLst>
              <a:gd name="adj1" fmla="val -22325"/>
              <a:gd name="adj2" fmla="val -111586"/>
            </a:avLst>
          </a:prstGeom>
          <a:noFill/>
          <a:ln w="127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0000CC"/>
                </a:solidFill>
              </a:rPr>
              <a:t>下段に破断あり</a:t>
            </a:r>
            <a:endParaRPr kumimoji="1" lang="en-US" altLang="ja-JP" b="1" dirty="0" smtClean="0">
              <a:solidFill>
                <a:srgbClr val="0000CC"/>
              </a:solidFill>
            </a:endParaRPr>
          </a:p>
          <a:p>
            <a:pPr algn="ctr"/>
            <a:r>
              <a:rPr lang="ja-JP" altLang="en-US" sz="1600" b="1" dirty="0" smtClean="0">
                <a:solidFill>
                  <a:srgbClr val="0000CC"/>
                </a:solidFill>
              </a:rPr>
              <a:t>最大</a:t>
            </a:r>
            <a:r>
              <a:rPr lang="en-US" altLang="ja-JP" sz="1600" b="1" dirty="0" smtClean="0">
                <a:solidFill>
                  <a:srgbClr val="0000CC"/>
                </a:solidFill>
              </a:rPr>
              <a:t>6</a:t>
            </a:r>
            <a:r>
              <a:rPr lang="ja-JP" altLang="en-US" sz="1600" b="1" dirty="0" smtClean="0">
                <a:solidFill>
                  <a:srgbClr val="0000CC"/>
                </a:solidFill>
              </a:rPr>
              <a:t>本</a:t>
            </a:r>
            <a:r>
              <a:rPr lang="en-US" altLang="ja-JP" sz="1600" b="1" dirty="0" smtClean="0">
                <a:solidFill>
                  <a:srgbClr val="0000CC"/>
                </a:solidFill>
              </a:rPr>
              <a:t>/</a:t>
            </a:r>
            <a:r>
              <a:rPr lang="ja-JP" altLang="en-US" sz="1600" b="1" dirty="0" smtClean="0">
                <a:solidFill>
                  <a:srgbClr val="0000CC"/>
                </a:solidFill>
              </a:rPr>
              <a:t>全</a:t>
            </a:r>
            <a:r>
              <a:rPr lang="en-US" altLang="ja-JP" sz="1600" b="1" dirty="0" smtClean="0">
                <a:solidFill>
                  <a:srgbClr val="0000CC"/>
                </a:solidFill>
              </a:rPr>
              <a:t>72</a:t>
            </a:r>
            <a:r>
              <a:rPr lang="ja-JP" altLang="en-US" sz="1600" b="1" dirty="0" smtClean="0">
                <a:solidFill>
                  <a:srgbClr val="0000CC"/>
                </a:solidFill>
              </a:rPr>
              <a:t>本</a:t>
            </a:r>
            <a:endParaRPr kumimoji="1" lang="ja-JP" altLang="en-US" sz="1600" b="1" dirty="0">
              <a:solidFill>
                <a:srgbClr val="0000CC"/>
              </a:solidFill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677016" y="5756854"/>
            <a:ext cx="8211397" cy="825180"/>
          </a:xfrm>
          <a:prstGeom prst="rect">
            <a:avLst/>
          </a:prstGeom>
          <a:noFill/>
          <a:ln w="28575" cmpd="thickThin">
            <a:noFill/>
            <a:round/>
            <a:headEnd/>
            <a:tailEnd/>
          </a:ln>
        </p:spPr>
        <p:txBody>
          <a:bodyPr wrap="square" lIns="72000" tIns="180000" rIns="72000" bIns="18000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3000" b="1" dirty="0" smtClean="0">
                <a:latin typeface="メイリオ" pitchFamily="50" charset="-128"/>
              </a:rPr>
              <a:t>　　</a:t>
            </a:r>
            <a:r>
              <a:rPr lang="en-US" altLang="ja-JP" sz="3000" b="1" dirty="0" smtClean="0">
                <a:latin typeface="メイリオ" pitchFamily="50" charset="-128"/>
              </a:rPr>
              <a:t>※</a:t>
            </a:r>
            <a:r>
              <a:rPr lang="ja-JP" altLang="en-US" sz="3000" b="1" dirty="0" smtClean="0">
                <a:latin typeface="メイリオ" pitchFamily="50" charset="-128"/>
              </a:rPr>
              <a:t>必要最小限となるようにはつり取る</a:t>
            </a:r>
            <a:endParaRPr lang="en-US" altLang="ja-JP" sz="3000" b="1" dirty="0" smtClean="0">
              <a:latin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12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  <a:prstDash val="dash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755</Words>
  <Application>Microsoft Office PowerPoint</Application>
  <PresentationFormat>画面に合わせる (4:3)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8" baseType="lpstr">
      <vt:lpstr>ＭＳ Ｐゴシック</vt:lpstr>
      <vt:lpstr>ＭＳ ゴシック</vt:lpstr>
      <vt:lpstr>ＭＳ 明朝</vt:lpstr>
      <vt:lpstr>メイリオ</vt:lpstr>
      <vt:lpstr>Arial</vt:lpstr>
      <vt:lpstr>Calibri</vt:lpstr>
      <vt:lpstr>Times New Roman</vt:lpstr>
      <vt:lpstr>Wingdings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/>
  <cp:lastModifiedBy/>
  <cp:revision>2</cp:revision>
  <dcterms:created xsi:type="dcterms:W3CDTF">2016-04-11T04:38:22Z</dcterms:created>
  <dcterms:modified xsi:type="dcterms:W3CDTF">2019-04-11T05:29:47Z</dcterms:modified>
  <cp:contentStatus/>
</cp:coreProperties>
</file>