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9144000" cy="6858000" type="screen4x3"/>
  <p:notesSz cx="6735763" cy="98694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3FE"/>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267" y="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3" name="グループ化 2"/>
          <p:cNvGrpSpPr/>
          <p:nvPr/>
        </p:nvGrpSpPr>
        <p:grpSpPr>
          <a:xfrm>
            <a:off x="-3461" y="0"/>
            <a:ext cx="9147461" cy="6858000"/>
            <a:chOff x="-3461" y="0"/>
            <a:chExt cx="9147461" cy="6858000"/>
          </a:xfrm>
        </p:grpSpPr>
        <p:sp>
          <p:nvSpPr>
            <p:cNvPr id="10" name="フリーフォーム 9"/>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3" name="フリーフォーム 12"/>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4" name="フリーフォーム 13"/>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5" name="フリーフォーム 14"/>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6" name="フリーフォーム 15"/>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9" name="フリーフォーム 18"/>
          <p:cNvSpPr>
            <a:spLocks/>
          </p:cNvSpPr>
          <p:nvPr/>
        </p:nvSpPr>
        <p:spPr bwMode="auto">
          <a:xfrm>
            <a:off x="9526" y="5715017"/>
            <a:ext cx="9134475"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alpha val="59000"/>
            </a:srgbClr>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a:p>
        </p:txBody>
      </p:sp>
      <p:sp>
        <p:nvSpPr>
          <p:cNvPr id="2" name="タイトル 1"/>
          <p:cNvSpPr>
            <a:spLocks noGrp="1"/>
          </p:cNvSpPr>
          <p:nvPr>
            <p:ph type="ctrTitle"/>
          </p:nvPr>
        </p:nvSpPr>
        <p:spPr>
          <a:xfrm>
            <a:off x="685800" y="2130425"/>
            <a:ext cx="7772400" cy="1470025"/>
          </a:xfrm>
        </p:spPr>
        <p:txBody>
          <a:bodyPr/>
          <a:lstStyle>
            <a:lvl1pPr algn="ctr">
              <a:defRPr b="1"/>
            </a:lvl1pPr>
          </a:lstStyle>
          <a:p>
            <a:r>
              <a:rPr kumimoji="0" lang="ja-JP" altLang="en-US" smtClean="0"/>
              <a:t>マスタ タイトルの書式設定</a:t>
            </a:r>
            <a:endParaRPr kumimoji="0" lang="en-US"/>
          </a:p>
        </p:txBody>
      </p:sp>
      <p:sp>
        <p:nvSpPr>
          <p:cNvPr id="8" name="サブタイトル 7"/>
          <p:cNvSpPr>
            <a:spLocks noGrp="1"/>
          </p:cNvSpPr>
          <p:nvPr>
            <p:ph type="subTitle" idx="1"/>
          </p:nvPr>
        </p:nvSpPr>
        <p:spPr>
          <a:xfrm>
            <a:off x="1371600" y="3886200"/>
            <a:ext cx="6400800" cy="1752600"/>
          </a:xfrm>
        </p:spPr>
        <p:txBody>
          <a:bodyPr/>
          <a:lstStyle>
            <a:lvl1pPr marL="0" indent="0" algn="ctr">
              <a:buNone/>
              <a:defRPr baseline="0">
                <a:solidFill>
                  <a:schemeClr val="tx1">
                    <a:tint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ja-JP" altLang="en-US" smtClean="0"/>
              <a:t>マスタ サブタイトルの書式設定</a:t>
            </a:r>
            <a:endParaRPr kumimoji="0" lang="en-US"/>
          </a:p>
        </p:txBody>
      </p:sp>
      <p:sp>
        <p:nvSpPr>
          <p:cNvPr id="12" name="日付プレースホルダ 11"/>
          <p:cNvSpPr>
            <a:spLocks noGrp="1"/>
          </p:cNvSpPr>
          <p:nvPr>
            <p:ph type="dt" sz="half" idx="10"/>
          </p:nvPr>
        </p:nvSpPr>
        <p:spPr/>
        <p:txBody>
          <a:bodyPr/>
          <a:lstStyle>
            <a:lvl1pPr>
              <a:defRPr>
                <a:solidFill>
                  <a:schemeClr val="tx1"/>
                </a:solidFill>
              </a:defRPr>
            </a:lvl1pPr>
          </a:lstStyle>
          <a:p>
            <a:fld id="{2D4D8CBF-E7E2-4E2A-8228-41A9B1B5E420}" type="datetimeFigureOut">
              <a:rPr kumimoji="1" lang="ja-JP" altLang="en-US" smtClean="0"/>
              <a:pPr/>
              <a:t>2019/4/8</a:t>
            </a:fld>
            <a:endParaRPr kumimoji="1" lang="ja-JP" altLang="en-US"/>
          </a:p>
        </p:txBody>
      </p:sp>
      <p:sp>
        <p:nvSpPr>
          <p:cNvPr id="11" name="フッター プレースホルダ 10"/>
          <p:cNvSpPr>
            <a:spLocks noGrp="1"/>
          </p:cNvSpPr>
          <p:nvPr>
            <p:ph type="ftr" sz="quarter" idx="11"/>
          </p:nvPr>
        </p:nvSpPr>
        <p:spPr/>
        <p:txBody>
          <a:bodyPr/>
          <a:lstStyle>
            <a:lvl1pPr>
              <a:defRPr>
                <a:solidFill>
                  <a:schemeClr val="tx1"/>
                </a:solidFill>
              </a:defRPr>
            </a:lvl1pPr>
          </a:lstStyle>
          <a:p>
            <a:endParaRPr kumimoji="1" lang="ja-JP" altLang="en-US"/>
          </a:p>
        </p:txBody>
      </p:sp>
      <p:sp>
        <p:nvSpPr>
          <p:cNvPr id="18" name="スライド番号プレースホルダ 17"/>
          <p:cNvSpPr>
            <a:spLocks noGrp="1"/>
          </p:cNvSpPr>
          <p:nvPr>
            <p:ph type="sldNum" sz="quarter" idx="12"/>
          </p:nvPr>
        </p:nvSpPr>
        <p:spPr/>
        <p:txBody>
          <a:bodyPr/>
          <a:lstStyle>
            <a:lvl1pPr>
              <a:defRPr>
                <a:solidFill>
                  <a:schemeClr val="tx1"/>
                </a:solidFill>
              </a:defRPr>
            </a:lvl1pPr>
          </a:lstStyle>
          <a:p>
            <a:fld id="{D2D22B25-3070-4D7D-8126-2B18AD3E6AC3}" type="slidenum">
              <a:rPr kumimoji="1" lang="ja-JP" altLang="en-US" smtClean="0"/>
              <a:pPr/>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2D4D8CBF-E7E2-4E2A-8228-41A9B1B5E420}" type="datetimeFigureOut">
              <a:rPr kumimoji="1" lang="ja-JP" altLang="en-US" smtClean="0"/>
              <a:pPr/>
              <a:t>2019/4/8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22B25-3070-4D7D-8126-2B18AD3E6AC3}"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3" name="フリーフォーム 12"/>
          <p:cNvSpPr>
            <a:spLocks/>
          </p:cNvSpPr>
          <p:nvPr/>
        </p:nvSpPr>
        <p:spPr bwMode="auto">
          <a:xfrm rot="5400000">
            <a:off x="3306482" y="2907281"/>
            <a:ext cx="6855280" cy="103809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dirty="0"/>
          </a:p>
        </p:txBody>
      </p:sp>
      <p:grpSp>
        <p:nvGrpSpPr>
          <p:cNvPr id="7" name="グループ化 6"/>
          <p:cNvGrpSpPr/>
          <p:nvPr/>
        </p:nvGrpSpPr>
        <p:grpSpPr>
          <a:xfrm>
            <a:off x="-3461"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0" name="フリーフォーム 9"/>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2" name="フリーフォーム 11"/>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4" name="正方形/長方形 13"/>
          <p:cNvSpPr/>
          <p:nvPr/>
        </p:nvSpPr>
        <p:spPr bwMode="auto">
          <a:xfrm>
            <a:off x="-142908" y="0"/>
            <a:ext cx="7072362" cy="6858000"/>
          </a:xfrm>
          <a:prstGeom prst="rect">
            <a:avLst/>
          </a:prstGeom>
          <a:gradFill>
            <a:gsLst>
              <a:gs pos="93000">
                <a:srgbClr val="FFFFFF"/>
              </a:gs>
              <a:gs pos="100000">
                <a:srgbClr val="FFFFFF">
                  <a:alpha val="0"/>
                </a:srgbClr>
              </a:gs>
            </a:gsLst>
            <a:lin ang="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 name="縦書きタイトル 1"/>
          <p:cNvSpPr>
            <a:spLocks noGrp="1"/>
          </p:cNvSpPr>
          <p:nvPr>
            <p:ph type="title" orient="vert"/>
          </p:nvPr>
        </p:nvSpPr>
        <p:spPr>
          <a:xfrm>
            <a:off x="7143768" y="274640"/>
            <a:ext cx="1543032"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9"/>
            <a:ext cx="590075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2D4D8CBF-E7E2-4E2A-8228-41A9B1B5E420}" type="datetimeFigureOut">
              <a:rPr kumimoji="1" lang="ja-JP" altLang="en-US" smtClean="0"/>
              <a:pPr/>
              <a:t>2019/4/8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22B25-3070-4D7D-8126-2B18AD3E6AC3}"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2D4D8CBF-E7E2-4E2A-8228-41A9B1B5E420}" type="datetimeFigureOut">
              <a:rPr kumimoji="1" lang="ja-JP" altLang="en-US" smtClean="0"/>
              <a:pPr/>
              <a:t>2019/4/8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22B25-3070-4D7D-8126-2B18AD3E6AC3}"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5" name="フリーフォーム 14"/>
          <p:cNvSpPr>
            <a:spLocks/>
          </p:cNvSpPr>
          <p:nvPr/>
        </p:nvSpPr>
        <p:spPr bwMode="auto">
          <a:xfrm flipV="1">
            <a:off x="9526" y="4295805"/>
            <a:ext cx="9134475"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a:p>
        </p:txBody>
      </p:sp>
      <p:grpSp>
        <p:nvGrpSpPr>
          <p:cNvPr id="7" name="グループ化 6"/>
          <p:cNvGrpSpPr/>
          <p:nvPr/>
        </p:nvGrpSpPr>
        <p:grpSpPr>
          <a:xfrm>
            <a:off x="-3461"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0" name="フリーフォーム 9"/>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2" name="フリーフォーム 11"/>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4" name="正方形/長方形 13"/>
          <p:cNvSpPr/>
          <p:nvPr/>
        </p:nvSpPr>
        <p:spPr bwMode="auto">
          <a:xfrm flipV="1">
            <a:off x="0" y="-24"/>
            <a:ext cx="9144000" cy="514346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 name="タイトル 1"/>
          <p:cNvSpPr>
            <a:spLocks noGrp="1"/>
          </p:cNvSpPr>
          <p:nvPr>
            <p:ph type="title"/>
          </p:nvPr>
        </p:nvSpPr>
        <p:spPr>
          <a:xfrm>
            <a:off x="722313" y="5286388"/>
            <a:ext cx="7772400" cy="808050"/>
          </a:xfrm>
        </p:spPr>
        <p:txBody>
          <a:bodyPr anchor="t"/>
          <a:lstStyle>
            <a:lvl1pPr algn="ctr">
              <a:defRPr sz="4000" b="1" cap="all"/>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722313" y="3286124"/>
            <a:ext cx="7772400" cy="1500187"/>
          </a:xfrm>
        </p:spPr>
        <p:txBody>
          <a:bodyPr anchor="b"/>
          <a:lstStyle>
            <a:lvl1pPr marL="0" indent="0">
              <a:buNone/>
              <a:defRPr sz="2000" baseline="0">
                <a:solidFill>
                  <a:schemeClr val="tx2">
                    <a:tint val="90000"/>
                  </a:schemeClr>
                </a:solidFill>
              </a:defRPr>
            </a:lvl1pPr>
            <a:lvl2pPr marL="457200" indent="0">
              <a:buNone/>
              <a:defRPr sz="1800">
                <a:solidFill>
                  <a:schemeClr val="tx2">
                    <a:tint val="90000"/>
                  </a:schemeClr>
                </a:solidFill>
              </a:defRPr>
            </a:lvl2pPr>
            <a:lvl3pPr marL="914400" indent="0">
              <a:buNone/>
              <a:defRPr sz="1600">
                <a:solidFill>
                  <a:schemeClr val="tx2">
                    <a:tint val="90000"/>
                  </a:schemeClr>
                </a:solidFill>
              </a:defRPr>
            </a:lvl3pPr>
            <a:lvl4pPr marL="1371600" indent="0">
              <a:buNone/>
              <a:defRPr sz="1400">
                <a:solidFill>
                  <a:schemeClr val="tx2">
                    <a:tint val="90000"/>
                  </a:schemeClr>
                </a:solidFill>
              </a:defRPr>
            </a:lvl4pPr>
            <a:lvl5pPr marL="1828800" indent="0">
              <a:buNone/>
              <a:defRPr sz="1400">
                <a:solidFill>
                  <a:schemeClr val="tx2">
                    <a:tint val="90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lvl1pPr>
              <a:defRPr>
                <a:solidFill>
                  <a:schemeClr val="tx1"/>
                </a:solidFill>
              </a:defRPr>
            </a:lvl1pPr>
          </a:lstStyle>
          <a:p>
            <a:fld id="{2D4D8CBF-E7E2-4E2A-8228-41A9B1B5E420}" type="datetimeFigureOut">
              <a:rPr kumimoji="1" lang="ja-JP" altLang="en-US" smtClean="0"/>
              <a:pPr/>
              <a:t>2019/4/8</a:t>
            </a:fld>
            <a:endParaRPr kumimoji="1" lang="ja-JP" altLang="en-US"/>
          </a:p>
        </p:txBody>
      </p:sp>
      <p:sp>
        <p:nvSpPr>
          <p:cNvPr id="5" name="フッター プレースホルダ 4"/>
          <p:cNvSpPr>
            <a:spLocks noGrp="1"/>
          </p:cNvSpPr>
          <p:nvPr>
            <p:ph type="ftr" sz="quarter" idx="11"/>
          </p:nvPr>
        </p:nvSpPr>
        <p:spPr/>
        <p:txBody>
          <a:bodyPr/>
          <a:lstStyle>
            <a:lvl1pPr>
              <a:defRPr>
                <a:solidFill>
                  <a:schemeClr val="tx1"/>
                </a:solidFill>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solidFill>
                  <a:schemeClr val="tx1"/>
                </a:solidFill>
              </a:defRPr>
            </a:lvl1pPr>
          </a:lstStyle>
          <a:p>
            <a:fld id="{D2D22B25-3070-4D7D-8126-2B18AD3E6AC3}"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2D4D8CBF-E7E2-4E2A-8228-41A9B1B5E420}" type="datetimeFigureOut">
              <a:rPr kumimoji="1" lang="ja-JP" altLang="en-US" smtClean="0"/>
              <a:pPr/>
              <a:t>2019/4/8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22B25-3070-4D7D-8126-2B18AD3E6AC3}"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p>
            <a:fld id="{2D4D8CBF-E7E2-4E2A-8228-41A9B1B5E420}" type="datetimeFigureOut">
              <a:rPr kumimoji="1" lang="ja-JP" altLang="en-US" smtClean="0"/>
              <a:pPr/>
              <a:t>2019/4/8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22B25-3070-4D7D-8126-2B18AD3E6AC3}"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p>
            <a:fld id="{2D4D8CBF-E7E2-4E2A-8228-41A9B1B5E420}" type="datetimeFigureOut">
              <a:rPr kumimoji="1" lang="ja-JP" altLang="en-US" smtClean="0"/>
              <a:pPr/>
              <a:t>2019/4/8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22B25-3070-4D7D-8126-2B18AD3E6AC3}"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2D4D8CBF-E7E2-4E2A-8228-41A9B1B5E420}" type="datetimeFigureOut">
              <a:rPr kumimoji="1" lang="ja-JP" altLang="en-US" smtClean="0"/>
              <a:pPr/>
              <a:t>2019/4/8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22B25-3070-4D7D-8126-2B18AD3E6AC3}"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8258202" cy="798496"/>
          </a:xfrm>
        </p:spPr>
        <p:txBody>
          <a:bodyPr anchor="b">
            <a:normAutofit/>
          </a:bodyPr>
          <a:lstStyle>
            <a:lvl1pPr algn="l">
              <a:defRPr sz="3600" b="1"/>
            </a:lvl1p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a:xfrm>
            <a:off x="3575050" y="1571613"/>
            <a:ext cx="5111750" cy="4554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テキスト プレースホルダ 3"/>
          <p:cNvSpPr>
            <a:spLocks noGrp="1"/>
          </p:cNvSpPr>
          <p:nvPr>
            <p:ph type="body" sz="half" idx="2"/>
          </p:nvPr>
        </p:nvSpPr>
        <p:spPr>
          <a:xfrm>
            <a:off x="457202" y="1571613"/>
            <a:ext cx="3008313" cy="45545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2D4D8CBF-E7E2-4E2A-8228-41A9B1B5E420}" type="datetimeFigureOut">
              <a:rPr kumimoji="1" lang="ja-JP" altLang="en-US" smtClean="0"/>
              <a:pPr/>
              <a:t>2019/4/8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22B25-3070-4D7D-8126-2B18AD3E6AC3}"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3" name="フリーフォーム 12"/>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nvGrpSpPr>
          <p:cNvPr id="8" name="グループ化 7"/>
          <p:cNvGrpSpPr/>
          <p:nvPr/>
        </p:nvGrpSpPr>
        <p:grpSpPr>
          <a:xfrm>
            <a:off x="-3461" y="0"/>
            <a:ext cx="9147461" cy="6858000"/>
            <a:chOff x="-3461" y="0"/>
            <a:chExt cx="9147461" cy="6858000"/>
          </a:xfrm>
        </p:grpSpPr>
        <p:sp>
          <p:nvSpPr>
            <p:cNvPr id="9" name="フリーフォーム 8"/>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0" name="フリーフォーム 9"/>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pic>
        <p:nvPicPr>
          <p:cNvPr id="14" name="図 13"/>
          <p:cNvPicPr>
            <a:picLocks noChangeAspect="1"/>
          </p:cNvPicPr>
          <p:nvPr/>
        </p:nvPicPr>
        <p:blipFill>
          <a:blip r:embed="rId2" cstate="print"/>
          <a:stretch>
            <a:fillRect/>
          </a:stretch>
        </p:blipFill>
        <p:spPr>
          <a:xfrm>
            <a:off x="0" y="3143248"/>
            <a:ext cx="9144000" cy="1430123"/>
          </a:xfrm>
          <a:prstGeom prst="rect">
            <a:avLst/>
          </a:prstGeom>
          <a:noFill/>
          <a:ln>
            <a:noFill/>
          </a:ln>
        </p:spPr>
      </p:pic>
      <p:sp>
        <p:nvSpPr>
          <p:cNvPr id="15" name="正方形/長方形 14"/>
          <p:cNvSpPr/>
          <p:nvPr/>
        </p:nvSpPr>
        <p:spPr bwMode="auto">
          <a:xfrm>
            <a:off x="0" y="3857628"/>
            <a:ext cx="9144000" cy="3000372"/>
          </a:xfrm>
          <a:prstGeom prst="rect">
            <a:avLst/>
          </a:prstGeom>
          <a:gradFill>
            <a:gsLst>
              <a:gs pos="0">
                <a:schemeClr val="bg1">
                  <a:alpha val="0"/>
                </a:schemeClr>
              </a:gs>
              <a:gs pos="15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 name="タイトル 1"/>
          <p:cNvSpPr>
            <a:spLocks noGrp="1"/>
          </p:cNvSpPr>
          <p:nvPr>
            <p:ph type="title"/>
          </p:nvPr>
        </p:nvSpPr>
        <p:spPr>
          <a:xfrm>
            <a:off x="1792288" y="4800600"/>
            <a:ext cx="5486400" cy="566738"/>
          </a:xfrm>
        </p:spPr>
        <p:txBody>
          <a:bodyPr anchor="b"/>
          <a:lstStyle>
            <a:lvl1pPr algn="l">
              <a:defRPr sz="2000" b="1">
                <a:gradFill>
                  <a:gsLst>
                    <a:gs pos="20000">
                      <a:schemeClr val="accent4"/>
                    </a:gs>
                    <a:gs pos="100000">
                      <a:schemeClr val="bg2"/>
                    </a:gs>
                  </a:gsLst>
                  <a:lin ang="5400000" scaled="1"/>
                </a:gradFill>
                <a:effectLst/>
              </a:defRPr>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1792288" y="612775"/>
            <a:ext cx="5486400" cy="4114800"/>
          </a:xfrm>
          <a:solidFill>
            <a:schemeClr val="bg1"/>
          </a:solidFill>
          <a:ln w="76200" cap="sq">
            <a:solidFill>
              <a:srgbClr val="FFFFFF"/>
            </a:solidFill>
            <a:miter lim="800000"/>
          </a:ln>
          <a:effectLst>
            <a:outerShdw blurRad="76200" dist="76200" dir="2700000" algn="tl"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ja-JP" altLang="en-US" smtClean="0"/>
              <a:t>アイコンをクリックして図を追加</a:t>
            </a:r>
            <a:endParaRPr kumimoji="0" 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2D4D8CBF-E7E2-4E2A-8228-41A9B1B5E420}" type="datetimeFigureOut">
              <a:rPr kumimoji="1" lang="ja-JP" altLang="en-US" smtClean="0"/>
              <a:pPr/>
              <a:t>2019/4/8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22B25-3070-4D7D-8126-2B18AD3E6AC3}"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5" name="フリーフォーム 14"/>
          <p:cNvSpPr>
            <a:spLocks/>
          </p:cNvSpPr>
          <p:nvPr/>
        </p:nvSpPr>
        <p:spPr bwMode="auto">
          <a:xfrm>
            <a:off x="2" y="714356"/>
            <a:ext cx="9143999" cy="1133459"/>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vert="horz" wrap="square" lIns="91440" tIns="45720" rIns="91440" bIns="45720" anchor="t" compatLnSpc="1"/>
          <a:lstStyle/>
          <a:p>
            <a:endParaRPr kumimoji="0" lang="ja-JP" altLang="en-US"/>
          </a:p>
        </p:txBody>
      </p:sp>
      <p:sp>
        <p:nvSpPr>
          <p:cNvPr id="13" name="フリーフォーム 12"/>
          <p:cNvSpPr>
            <a:spLocks/>
          </p:cNvSpPr>
          <p:nvPr/>
        </p:nvSpPr>
        <p:spPr bwMode="auto">
          <a:xfrm>
            <a:off x="0" y="0"/>
            <a:ext cx="9144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nvGrpSpPr>
          <p:cNvPr id="2" name="グループ化 1"/>
          <p:cNvGrpSpPr/>
          <p:nvPr/>
        </p:nvGrpSpPr>
        <p:grpSpPr>
          <a:xfrm>
            <a:off x="-3461" y="0"/>
            <a:ext cx="9147461"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1" name="フリーフォーム 10"/>
            <p:cNvSpPr>
              <a:spLocks/>
            </p:cNvSpPr>
            <p:nvPr/>
          </p:nvSpPr>
          <p:spPr bwMode="auto">
            <a:xfrm>
              <a:off x="45044" y="1900337"/>
              <a:ext cx="8935670" cy="276957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5067488" y="347696"/>
              <a:ext cx="4076512" cy="6510304"/>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16" name="正方形/長方形 15"/>
          <p:cNvSpPr/>
          <p:nvPr/>
        </p:nvSpPr>
        <p:spPr bwMode="auto">
          <a:xfrm>
            <a:off x="0" y="1071546"/>
            <a:ext cx="9144000" cy="578645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algn="ctr" eaLnBrk="1" latinLnBrk="0" hangingPunct="1"/>
            <a:endParaRPr kumimoji="0" lang="ja-JP" altLang="en-US"/>
          </a:p>
        </p:txBody>
      </p:sp>
      <p:sp>
        <p:nvSpPr>
          <p:cNvPr id="22" name="タイトル プレースホルダ 21"/>
          <p:cNvSpPr>
            <a:spLocks noGrp="1"/>
          </p:cNvSpPr>
          <p:nvPr>
            <p:ph type="title"/>
          </p:nvPr>
        </p:nvSpPr>
        <p:spPr>
          <a:xfrm>
            <a:off x="428596" y="214290"/>
            <a:ext cx="8229600" cy="785818"/>
          </a:xfrm>
          <a:prstGeom prst="rect">
            <a:avLst/>
          </a:prstGeom>
        </p:spPr>
        <p:txBody>
          <a:bodyPr vert="horz" rtlCol="0" anchor="ctr">
            <a:normAutofit/>
          </a:bodyPr>
          <a:lstStyle/>
          <a:p>
            <a:r>
              <a:rPr kumimoji="0" lang="ja-JP" altLang="en-US" smtClean="0"/>
              <a:t>マスタ タイトルの書式設定</a:t>
            </a:r>
            <a:endParaRPr kumimoji="0" lang="en-US"/>
          </a:p>
        </p:txBody>
      </p:sp>
      <p:sp>
        <p:nvSpPr>
          <p:cNvPr id="18" name="テキスト プレースホルダ 17"/>
          <p:cNvSpPr>
            <a:spLocks noGrp="1"/>
          </p:cNvSpPr>
          <p:nvPr>
            <p:ph type="body" idx="1"/>
          </p:nvPr>
        </p:nvSpPr>
        <p:spPr>
          <a:xfrm>
            <a:off x="457200" y="1500175"/>
            <a:ext cx="8229600" cy="4625991"/>
          </a:xfrm>
          <a:prstGeom prst="rect">
            <a:avLst/>
          </a:prstGeom>
        </p:spPr>
        <p:txBody>
          <a:bodyPr vert="horz" rtlCol="0">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29" name="日付プレースホルダ 28"/>
          <p:cNvSpPr>
            <a:spLocks noGrp="1"/>
          </p:cNvSpPr>
          <p:nvPr>
            <p:ph type="dt" sz="half" idx="2"/>
          </p:nvPr>
        </p:nvSpPr>
        <p:spPr>
          <a:xfrm>
            <a:off x="457200" y="6356350"/>
            <a:ext cx="2133600" cy="365125"/>
          </a:xfrm>
          <a:prstGeom prst="rect">
            <a:avLst/>
          </a:prstGeom>
        </p:spPr>
        <p:txBody>
          <a:bodyPr vert="horz" rtlCol="0" anchor="ctr"/>
          <a:lstStyle>
            <a:lvl1pPr algn="l" eaLnBrk="1" latinLnBrk="0" hangingPunct="1">
              <a:defRPr kumimoji="0" sz="1200">
                <a:solidFill>
                  <a:srgbClr val="080808"/>
                </a:solidFill>
              </a:defRPr>
            </a:lvl1pPr>
          </a:lstStyle>
          <a:p>
            <a:fld id="{2D4D8CBF-E7E2-4E2A-8228-41A9B1B5E420}" type="datetimeFigureOut">
              <a:rPr kumimoji="1" lang="ja-JP" altLang="en-US" smtClean="0"/>
              <a:pPr/>
              <a:t>2019/4/8</a:t>
            </a:fld>
            <a:endParaRPr kumimoji="1" lang="ja-JP" altLang="en-US"/>
          </a:p>
        </p:txBody>
      </p:sp>
      <p:sp>
        <p:nvSpPr>
          <p:cNvPr id="4" name="フッター プレースホルダ 3"/>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rgbClr val="080808"/>
                </a:solidFill>
              </a:defRPr>
            </a:lvl1pPr>
          </a:lstStyle>
          <a:p>
            <a:endParaRPr kumimoji="1" lang="ja-JP" altLang="en-US"/>
          </a:p>
        </p:txBody>
      </p:sp>
      <p:sp>
        <p:nvSpPr>
          <p:cNvPr id="10" name="スライド番号プレースホルダ 9"/>
          <p:cNvSpPr>
            <a:spLocks noGrp="1"/>
          </p:cNvSpPr>
          <p:nvPr>
            <p:ph type="sldNum" sz="quarter" idx="4"/>
          </p:nvPr>
        </p:nvSpPr>
        <p:spPr>
          <a:xfrm>
            <a:off x="6553200" y="6356350"/>
            <a:ext cx="2133600" cy="365125"/>
          </a:xfrm>
          <a:prstGeom prst="rect">
            <a:avLst/>
          </a:prstGeom>
        </p:spPr>
        <p:txBody>
          <a:bodyPr vert="horz" rtlCol="0" anchor="ctr"/>
          <a:lstStyle>
            <a:lvl1pPr algn="r" eaLnBrk="1" latinLnBrk="0" hangingPunct="1">
              <a:defRPr kumimoji="0" sz="1200">
                <a:solidFill>
                  <a:srgbClr val="080808"/>
                </a:solidFill>
              </a:defRPr>
            </a:lvl1pPr>
          </a:lstStyle>
          <a:p>
            <a:fld id="{D2D22B25-3070-4D7D-8126-2B18AD3E6AC3}"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1" sz="4400" baseline="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mj-cs"/>
        </a:defRPr>
      </a:lvl1pPr>
    </p:titleStyle>
    <p:bodyStyle>
      <a:lvl1pPr marL="342900" indent="-342900" algn="l" rtl="0" eaLnBrk="1" latinLnBrk="0" hangingPunct="1">
        <a:spcBef>
          <a:spcPct val="20000"/>
        </a:spcBef>
        <a:buClr>
          <a:schemeClr val="accent1"/>
        </a:buClr>
        <a:buSzPct val="75000"/>
        <a:buFont typeface="Wingdings"/>
        <a:buChar char="p"/>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accent3"/>
        </a:buClr>
        <a:buSzPct val="65000"/>
        <a:buFont typeface="Wingdings"/>
        <a:buChar char="p"/>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buClr>
        <a:buSzPct val="65000"/>
        <a:buFont typeface="Wingdings"/>
        <a:buChar char="p"/>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5"/>
        </a:buClr>
        <a:buSzPct val="65000"/>
        <a:buFont typeface="Wingdings"/>
        <a:buChar char="p"/>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2"/>
        </a:buClr>
        <a:buSzPct val="65000"/>
        <a:buFont typeface="Wingdings"/>
        <a:buChar char="p"/>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1368790"/>
            <a:ext cx="8229600" cy="785818"/>
          </a:xfrm>
        </p:spPr>
        <p:txBody>
          <a:bodyPr>
            <a:normAutofit/>
          </a:bodyPr>
          <a:lstStyle/>
          <a:p>
            <a:pPr algn="ctr"/>
            <a:r>
              <a:rPr lang="ja-JP" altLang="ja-JP" sz="2600" dirty="0">
                <a:solidFill>
                  <a:schemeClr val="tx1"/>
                </a:solidFill>
                <a:effectLst/>
                <a:latin typeface="ＭＳ Ｐゴシック" pitchFamily="50" charset="-128"/>
                <a:ea typeface="ＭＳ Ｐゴシック" pitchFamily="50" charset="-128"/>
              </a:rPr>
              <a:t>第</a:t>
            </a:r>
            <a:r>
              <a:rPr lang="en-US" altLang="ja-JP" sz="2600" dirty="0">
                <a:solidFill>
                  <a:schemeClr val="tx1"/>
                </a:solidFill>
                <a:effectLst/>
                <a:latin typeface="ＭＳ Ｐゴシック" pitchFamily="50" charset="-128"/>
                <a:ea typeface="ＭＳ Ｐゴシック" pitchFamily="50" charset="-128"/>
              </a:rPr>
              <a:t>4</a:t>
            </a:r>
            <a:r>
              <a:rPr lang="ja-JP" altLang="ja-JP" sz="2600" dirty="0">
                <a:solidFill>
                  <a:schemeClr val="tx1"/>
                </a:solidFill>
                <a:effectLst/>
                <a:latin typeface="ＭＳ Ｐゴシック" pitchFamily="50" charset="-128"/>
                <a:ea typeface="ＭＳ Ｐゴシック" pitchFamily="50" charset="-128"/>
              </a:rPr>
              <a:t>回　鳥取県優良業務発表会</a:t>
            </a:r>
            <a:endParaRPr kumimoji="1" lang="ja-JP" altLang="en-US" sz="2600" dirty="0">
              <a:solidFill>
                <a:schemeClr val="tx1"/>
              </a:solidFill>
              <a:effectLst/>
              <a:latin typeface="ＭＳ Ｐゴシック" pitchFamily="50" charset="-128"/>
              <a:ea typeface="ＭＳ Ｐゴシック" pitchFamily="50" charset="-128"/>
            </a:endParaRPr>
          </a:p>
        </p:txBody>
      </p:sp>
      <p:sp>
        <p:nvSpPr>
          <p:cNvPr id="4" name="タイトル 1"/>
          <p:cNvSpPr txBox="1">
            <a:spLocks/>
          </p:cNvSpPr>
          <p:nvPr/>
        </p:nvSpPr>
        <p:spPr>
          <a:xfrm>
            <a:off x="395536" y="2666500"/>
            <a:ext cx="8496944" cy="866527"/>
          </a:xfrm>
          <a:prstGeom prst="rect">
            <a:avLst/>
          </a:prstGeom>
        </p:spPr>
        <p:txBody>
          <a:bodyPr vert="horz" lIns="91440" tIns="45720" rIns="91440" bIns="45720" rtlCol="0" anchor="ctr">
            <a:noAutofit/>
          </a:bodyPr>
          <a:lstStyle/>
          <a:p>
            <a:pPr lvl="0" algn="ctr">
              <a:spcBef>
                <a:spcPct val="0"/>
              </a:spcBef>
            </a:pPr>
            <a:r>
              <a:rPr lang="ja-JP" altLang="ja-JP" sz="3200" dirty="0" smtClean="0">
                <a:latin typeface="ＭＳ Ｐゴシック" pitchFamily="50" charset="-128"/>
                <a:ea typeface="ＭＳ Ｐゴシック" pitchFamily="50" charset="-128"/>
              </a:rPr>
              <a:t>国道</a:t>
            </a:r>
            <a:r>
              <a:rPr lang="ja-JP" altLang="en-US" sz="3200" dirty="0" smtClean="0">
                <a:latin typeface="ＭＳ Ｐゴシック" pitchFamily="50" charset="-128"/>
                <a:ea typeface="ＭＳ Ｐゴシック" pitchFamily="50" charset="-128"/>
              </a:rPr>
              <a:t>１７９</a:t>
            </a:r>
            <a:r>
              <a:rPr lang="ja-JP" altLang="ja-JP" sz="3200" dirty="0" smtClean="0">
                <a:latin typeface="ＭＳ Ｐゴシック" pitchFamily="50" charset="-128"/>
                <a:ea typeface="ＭＳ Ｐゴシック" pitchFamily="50" charset="-128"/>
              </a:rPr>
              <a:t>号外法面</a:t>
            </a:r>
            <a:r>
              <a:rPr lang="ja-JP" altLang="ja-JP" sz="3200" dirty="0">
                <a:latin typeface="ＭＳ Ｐゴシック" pitchFamily="50" charset="-128"/>
                <a:ea typeface="ＭＳ Ｐゴシック" pitchFamily="50" charset="-128"/>
              </a:rPr>
              <a:t>緊急点検業務委託（その</a:t>
            </a:r>
            <a:r>
              <a:rPr lang="en-US" altLang="ja-JP" sz="3200" dirty="0">
                <a:latin typeface="ＭＳ Ｐゴシック" pitchFamily="50" charset="-128"/>
                <a:ea typeface="ＭＳ Ｐゴシック" pitchFamily="50" charset="-128"/>
              </a:rPr>
              <a:t>1</a:t>
            </a:r>
            <a:r>
              <a:rPr lang="ja-JP" altLang="ja-JP" sz="3200" dirty="0" smtClean="0">
                <a:latin typeface="ＭＳ Ｐゴシック" pitchFamily="50" charset="-128"/>
                <a:ea typeface="ＭＳ Ｐゴシック" pitchFamily="50" charset="-128"/>
              </a:rPr>
              <a:t>）</a:t>
            </a:r>
            <a:endParaRPr kumimoji="1" lang="ja-JP" altLang="en-US" sz="3200" b="0" i="0" u="none" strike="noStrike" kern="1200" cap="none" spc="0" normalizeH="0" baseline="0" noProof="0" dirty="0" smtClean="0">
              <a:ln>
                <a:noFill/>
              </a:ln>
              <a:effectLst/>
              <a:uLnTx/>
              <a:uFillTx/>
              <a:latin typeface="ＭＳ Ｐゴシック" pitchFamily="50" charset="-128"/>
              <a:ea typeface="ＭＳ Ｐゴシック" pitchFamily="50" charset="-128"/>
              <a:cs typeface="+mj-cs"/>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4258304" y="4930216"/>
            <a:ext cx="917468" cy="524244"/>
          </a:xfrm>
          <a:prstGeom prst="rect">
            <a:avLst/>
          </a:prstGeom>
        </p:spPr>
      </p:pic>
      <p:sp>
        <p:nvSpPr>
          <p:cNvPr id="7" name="タイトル 1"/>
          <p:cNvSpPr txBox="1">
            <a:spLocks/>
          </p:cNvSpPr>
          <p:nvPr/>
        </p:nvSpPr>
        <p:spPr>
          <a:xfrm>
            <a:off x="5115044" y="4843496"/>
            <a:ext cx="3735016" cy="866527"/>
          </a:xfrm>
          <a:prstGeom prst="rect">
            <a:avLst/>
          </a:prstGeom>
        </p:spPr>
        <p:txBody>
          <a:bodyPr vert="horz" lIns="91440" tIns="45720" rIns="91440" bIns="45720" rtlCol="0" anchor="ctr">
            <a:noAutofit/>
          </a:bodyPr>
          <a:lstStyle/>
          <a:p>
            <a:r>
              <a:rPr lang="ja-JP" altLang="ja-JP" sz="2600" dirty="0">
                <a:latin typeface="ＭＳ Ｐゴシック" pitchFamily="50" charset="-128"/>
                <a:ea typeface="ＭＳ Ｐゴシック" pitchFamily="50" charset="-128"/>
              </a:rPr>
              <a:t>株式会社ジーアイシー</a:t>
            </a:r>
          </a:p>
          <a:p>
            <a:r>
              <a:rPr lang="ja-JP" altLang="en-US" sz="2600" dirty="0" smtClean="0">
                <a:latin typeface="ＭＳ Ｐゴシック" pitchFamily="50" charset="-128"/>
                <a:ea typeface="ＭＳ Ｐゴシック" pitchFamily="50" charset="-128"/>
              </a:rPr>
              <a:t>　　　 </a:t>
            </a:r>
            <a:r>
              <a:rPr lang="ja-JP" altLang="ja-JP" sz="2600" dirty="0" smtClean="0">
                <a:latin typeface="ＭＳ Ｐゴシック" pitchFamily="50" charset="-128"/>
                <a:ea typeface="ＭＳ Ｐゴシック" pitchFamily="50" charset="-128"/>
              </a:rPr>
              <a:t>技術部</a:t>
            </a:r>
            <a:r>
              <a:rPr lang="ja-JP" altLang="ja-JP" sz="2600" dirty="0">
                <a:latin typeface="ＭＳ Ｐゴシック" pitchFamily="50" charset="-128"/>
                <a:ea typeface="ＭＳ Ｐゴシック" pitchFamily="50" charset="-128"/>
              </a:rPr>
              <a:t>　</a:t>
            </a:r>
            <a:r>
              <a:rPr lang="ja-JP" altLang="ja-JP" sz="2600" dirty="0" smtClean="0">
                <a:latin typeface="ＭＳ Ｐゴシック" pitchFamily="50" charset="-128"/>
                <a:ea typeface="ＭＳ Ｐゴシック" pitchFamily="50" charset="-128"/>
              </a:rPr>
              <a:t>三浦</a:t>
            </a:r>
            <a:r>
              <a:rPr lang="en-US" altLang="ja-JP" sz="2600" dirty="0" smtClean="0">
                <a:latin typeface="ＭＳ Ｐゴシック" pitchFamily="50" charset="-128"/>
                <a:ea typeface="ＭＳ Ｐゴシック" pitchFamily="50" charset="-128"/>
              </a:rPr>
              <a:t> </a:t>
            </a:r>
            <a:r>
              <a:rPr lang="ja-JP" altLang="ja-JP" sz="2600" dirty="0" smtClean="0">
                <a:latin typeface="ＭＳ Ｐゴシック" pitchFamily="50" charset="-128"/>
                <a:ea typeface="ＭＳ Ｐゴシック" pitchFamily="50" charset="-128"/>
              </a:rPr>
              <a:t>正幸</a:t>
            </a:r>
            <a:endParaRPr kumimoji="1" lang="ja-JP" altLang="en-US" sz="2600" b="0" i="0" u="none" strike="noStrike" kern="1200" cap="none" spc="0" normalizeH="0" baseline="0" noProof="0" dirty="0" smtClean="0">
              <a:ln>
                <a:noFill/>
              </a:ln>
              <a:solidFill>
                <a:schemeClr val="tx1"/>
              </a:solidFill>
              <a:effectLst/>
              <a:uLnTx/>
              <a:uFillTx/>
              <a:latin typeface="ＭＳ Ｐゴシック" pitchFamily="50" charset="-128"/>
              <a:ea typeface="ＭＳ Ｐゴシック" pitchFamily="50" charset="-128"/>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7632" y="980728"/>
            <a:ext cx="8892480" cy="5503912"/>
          </a:xfrm>
        </p:spPr>
        <p:txBody>
          <a:bodyPr>
            <a:normAutofit/>
          </a:bodyPr>
          <a:lstStyle/>
          <a:p>
            <a:pPr algn="ctr">
              <a:buNone/>
            </a:pPr>
            <a:r>
              <a:rPr lang="ja-JP" altLang="ja-JP" sz="2400" dirty="0" smtClean="0">
                <a:solidFill>
                  <a:schemeClr val="tx1"/>
                </a:solidFill>
                <a:latin typeface="ＭＳ Ｐゴシック" pitchFamily="50" charset="-128"/>
                <a:ea typeface="ＭＳ Ｐゴシック" pitchFamily="50" charset="-128"/>
              </a:rPr>
              <a:t>道路ストック二次点検　</a:t>
            </a:r>
            <a:r>
              <a:rPr lang="en-US" altLang="ja-JP" sz="2400" dirty="0" smtClean="0">
                <a:solidFill>
                  <a:schemeClr val="tx1"/>
                </a:solidFill>
                <a:latin typeface="ＭＳ Ｐゴシック" pitchFamily="50" charset="-128"/>
                <a:ea typeface="ＭＳ Ｐゴシック" pitchFamily="50" charset="-128"/>
              </a:rPr>
              <a:t>420</a:t>
            </a:r>
            <a:r>
              <a:rPr lang="ja-JP" altLang="ja-JP" sz="2400" dirty="0" smtClean="0">
                <a:solidFill>
                  <a:schemeClr val="tx1"/>
                </a:solidFill>
                <a:latin typeface="ＭＳ Ｐゴシック" pitchFamily="50" charset="-128"/>
                <a:ea typeface="ＭＳ Ｐゴシック" pitchFamily="50" charset="-128"/>
              </a:rPr>
              <a:t>箇所　　→　</a:t>
            </a:r>
            <a:r>
              <a:rPr lang="ja-JP" altLang="ja-JP" sz="2400" dirty="0" smtClean="0">
                <a:latin typeface="ＭＳ Ｐゴシック" pitchFamily="50" charset="-128"/>
                <a:ea typeface="ＭＳ Ｐゴシック" pitchFamily="50" charset="-128"/>
              </a:rPr>
              <a:t>　</a:t>
            </a:r>
            <a:r>
              <a:rPr lang="ja-JP" altLang="ja-JP" sz="2400" dirty="0" smtClean="0">
                <a:solidFill>
                  <a:srgbClr val="FF0000"/>
                </a:solidFill>
                <a:latin typeface="ＭＳ Ｐゴシック" pitchFamily="50" charset="-128"/>
                <a:ea typeface="ＭＳ Ｐゴシック" pitchFamily="50" charset="-128"/>
              </a:rPr>
              <a:t>異常</a:t>
            </a:r>
            <a:r>
              <a:rPr lang="en-US" altLang="ja-JP" sz="2400" dirty="0" smtClean="0">
                <a:solidFill>
                  <a:srgbClr val="FF0000"/>
                </a:solidFill>
                <a:latin typeface="ＭＳ Ｐゴシック" pitchFamily="50" charset="-128"/>
                <a:ea typeface="ＭＳ Ｐゴシック" pitchFamily="50" charset="-128"/>
              </a:rPr>
              <a:t>26</a:t>
            </a:r>
            <a:r>
              <a:rPr lang="ja-JP" altLang="ja-JP" sz="2400" dirty="0" smtClean="0">
                <a:solidFill>
                  <a:srgbClr val="FF0000"/>
                </a:solidFill>
                <a:latin typeface="ＭＳ Ｐゴシック" pitchFamily="50" charset="-128"/>
                <a:ea typeface="ＭＳ Ｐゴシック" pitchFamily="50" charset="-128"/>
              </a:rPr>
              <a:t>箇所</a:t>
            </a:r>
            <a:endParaRPr lang="en-US" altLang="ja-JP" sz="2400" dirty="0" smtClean="0">
              <a:solidFill>
                <a:srgbClr val="FF0000"/>
              </a:solidFill>
              <a:latin typeface="ＭＳ Ｐゴシック" pitchFamily="50" charset="-128"/>
              <a:ea typeface="ＭＳ Ｐゴシック" pitchFamily="50" charset="-128"/>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251520" y="1472116"/>
            <a:ext cx="8535404" cy="2764465"/>
          </a:xfrm>
          <a:prstGeom prst="rect">
            <a:avLst/>
          </a:prstGeom>
        </p:spPr>
      </p:pic>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188748" y="3176196"/>
            <a:ext cx="4464496" cy="3528392"/>
          </a:xfrm>
          <a:prstGeom prst="rect">
            <a:avLst/>
          </a:prstGeom>
        </p:spPr>
      </p:pic>
      <p:pic>
        <p:nvPicPr>
          <p:cNvPr id="6" name="図 5"/>
          <p:cNvPicPr/>
          <p:nvPr/>
        </p:nvPicPr>
        <p:blipFill>
          <a:blip r:embed="rId4" cstate="print">
            <a:extLst>
              <a:ext uri="{28A0092B-C50C-407E-A947-70E740481C1C}">
                <a14:useLocalDpi xmlns:a14="http://schemas.microsoft.com/office/drawing/2010/main" val="0"/>
              </a:ext>
            </a:extLst>
          </a:blip>
          <a:stretch>
            <a:fillRect/>
          </a:stretch>
        </p:blipFill>
        <p:spPr>
          <a:xfrm>
            <a:off x="4655124" y="3185432"/>
            <a:ext cx="4392488" cy="345638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0054"/>
            <a:ext cx="8229600" cy="634082"/>
          </a:xfrm>
        </p:spPr>
        <p:txBody>
          <a:bodyPr>
            <a:normAutofit/>
          </a:bodyPr>
          <a:lstStyle/>
          <a:p>
            <a:pPr algn="l"/>
            <a:r>
              <a:rPr lang="ja-JP" altLang="ja-JP" sz="2800" dirty="0" smtClean="0">
                <a:solidFill>
                  <a:schemeClr val="tx1"/>
                </a:solidFill>
                <a:effectLst/>
                <a:latin typeface="ＭＳ Ｐゴシック" pitchFamily="50" charset="-128"/>
                <a:ea typeface="ＭＳ Ｐゴシック" pitchFamily="50" charset="-128"/>
              </a:rPr>
              <a:t>２</a:t>
            </a:r>
            <a:r>
              <a:rPr lang="en-US" altLang="ja-JP" sz="2800" dirty="0" smtClean="0">
                <a:solidFill>
                  <a:schemeClr val="tx1"/>
                </a:solidFill>
                <a:effectLst/>
                <a:latin typeface="ＭＳ Ｐゴシック" pitchFamily="50" charset="-128"/>
                <a:ea typeface="ＭＳ Ｐゴシック" pitchFamily="50" charset="-128"/>
              </a:rPr>
              <a:t>-</a:t>
            </a:r>
            <a:r>
              <a:rPr lang="ja-JP" altLang="ja-JP" sz="2800" dirty="0" smtClean="0">
                <a:solidFill>
                  <a:schemeClr val="tx1"/>
                </a:solidFill>
                <a:effectLst/>
                <a:latin typeface="ＭＳ Ｐゴシック" pitchFamily="50" charset="-128"/>
                <a:ea typeface="ＭＳ Ｐゴシック" pitchFamily="50" charset="-128"/>
              </a:rPr>
              <a:t>２</a:t>
            </a:r>
            <a:r>
              <a:rPr lang="en-US" altLang="ja-JP" sz="2800" dirty="0" smtClean="0">
                <a:solidFill>
                  <a:schemeClr val="tx1"/>
                </a:solidFill>
                <a:effectLst/>
                <a:latin typeface="ＭＳ Ｐゴシック" pitchFamily="50" charset="-128"/>
                <a:ea typeface="ＭＳ Ｐゴシック" pitchFamily="50" charset="-128"/>
              </a:rPr>
              <a:t>. </a:t>
            </a:r>
            <a:r>
              <a:rPr lang="ja-JP" altLang="ja-JP" sz="2800" dirty="0" smtClean="0">
                <a:solidFill>
                  <a:schemeClr val="tx1"/>
                </a:solidFill>
                <a:effectLst/>
                <a:latin typeface="ＭＳ Ｐゴシック" pitchFamily="50" charset="-128"/>
                <a:ea typeface="ＭＳ Ｐゴシック" pitchFamily="50" charset="-128"/>
              </a:rPr>
              <a:t>落石危険箇所点検方法</a:t>
            </a:r>
            <a:endParaRPr kumimoji="1" lang="ja-JP" altLang="en-US" sz="2800" dirty="0">
              <a:solidFill>
                <a:schemeClr val="tx1"/>
              </a:solidFill>
              <a:effectLst/>
              <a:latin typeface="ＭＳ Ｐゴシック" pitchFamily="50" charset="-128"/>
              <a:ea typeface="ＭＳ Ｐゴシック" pitchFamily="50" charset="-128"/>
            </a:endParaRPr>
          </a:p>
        </p:txBody>
      </p:sp>
      <p:sp>
        <p:nvSpPr>
          <p:cNvPr id="3" name="コンテンツ プレースホルダ 2"/>
          <p:cNvSpPr>
            <a:spLocks noGrp="1"/>
          </p:cNvSpPr>
          <p:nvPr>
            <p:ph idx="1"/>
          </p:nvPr>
        </p:nvSpPr>
        <p:spPr>
          <a:xfrm>
            <a:off x="734280" y="1385232"/>
            <a:ext cx="8075240" cy="5077340"/>
          </a:xfrm>
        </p:spPr>
        <p:txBody>
          <a:bodyPr>
            <a:noAutofit/>
          </a:bodyPr>
          <a:lstStyle/>
          <a:p>
            <a:pPr>
              <a:buNone/>
            </a:pPr>
            <a:r>
              <a:rPr lang="ja-JP" altLang="ja-JP" sz="2400" dirty="0" smtClean="0">
                <a:solidFill>
                  <a:schemeClr val="tx1"/>
                </a:solidFill>
                <a:latin typeface="ＭＳ Ｐゴシック" pitchFamily="50" charset="-128"/>
                <a:ea typeface="ＭＳ Ｐゴシック" pitchFamily="50" charset="-128"/>
              </a:rPr>
              <a:t>一次点検：地震の影響を確認する</a:t>
            </a:r>
            <a:r>
              <a:rPr lang="ja-JP" altLang="en-US" sz="2400" dirty="0" smtClean="0">
                <a:solidFill>
                  <a:schemeClr val="tx1"/>
                </a:solidFill>
                <a:latin typeface="ＭＳ Ｐゴシック" pitchFamily="50" charset="-128"/>
                <a:ea typeface="ＭＳ Ｐゴシック" pitchFamily="50" charset="-128"/>
              </a:rPr>
              <a:t>目的で</a:t>
            </a:r>
            <a:r>
              <a:rPr lang="ja-JP" altLang="ja-JP" sz="2400" dirty="0" smtClean="0">
                <a:solidFill>
                  <a:schemeClr val="tx1"/>
                </a:solidFill>
                <a:latin typeface="ＭＳ Ｐゴシック" pitchFamily="50" charset="-128"/>
                <a:ea typeface="ＭＳ Ｐゴシック" pitchFamily="50" charset="-128"/>
              </a:rPr>
              <a:t>緊急性を有する</a:t>
            </a:r>
            <a:r>
              <a:rPr lang="ja-JP" altLang="en-US" sz="2400" dirty="0" smtClean="0">
                <a:solidFill>
                  <a:schemeClr val="tx1"/>
                </a:solidFill>
                <a:latin typeface="ＭＳ Ｐゴシック" pitchFamily="50" charset="-128"/>
                <a:ea typeface="ＭＳ Ｐゴシック" pitchFamily="50" charset="-128"/>
              </a:rPr>
              <a:t>。</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危険度は</a:t>
            </a:r>
            <a:r>
              <a:rPr lang="en-US" altLang="ja-JP" sz="2400" dirty="0" smtClean="0">
                <a:solidFill>
                  <a:schemeClr val="tx1"/>
                </a:solidFill>
                <a:latin typeface="ＭＳ Ｐゴシック" pitchFamily="50" charset="-128"/>
                <a:ea typeface="ＭＳ Ｐゴシック" pitchFamily="50" charset="-128"/>
              </a:rPr>
              <a:t>3</a:t>
            </a:r>
            <a:r>
              <a:rPr lang="ja-JP" altLang="ja-JP" sz="2400" dirty="0" smtClean="0">
                <a:solidFill>
                  <a:schemeClr val="tx1"/>
                </a:solidFill>
                <a:latin typeface="ＭＳ Ｐゴシック" pitchFamily="50" charset="-128"/>
                <a:ea typeface="ＭＳ Ｐゴシック" pitchFamily="50" charset="-128"/>
              </a:rPr>
              <a:t>段階（落石対策便覧）で評価する。</a:t>
            </a: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rgbClr val="FF0000"/>
                </a:solidFill>
                <a:latin typeface="ＭＳ Ｐゴシック" pitchFamily="50" charset="-128"/>
                <a:ea typeface="ＭＳ Ｐゴシック" pitchFamily="50" charset="-128"/>
              </a:rPr>
              <a:t>Ｓ：早急な対策が必要</a:t>
            </a:r>
            <a:r>
              <a:rPr lang="ja-JP" altLang="ja-JP" sz="2400" dirty="0" smtClean="0">
                <a:latin typeface="ＭＳ Ｐゴシック" pitchFamily="50" charset="-128"/>
                <a:ea typeface="ＭＳ Ｐゴシック" pitchFamily="50" charset="-128"/>
              </a:rPr>
              <a:t>　</a:t>
            </a: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Ａ：対策が必要</a:t>
            </a:r>
            <a:r>
              <a:rPr lang="ja-JP" altLang="ja-JP" sz="2400" dirty="0" smtClean="0">
                <a:latin typeface="ＭＳ Ｐゴシック" pitchFamily="50" charset="-128"/>
                <a:ea typeface="ＭＳ Ｐゴシック" pitchFamily="50" charset="-128"/>
              </a:rPr>
              <a:t>　</a:t>
            </a: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Ｂ：防災カルテ対応</a:t>
            </a:r>
          </a:p>
          <a:p>
            <a:pPr>
              <a:buNone/>
            </a:pPr>
            <a:r>
              <a:rPr lang="ja-JP" altLang="ja-JP" sz="2400" dirty="0" smtClean="0">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a:t>
            </a:r>
            <a:endParaRPr lang="en-US" altLang="ja-JP" sz="2400" dirty="0" smtClean="0">
              <a:solidFill>
                <a:schemeClr val="tx1"/>
              </a:solidFill>
              <a:latin typeface="ＭＳ Ｐゴシック" pitchFamily="50" charset="-128"/>
              <a:ea typeface="ＭＳ Ｐゴシック" pitchFamily="50" charset="-128"/>
            </a:endParaRPr>
          </a:p>
          <a:p>
            <a:pPr>
              <a:buNone/>
            </a:pPr>
            <a:endParaRPr lang="ja-JP" altLang="ja-JP" sz="2400" dirty="0" smtClean="0">
              <a:latin typeface="ＭＳ Ｐゴシック" pitchFamily="50" charset="-128"/>
              <a:ea typeface="ＭＳ Ｐゴシック" pitchFamily="50" charset="-128"/>
            </a:endParaRPr>
          </a:p>
          <a:p>
            <a:pPr>
              <a:buNone/>
            </a:pPr>
            <a:r>
              <a:rPr lang="ja-JP" altLang="ja-JP" sz="2400" dirty="0" smtClean="0">
                <a:solidFill>
                  <a:schemeClr val="tx1"/>
                </a:solidFill>
                <a:latin typeface="ＭＳ Ｐゴシック" pitchFamily="50" charset="-128"/>
                <a:ea typeface="ＭＳ Ｐゴシック" pitchFamily="50" charset="-128"/>
              </a:rPr>
              <a:t>二次点検：やむを得ない理由により点検できなかった箇所</a:t>
            </a:r>
            <a:r>
              <a:rPr lang="ja-JP" altLang="en-US" sz="2400" dirty="0" smtClean="0">
                <a:solidFill>
                  <a:schemeClr val="tx1"/>
                </a:solidFill>
                <a:latin typeface="ＭＳ Ｐゴシック" pitchFamily="50" charset="-128"/>
                <a:ea typeface="ＭＳ Ｐゴシック" pitchFamily="50" charset="-128"/>
              </a:rPr>
              <a:t>、</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点検不足箇所についての再点検を実施する。</a:t>
            </a:r>
            <a:r>
              <a:rPr lang="ja-JP" altLang="en-US" sz="2400" dirty="0" smtClean="0">
                <a:solidFill>
                  <a:schemeClr val="tx1"/>
                </a:solidFill>
                <a:latin typeface="ＭＳ Ｐゴシック" pitchFamily="50" charset="-128"/>
                <a:ea typeface="ＭＳ Ｐゴシック" pitchFamily="50" charset="-128"/>
              </a:rPr>
              <a:t>　　</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ja-JP" sz="2400" dirty="0" smtClean="0">
                <a:solidFill>
                  <a:schemeClr val="tx1"/>
                </a:solidFill>
                <a:latin typeface="ＭＳ Ｐゴシック" pitchFamily="50" charset="-128"/>
                <a:ea typeface="ＭＳ Ｐゴシック" pitchFamily="50" charset="-128"/>
              </a:rPr>
              <a:t>点検結果を基に調書を作成する。</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a:t>
            </a:r>
            <a:r>
              <a:rPr lang="ja-JP" altLang="ja-JP" sz="2400" dirty="0" smtClean="0">
                <a:solidFill>
                  <a:schemeClr val="tx1"/>
                </a:solidFill>
                <a:latin typeface="ＭＳ Ｐゴシック" pitchFamily="50" charset="-128"/>
                <a:ea typeface="ＭＳ Ｐゴシック" pitchFamily="50" charset="-128"/>
              </a:rPr>
              <a:t>総合評価は平成</a:t>
            </a:r>
            <a:r>
              <a:rPr lang="en-US" altLang="ja-JP" sz="2400" dirty="0" smtClean="0">
                <a:solidFill>
                  <a:schemeClr val="tx1"/>
                </a:solidFill>
                <a:latin typeface="ＭＳ Ｐゴシック" pitchFamily="50" charset="-128"/>
                <a:ea typeface="ＭＳ Ｐゴシック" pitchFamily="50" charset="-128"/>
              </a:rPr>
              <a:t>18</a:t>
            </a:r>
            <a:r>
              <a:rPr lang="ja-JP" altLang="ja-JP" sz="2400" dirty="0" smtClean="0">
                <a:solidFill>
                  <a:schemeClr val="tx1"/>
                </a:solidFill>
                <a:latin typeface="ＭＳ Ｐゴシック" pitchFamily="50" charset="-128"/>
                <a:ea typeface="ＭＳ Ｐゴシック" pitchFamily="50" charset="-128"/>
              </a:rPr>
              <a:t>年度防災点検要領に準じる。</a:t>
            </a:r>
            <a:r>
              <a:rPr lang="ja-JP" altLang="en-US" sz="2400" dirty="0" smtClean="0">
                <a:solidFill>
                  <a:schemeClr val="tx1"/>
                </a:solidFill>
                <a:latin typeface="ＭＳ Ｐゴシック" pitchFamily="50" charset="-128"/>
                <a:ea typeface="ＭＳ Ｐゴシック" pitchFamily="50" charset="-128"/>
              </a:rPr>
              <a:t>）</a:t>
            </a:r>
            <a:endParaRPr kumimoji="1" lang="ja-JP" altLang="en-US" sz="2400" dirty="0">
              <a:solidFill>
                <a:schemeClr val="tx1"/>
              </a:solidFill>
              <a:latin typeface="ＭＳ Ｐゴシック" pitchFamily="50" charset="-128"/>
              <a:ea typeface="ＭＳ Ｐゴシック" pitchFamily="50" charset="-128"/>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5364088" y="2264040"/>
            <a:ext cx="2520280" cy="2232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 calcmode="lin" valueType="num">
                                      <p:cBhvr additive="base">
                                        <p:cTn id="4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7632" y="889028"/>
            <a:ext cx="8892480" cy="5629124"/>
          </a:xfrm>
        </p:spPr>
        <p:txBody>
          <a:bodyPr>
            <a:normAutofit lnSpcReduction="10000"/>
          </a:bodyPr>
          <a:lstStyle/>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r>
              <a:rPr lang="ja-JP" altLang="en-US" sz="2700" dirty="0" smtClean="0">
                <a:latin typeface="+mj-ea"/>
                <a:ea typeface="+mj-ea"/>
              </a:rPr>
              <a:t>　　</a:t>
            </a:r>
            <a:r>
              <a:rPr lang="ja-JP" altLang="ja-JP" sz="2400" dirty="0" smtClean="0">
                <a:solidFill>
                  <a:schemeClr val="tx1"/>
                </a:solidFill>
                <a:latin typeface="ＭＳ Ｐゴシック" pitchFamily="50" charset="-128"/>
                <a:ea typeface="ＭＳ Ｐゴシック" pitchFamily="50" charset="-128"/>
              </a:rPr>
              <a:t>点検結果について</a:t>
            </a:r>
            <a:r>
              <a:rPr lang="ja-JP" altLang="en-US" sz="2400" dirty="0" smtClean="0">
                <a:solidFill>
                  <a:schemeClr val="tx1"/>
                </a:solidFill>
                <a:latin typeface="ＭＳ Ｐゴシック" pitchFamily="50" charset="-128"/>
                <a:ea typeface="ＭＳ Ｐゴシック" pitchFamily="50" charset="-128"/>
              </a:rPr>
              <a:t>既往調書のある場合は</a:t>
            </a:r>
            <a:r>
              <a:rPr lang="ja-JP" altLang="ja-JP" sz="2400" dirty="0" smtClean="0">
                <a:solidFill>
                  <a:srgbClr val="FF0000"/>
                </a:solidFill>
                <a:latin typeface="ＭＳ Ｐゴシック" pitchFamily="50" charset="-128"/>
                <a:ea typeface="ＭＳ Ｐゴシック" pitchFamily="50" charset="-128"/>
              </a:rPr>
              <a:t>赤字</a:t>
            </a:r>
            <a:r>
              <a:rPr lang="ja-JP" altLang="ja-JP" sz="2400" dirty="0" smtClean="0">
                <a:solidFill>
                  <a:schemeClr val="tx1"/>
                </a:solidFill>
                <a:latin typeface="ＭＳ Ｐゴシック" pitchFamily="50" charset="-128"/>
                <a:ea typeface="ＭＳ Ｐゴシック" pitchFamily="50" charset="-128"/>
              </a:rPr>
              <a:t>で追記する。</a:t>
            </a: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前回調査の状況と比較できる写真を追加する。</a:t>
            </a:r>
            <a:endParaRPr lang="en-US" altLang="ja-JP" sz="2400" dirty="0" smtClean="0">
              <a:solidFill>
                <a:schemeClr val="tx1"/>
              </a:solidFill>
              <a:latin typeface="ＭＳ Ｐゴシック" pitchFamily="50" charset="-128"/>
              <a:ea typeface="ＭＳ Ｐゴシック" pitchFamily="50" charset="-128"/>
            </a:endParaRPr>
          </a:p>
        </p:txBody>
      </p:sp>
      <p:pic>
        <p:nvPicPr>
          <p:cNvPr id="7" name="図 6"/>
          <p:cNvPicPr/>
          <p:nvPr/>
        </p:nvPicPr>
        <p:blipFill>
          <a:blip r:embed="rId2" cstate="print">
            <a:extLst>
              <a:ext uri="{28A0092B-C50C-407E-A947-70E740481C1C}">
                <a14:useLocalDpi xmlns:a14="http://schemas.microsoft.com/office/drawing/2010/main" val="0"/>
              </a:ext>
            </a:extLst>
          </a:blip>
          <a:stretch>
            <a:fillRect/>
          </a:stretch>
        </p:blipFill>
        <p:spPr>
          <a:xfrm>
            <a:off x="103744" y="812927"/>
            <a:ext cx="4459020" cy="3412085"/>
          </a:xfrm>
          <a:prstGeom prst="rect">
            <a:avLst/>
          </a:prstGeom>
        </p:spPr>
      </p:pic>
      <p:pic>
        <p:nvPicPr>
          <p:cNvPr id="8" name="図 7"/>
          <p:cNvPicPr/>
          <p:nvPr/>
        </p:nvPicPr>
        <p:blipFill>
          <a:blip r:embed="rId3" cstate="print">
            <a:extLst>
              <a:ext uri="{28A0092B-C50C-407E-A947-70E740481C1C}">
                <a14:useLocalDpi xmlns:a14="http://schemas.microsoft.com/office/drawing/2010/main" val="0"/>
              </a:ext>
            </a:extLst>
          </a:blip>
          <a:stretch>
            <a:fillRect/>
          </a:stretch>
        </p:blipFill>
        <p:spPr>
          <a:xfrm>
            <a:off x="2624188" y="1632724"/>
            <a:ext cx="4006620" cy="3196224"/>
          </a:xfrm>
          <a:prstGeom prst="rect">
            <a:avLst/>
          </a:prstGeom>
        </p:spPr>
      </p:pic>
      <p:pic>
        <p:nvPicPr>
          <p:cNvPr id="9" name="図 8"/>
          <p:cNvPicPr/>
          <p:nvPr/>
        </p:nvPicPr>
        <p:blipFill>
          <a:blip r:embed="rId4" cstate="print">
            <a:extLst>
              <a:ext uri="{28A0092B-C50C-407E-A947-70E740481C1C}">
                <a14:useLocalDpi xmlns:a14="http://schemas.microsoft.com/office/drawing/2010/main" val="0"/>
              </a:ext>
            </a:extLst>
          </a:blip>
          <a:stretch>
            <a:fillRect/>
          </a:stretch>
        </p:blipFill>
        <p:spPr>
          <a:xfrm>
            <a:off x="4826848" y="2297388"/>
            <a:ext cx="4248472" cy="3312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anim calcmode="lin" valueType="num">
                                      <p:cBhvr additive="base">
                                        <p:cTn id="2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7632" y="658128"/>
            <a:ext cx="8892480" cy="5845148"/>
          </a:xfrm>
        </p:spPr>
        <p:txBody>
          <a:bodyPr>
            <a:normAutofit/>
          </a:bodyPr>
          <a:lstStyle/>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endParaRPr lang="en-US" altLang="ja-JP" sz="2800" dirty="0" smtClean="0"/>
          </a:p>
          <a:p>
            <a:pPr>
              <a:buNone/>
            </a:pPr>
            <a:r>
              <a:rPr lang="ja-JP" altLang="en-US" sz="2800" dirty="0" smtClean="0">
                <a:latin typeface="+mj-ea"/>
                <a:ea typeface="+mj-ea"/>
              </a:rPr>
              <a:t>　　</a:t>
            </a:r>
            <a:endParaRPr lang="en-US" altLang="ja-JP" sz="2800" dirty="0" smtClean="0">
              <a:latin typeface="+mj-ea"/>
              <a:ea typeface="+mj-ea"/>
            </a:endParaRPr>
          </a:p>
          <a:p>
            <a:pPr>
              <a:buNone/>
            </a:pPr>
            <a:r>
              <a:rPr lang="ja-JP" altLang="en-US" sz="2800" dirty="0" smtClean="0">
                <a:solidFill>
                  <a:schemeClr val="tx1"/>
                </a:solidFill>
                <a:latin typeface="+mj-ea"/>
                <a:ea typeface="+mj-ea"/>
              </a:rPr>
              <a:t>　　</a:t>
            </a:r>
            <a:r>
              <a:rPr lang="ja-JP" altLang="ja-JP" sz="2400" dirty="0" smtClean="0">
                <a:solidFill>
                  <a:schemeClr val="tx1"/>
                </a:solidFill>
                <a:latin typeface="ＭＳ Ｐゴシック" pitchFamily="50" charset="-128"/>
                <a:ea typeface="ＭＳ Ｐゴシック" pitchFamily="50" charset="-128"/>
              </a:rPr>
              <a:t>地震による影響　→　</a:t>
            </a:r>
            <a:r>
              <a:rPr lang="ja-JP" altLang="ja-JP" sz="2400" dirty="0" smtClean="0">
                <a:solidFill>
                  <a:srgbClr val="FF0000"/>
                </a:solidFill>
                <a:latin typeface="ＭＳ Ｐゴシック" pitchFamily="50" charset="-128"/>
                <a:ea typeface="ＭＳ Ｐゴシック" pitchFamily="50" charset="-128"/>
              </a:rPr>
              <a:t>落石が発生</a:t>
            </a:r>
            <a:endParaRPr lang="en-US" altLang="ja-JP" sz="2400" dirty="0" smtClean="0">
              <a:solidFill>
                <a:srgbClr val="FF0000"/>
              </a:solidFill>
              <a:latin typeface="ＭＳ Ｐゴシック" pitchFamily="50" charset="-128"/>
              <a:ea typeface="ＭＳ Ｐゴシック"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7708" y="4675532"/>
            <a:ext cx="2400831" cy="1785660"/>
          </a:xfrm>
          <a:prstGeom prst="rect">
            <a:avLst/>
          </a:prstGeom>
        </p:spPr>
      </p:pic>
      <p:pic>
        <p:nvPicPr>
          <p:cNvPr id="10" name="図 9"/>
          <p:cNvPicPr>
            <a:picLocks noChangeAspect="1"/>
          </p:cNvPicPr>
          <p:nvPr/>
        </p:nvPicPr>
        <p:blipFill>
          <a:blip r:embed="rId3" cstate="print">
            <a:lum bright="10000" contrast="10000"/>
            <a:extLst>
              <a:ext uri="{28A0092B-C50C-407E-A947-70E740481C1C}">
                <a14:useLocalDpi xmlns:a14="http://schemas.microsoft.com/office/drawing/2010/main" val="0"/>
              </a:ext>
            </a:extLst>
          </a:blip>
          <a:stretch>
            <a:fillRect/>
          </a:stretch>
        </p:blipFill>
        <p:spPr>
          <a:xfrm>
            <a:off x="6036108" y="4675532"/>
            <a:ext cx="2370904" cy="1795636"/>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216" y="1378040"/>
            <a:ext cx="3580049" cy="2903360"/>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7408" y="1396512"/>
            <a:ext cx="3550623" cy="2642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233272"/>
            <a:ext cx="8229600" cy="4525963"/>
          </a:xfrm>
        </p:spPr>
        <p:txBody>
          <a:bodyPr anchor="ctr">
            <a:normAutofit/>
          </a:bodyPr>
          <a:lstStyle/>
          <a:p>
            <a:pPr algn="ctr">
              <a:buNone/>
            </a:pPr>
            <a:r>
              <a:rPr lang="ja-JP" altLang="en-US" sz="3000" dirty="0" smtClean="0">
                <a:solidFill>
                  <a:schemeClr val="tx1"/>
                </a:solidFill>
                <a:latin typeface="ＭＳ Ｐゴシック" pitchFamily="50" charset="-128"/>
                <a:ea typeface="ＭＳ Ｐゴシック" pitchFamily="50" charset="-128"/>
              </a:rPr>
              <a:t>３．</a:t>
            </a:r>
            <a:r>
              <a:rPr lang="ja-JP" altLang="ja-JP" sz="3000" dirty="0" smtClean="0">
                <a:solidFill>
                  <a:schemeClr val="tx1"/>
                </a:solidFill>
                <a:latin typeface="ＭＳ Ｐゴシック" pitchFamily="50" charset="-128"/>
                <a:ea typeface="ＭＳ Ｐゴシック" pitchFamily="50" charset="-128"/>
              </a:rPr>
              <a:t>苦労した点や工夫した点</a:t>
            </a:r>
            <a:endParaRPr kumimoji="1" lang="ja-JP" altLang="en-US" sz="3000" dirty="0">
              <a:solidFill>
                <a:schemeClr val="tx1"/>
              </a:solidFill>
              <a:latin typeface="ＭＳ Ｐゴシック" pitchFamily="50" charset="-128"/>
              <a:ea typeface="ＭＳ Ｐゴシック"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0054"/>
            <a:ext cx="8229600" cy="634082"/>
          </a:xfrm>
        </p:spPr>
        <p:txBody>
          <a:bodyPr>
            <a:normAutofit/>
          </a:bodyPr>
          <a:lstStyle/>
          <a:p>
            <a:pPr algn="l"/>
            <a:r>
              <a:rPr lang="ja-JP" altLang="ja-JP" sz="2800" dirty="0" smtClean="0">
                <a:solidFill>
                  <a:schemeClr val="tx1"/>
                </a:solidFill>
                <a:effectLst/>
                <a:latin typeface="ＭＳ Ｐゴシック" pitchFamily="50" charset="-128"/>
                <a:ea typeface="ＭＳ Ｐゴシック" pitchFamily="50" charset="-128"/>
              </a:rPr>
              <a:t>３</a:t>
            </a:r>
            <a:r>
              <a:rPr lang="en-US" altLang="ja-JP" sz="2800" dirty="0" smtClean="0">
                <a:solidFill>
                  <a:schemeClr val="tx1"/>
                </a:solidFill>
                <a:effectLst/>
                <a:latin typeface="ＭＳ Ｐゴシック" pitchFamily="50" charset="-128"/>
                <a:ea typeface="ＭＳ Ｐゴシック" pitchFamily="50" charset="-128"/>
              </a:rPr>
              <a:t>-</a:t>
            </a:r>
            <a:r>
              <a:rPr lang="ja-JP" altLang="ja-JP" sz="2800" dirty="0" smtClean="0">
                <a:solidFill>
                  <a:schemeClr val="tx1"/>
                </a:solidFill>
                <a:effectLst/>
                <a:latin typeface="ＭＳ Ｐゴシック" pitchFamily="50" charset="-128"/>
                <a:ea typeface="ＭＳ Ｐゴシック" pitchFamily="50" charset="-128"/>
              </a:rPr>
              <a:t>１</a:t>
            </a:r>
            <a:r>
              <a:rPr lang="en-US" altLang="ja-JP" sz="2800" dirty="0" smtClean="0">
                <a:solidFill>
                  <a:schemeClr val="tx1"/>
                </a:solidFill>
                <a:effectLst/>
                <a:latin typeface="ＭＳ Ｐゴシック" pitchFamily="50" charset="-128"/>
                <a:ea typeface="ＭＳ Ｐゴシック" pitchFamily="50" charset="-128"/>
              </a:rPr>
              <a:t>. </a:t>
            </a:r>
            <a:r>
              <a:rPr lang="ja-JP" altLang="ja-JP" sz="2800" dirty="0" smtClean="0">
                <a:solidFill>
                  <a:schemeClr val="tx1"/>
                </a:solidFill>
                <a:effectLst/>
                <a:latin typeface="ＭＳ Ｐゴシック" pitchFamily="50" charset="-128"/>
                <a:ea typeface="ＭＳ Ｐゴシック" pitchFamily="50" charset="-128"/>
              </a:rPr>
              <a:t>苦労した点</a:t>
            </a:r>
            <a:endParaRPr kumimoji="1" lang="ja-JP" altLang="en-US" sz="2800" dirty="0">
              <a:solidFill>
                <a:schemeClr val="tx1"/>
              </a:solidFill>
              <a:effectLst/>
              <a:latin typeface="ＭＳ Ｐゴシック" pitchFamily="50" charset="-128"/>
              <a:ea typeface="ＭＳ Ｐゴシック" pitchFamily="50" charset="-128"/>
            </a:endParaRPr>
          </a:p>
        </p:txBody>
      </p:sp>
      <p:sp>
        <p:nvSpPr>
          <p:cNvPr id="3" name="コンテンツ プレースホルダ 2"/>
          <p:cNvSpPr>
            <a:spLocks noGrp="1"/>
          </p:cNvSpPr>
          <p:nvPr>
            <p:ph idx="1"/>
          </p:nvPr>
        </p:nvSpPr>
        <p:spPr>
          <a:xfrm>
            <a:off x="436240" y="1311344"/>
            <a:ext cx="7987248" cy="5108808"/>
          </a:xfrm>
        </p:spPr>
        <p:txBody>
          <a:bodyPr>
            <a:noAutofit/>
          </a:bodyPr>
          <a:lstStyle/>
          <a:p>
            <a:pPr>
              <a:buNone/>
            </a:pPr>
            <a:r>
              <a:rPr lang="ja-JP" altLang="en-US" sz="2700" dirty="0" smtClean="0">
                <a:latin typeface="+mj-ea"/>
                <a:ea typeface="+mj-ea"/>
              </a:rPr>
              <a:t>　　</a:t>
            </a:r>
            <a:r>
              <a:rPr lang="ja-JP" altLang="en-US" sz="2400" dirty="0" smtClean="0">
                <a:solidFill>
                  <a:schemeClr val="tx1"/>
                </a:solidFill>
                <a:latin typeface="ＭＳ Ｐゴシック" pitchFamily="50" charset="-128"/>
                <a:ea typeface="ＭＳ Ｐゴシック" pitchFamily="50" charset="-128"/>
              </a:rPr>
              <a:t>落石</a:t>
            </a:r>
            <a:r>
              <a:rPr lang="ja-JP" altLang="ja-JP" sz="2400" dirty="0" smtClean="0">
                <a:solidFill>
                  <a:schemeClr val="tx1"/>
                </a:solidFill>
                <a:latin typeface="ＭＳ Ｐゴシック" pitchFamily="50" charset="-128"/>
                <a:ea typeface="ＭＳ Ｐゴシック" pitchFamily="50" charset="-128"/>
              </a:rPr>
              <a:t>危険箇所点検において、点検箇所の精査から一次</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点検、点検結果報告までの期間が</a:t>
            </a:r>
            <a:r>
              <a:rPr lang="en-US" altLang="ja-JP" sz="2400" dirty="0" smtClean="0">
                <a:solidFill>
                  <a:schemeClr val="tx1"/>
                </a:solidFill>
                <a:latin typeface="ＭＳ Ｐゴシック" pitchFamily="50" charset="-128"/>
                <a:ea typeface="ＭＳ Ｐゴシック" pitchFamily="50" charset="-128"/>
              </a:rPr>
              <a:t>2</a:t>
            </a:r>
            <a:r>
              <a:rPr lang="ja-JP" altLang="ja-JP" sz="2400" dirty="0" smtClean="0">
                <a:solidFill>
                  <a:schemeClr val="tx1"/>
                </a:solidFill>
                <a:latin typeface="ＭＳ Ｐゴシック" pitchFamily="50" charset="-128"/>
                <a:ea typeface="ＭＳ Ｐゴシック" pitchFamily="50" charset="-128"/>
              </a:rPr>
              <a:t>週間程度と短く対応に</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苦労した。</a:t>
            </a:r>
          </a:p>
          <a:p>
            <a:pPr algn="ctr">
              <a:buNone/>
            </a:pPr>
            <a:r>
              <a:rPr lang="ja-JP" altLang="ja-JP" sz="2400" dirty="0" smtClean="0">
                <a:solidFill>
                  <a:srgbClr val="0000FF"/>
                </a:solidFill>
                <a:latin typeface="ＭＳ Ｐゴシック" pitchFamily="50" charset="-128"/>
                <a:ea typeface="ＭＳ Ｐゴシック" pitchFamily="50" charset="-128"/>
              </a:rPr>
              <a:t>↓</a:t>
            </a:r>
          </a:p>
          <a:p>
            <a:pPr>
              <a:buNone/>
            </a:pPr>
            <a:r>
              <a:rPr lang="ja-JP" altLang="en-US" sz="2400" dirty="0" smtClean="0">
                <a:solidFill>
                  <a:srgbClr val="0000FF"/>
                </a:solidFill>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点検方法・評価方法・調書記載方法等について、同業務</a:t>
            </a:r>
            <a:endParaRPr lang="en-US" altLang="ja-JP" sz="2400" dirty="0" smtClean="0">
              <a:solidFill>
                <a:srgbClr val="0000FF"/>
              </a:solidFill>
              <a:latin typeface="ＭＳ Ｐゴシック" pitchFamily="50" charset="-128"/>
              <a:ea typeface="ＭＳ Ｐゴシック" pitchFamily="50" charset="-128"/>
            </a:endParaRPr>
          </a:p>
          <a:p>
            <a:pPr>
              <a:buNone/>
            </a:pPr>
            <a:r>
              <a:rPr lang="ja-JP" altLang="en-US" sz="2400" dirty="0" smtClean="0">
                <a:solidFill>
                  <a:srgbClr val="0000FF"/>
                </a:solidFill>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他地区担当者との調整合同会議の実施や各社協議での</a:t>
            </a:r>
            <a:endParaRPr lang="en-US" altLang="ja-JP" sz="2400" dirty="0" smtClean="0">
              <a:solidFill>
                <a:srgbClr val="0000FF"/>
              </a:solidFill>
              <a:latin typeface="ＭＳ Ｐゴシック" pitchFamily="50" charset="-128"/>
              <a:ea typeface="ＭＳ Ｐゴシック" pitchFamily="50" charset="-128"/>
            </a:endParaRPr>
          </a:p>
          <a:p>
            <a:pPr>
              <a:buNone/>
            </a:pPr>
            <a:r>
              <a:rPr lang="ja-JP" altLang="en-US" sz="2400" dirty="0" smtClean="0">
                <a:solidFill>
                  <a:srgbClr val="0000FF"/>
                </a:solidFill>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共通事項に関してはメールにて協議内容を共有することで手戻り等を防止することができた。</a:t>
            </a:r>
          </a:p>
          <a:p>
            <a:pPr>
              <a:buNone/>
            </a:pPr>
            <a:endParaRPr kumimoji="1" lang="ja-JP" altLang="en-US" sz="2700" dirty="0">
              <a:latin typeface="+mj-ea"/>
              <a:ea typeface="+mj-ea"/>
            </a:endParaRPr>
          </a:p>
        </p:txBody>
      </p:sp>
      <p:pic>
        <p:nvPicPr>
          <p:cNvPr id="5" name="図 4" descr="P524603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9760" y="4492528"/>
            <a:ext cx="2736304" cy="20104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0054"/>
            <a:ext cx="8229600" cy="634082"/>
          </a:xfrm>
        </p:spPr>
        <p:txBody>
          <a:bodyPr>
            <a:normAutofit/>
          </a:bodyPr>
          <a:lstStyle/>
          <a:p>
            <a:pPr algn="l"/>
            <a:r>
              <a:rPr lang="ja-JP" altLang="ja-JP" sz="2800" dirty="0" smtClean="0">
                <a:solidFill>
                  <a:schemeClr val="tx1"/>
                </a:solidFill>
                <a:effectLst/>
                <a:latin typeface="ＭＳ Ｐゴシック" pitchFamily="50" charset="-128"/>
                <a:ea typeface="ＭＳ Ｐゴシック" pitchFamily="50" charset="-128"/>
              </a:rPr>
              <a:t>３</a:t>
            </a:r>
            <a:r>
              <a:rPr lang="en-US" altLang="ja-JP" sz="2800" dirty="0" smtClean="0">
                <a:solidFill>
                  <a:schemeClr val="tx1"/>
                </a:solidFill>
                <a:effectLst/>
                <a:latin typeface="ＭＳ Ｐゴシック" pitchFamily="50" charset="-128"/>
                <a:ea typeface="ＭＳ Ｐゴシック" pitchFamily="50" charset="-128"/>
              </a:rPr>
              <a:t>-</a:t>
            </a:r>
            <a:r>
              <a:rPr lang="ja-JP" altLang="ja-JP" sz="2800" dirty="0" smtClean="0">
                <a:solidFill>
                  <a:schemeClr val="tx1"/>
                </a:solidFill>
                <a:effectLst/>
                <a:latin typeface="ＭＳ Ｐゴシック" pitchFamily="50" charset="-128"/>
                <a:ea typeface="ＭＳ Ｐゴシック" pitchFamily="50" charset="-128"/>
              </a:rPr>
              <a:t>２</a:t>
            </a:r>
            <a:r>
              <a:rPr lang="en-US" altLang="ja-JP" sz="2800" dirty="0" smtClean="0">
                <a:solidFill>
                  <a:schemeClr val="tx1"/>
                </a:solidFill>
                <a:effectLst/>
                <a:latin typeface="ＭＳ Ｐゴシック" pitchFamily="50" charset="-128"/>
                <a:ea typeface="ＭＳ Ｐゴシック" pitchFamily="50" charset="-128"/>
              </a:rPr>
              <a:t>. </a:t>
            </a:r>
            <a:r>
              <a:rPr lang="ja-JP" altLang="ja-JP" sz="2800" dirty="0" smtClean="0">
                <a:solidFill>
                  <a:schemeClr val="tx1"/>
                </a:solidFill>
                <a:effectLst/>
                <a:latin typeface="ＭＳ Ｐゴシック" pitchFamily="50" charset="-128"/>
                <a:ea typeface="ＭＳ Ｐゴシック" pitchFamily="50" charset="-128"/>
              </a:rPr>
              <a:t>工夫した点</a:t>
            </a:r>
            <a:endParaRPr kumimoji="1" lang="ja-JP" altLang="en-US" sz="2800" dirty="0">
              <a:solidFill>
                <a:schemeClr val="tx1"/>
              </a:solidFill>
              <a:effectLst/>
              <a:latin typeface="ＭＳ Ｐゴシック" pitchFamily="50" charset="-128"/>
              <a:ea typeface="ＭＳ Ｐゴシック" pitchFamily="50" charset="-128"/>
            </a:endParaRPr>
          </a:p>
        </p:txBody>
      </p:sp>
      <p:sp>
        <p:nvSpPr>
          <p:cNvPr id="3" name="コンテンツ プレースホルダ 2"/>
          <p:cNvSpPr>
            <a:spLocks noGrp="1"/>
          </p:cNvSpPr>
          <p:nvPr>
            <p:ph idx="1"/>
          </p:nvPr>
        </p:nvSpPr>
        <p:spPr>
          <a:xfrm>
            <a:off x="251520" y="1292872"/>
            <a:ext cx="8784976" cy="5328592"/>
          </a:xfrm>
        </p:spPr>
        <p:txBody>
          <a:bodyPr>
            <a:noAutofit/>
          </a:bodyPr>
          <a:lstStyle/>
          <a:p>
            <a:pPr>
              <a:buNone/>
            </a:pPr>
            <a:r>
              <a:rPr lang="ja-JP" altLang="en-US" sz="2400" dirty="0" smtClean="0">
                <a:latin typeface="+mj-ea"/>
                <a:ea typeface="+mj-ea"/>
              </a:rPr>
              <a:t>　　</a:t>
            </a:r>
            <a:r>
              <a:rPr lang="ja-JP" altLang="ja-JP" sz="2400" dirty="0" smtClean="0">
                <a:solidFill>
                  <a:schemeClr val="tx1"/>
                </a:solidFill>
                <a:latin typeface="ＭＳ Ｐゴシック" pitchFamily="50" charset="-128"/>
                <a:ea typeface="ＭＳ Ｐゴシック" pitchFamily="50" charset="-128"/>
              </a:rPr>
              <a:t>【道路ストック二次点検】</a:t>
            </a: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緊急度のランク付けおよび対策案の提案</a:t>
            </a:r>
            <a:r>
              <a:rPr lang="ja-JP" altLang="en-US" sz="2400" dirty="0" smtClean="0">
                <a:solidFill>
                  <a:schemeClr val="tx1"/>
                </a:solidFill>
                <a:latin typeface="ＭＳ Ｐゴシック" pitchFamily="50" charset="-128"/>
                <a:ea typeface="ＭＳ Ｐゴシック" pitchFamily="50" charset="-128"/>
              </a:rPr>
              <a:t>。</a:t>
            </a:r>
            <a:endParaRPr lang="ja-JP"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　発注参考資料</a:t>
            </a:r>
          </a:p>
          <a:p>
            <a:pPr>
              <a:buNone/>
            </a:pPr>
            <a:endParaRPr kumimoji="1" lang="ja-JP" altLang="en-US" sz="2700" dirty="0">
              <a:latin typeface="+mj-ea"/>
              <a:ea typeface="+mj-ea"/>
            </a:endParaRPr>
          </a:p>
        </p:txBody>
      </p:sp>
      <p:pic>
        <p:nvPicPr>
          <p:cNvPr id="6" name="図 5"/>
          <p:cNvPicPr/>
          <p:nvPr/>
        </p:nvPicPr>
        <p:blipFill>
          <a:blip r:embed="rId2" cstate="print">
            <a:extLst>
              <a:ext uri="{28A0092B-C50C-407E-A947-70E740481C1C}">
                <a14:useLocalDpi xmlns:a14="http://schemas.microsoft.com/office/drawing/2010/main" val="0"/>
              </a:ext>
            </a:extLst>
          </a:blip>
          <a:stretch>
            <a:fillRect/>
          </a:stretch>
        </p:blipFill>
        <p:spPr>
          <a:xfrm>
            <a:off x="367828" y="2692328"/>
            <a:ext cx="6436420" cy="3256952"/>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7020" y="2701564"/>
            <a:ext cx="1998476" cy="1606096"/>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492" y="4346632"/>
            <a:ext cx="1978525" cy="1552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251520" y="1246692"/>
            <a:ext cx="8496944" cy="5328592"/>
          </a:xfrm>
        </p:spPr>
        <p:txBody>
          <a:bodyPr>
            <a:noAutofit/>
          </a:bodyPr>
          <a:lstStyle/>
          <a:p>
            <a:pPr>
              <a:buNone/>
            </a:pPr>
            <a:r>
              <a:rPr lang="ja-JP" altLang="en-US" sz="2700" dirty="0" smtClean="0">
                <a:latin typeface="+mj-ea"/>
                <a:ea typeface="+mj-ea"/>
              </a:rPr>
              <a:t>　　</a:t>
            </a:r>
            <a:r>
              <a:rPr lang="ja-JP" altLang="ja-JP" sz="2400" dirty="0" smtClean="0">
                <a:solidFill>
                  <a:schemeClr val="tx1"/>
                </a:solidFill>
                <a:latin typeface="ＭＳ Ｐゴシック" pitchFamily="50" charset="-128"/>
                <a:ea typeface="ＭＳ Ｐゴシック" pitchFamily="50" charset="-128"/>
              </a:rPr>
              <a:t>平成</a:t>
            </a:r>
            <a:r>
              <a:rPr lang="en-US" altLang="ja-JP" sz="2400" dirty="0" smtClean="0">
                <a:solidFill>
                  <a:schemeClr val="tx1"/>
                </a:solidFill>
                <a:latin typeface="ＭＳ Ｐゴシック" pitchFamily="50" charset="-128"/>
                <a:ea typeface="ＭＳ Ｐゴシック" pitchFamily="50" charset="-128"/>
              </a:rPr>
              <a:t>28</a:t>
            </a:r>
            <a:r>
              <a:rPr lang="ja-JP" altLang="ja-JP" sz="2400" dirty="0" smtClean="0">
                <a:solidFill>
                  <a:schemeClr val="tx1"/>
                </a:solidFill>
                <a:latin typeface="ＭＳ Ｐゴシック" pitchFamily="50" charset="-128"/>
                <a:ea typeface="ＭＳ Ｐゴシック" pitchFamily="50" charset="-128"/>
              </a:rPr>
              <a:t>年度は例年にない記録的な豪雪となり、倒木による道路への影響を考慮し、撤去が必要な箇所について提案</a:t>
            </a:r>
            <a:r>
              <a:rPr lang="ja-JP" altLang="en-US" sz="2400" dirty="0" smtClean="0">
                <a:solidFill>
                  <a:schemeClr val="tx1"/>
                </a:solidFill>
                <a:latin typeface="ＭＳ Ｐゴシック" pitchFamily="50" charset="-128"/>
                <a:ea typeface="ＭＳ Ｐゴシック" pitchFamily="50" charset="-128"/>
              </a:rPr>
              <a:t>。</a:t>
            </a:r>
            <a:endParaRPr lang="ja-JP"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　維持管理資料</a:t>
            </a:r>
          </a:p>
          <a:p>
            <a:pPr>
              <a:buNone/>
            </a:pPr>
            <a:r>
              <a:rPr lang="ja-JP" altLang="en-US" sz="2700" dirty="0" smtClean="0">
                <a:latin typeface="+mj-ea"/>
                <a:ea typeface="+mj-ea"/>
              </a:rPr>
              <a:t>　</a:t>
            </a:r>
            <a:endParaRPr lang="ja-JP" altLang="ja-JP" sz="2700" dirty="0" smtClean="0">
              <a:solidFill>
                <a:srgbClr val="0000FF"/>
              </a:solidFill>
              <a:latin typeface="+mj-ea"/>
              <a:ea typeface="+mj-ea"/>
            </a:endParaRPr>
          </a:p>
          <a:p>
            <a:pPr>
              <a:buNone/>
            </a:pPr>
            <a:endParaRPr kumimoji="1" lang="ja-JP" altLang="en-US" sz="2700" dirty="0">
              <a:latin typeface="+mj-ea"/>
              <a:ea typeface="+mj-ea"/>
            </a:endParaRPr>
          </a:p>
        </p:txBody>
      </p:sp>
      <p:pic>
        <p:nvPicPr>
          <p:cNvPr id="10" name="図 9"/>
          <p:cNvPicPr/>
          <p:nvPr/>
        </p:nvPicPr>
        <p:blipFill>
          <a:blip r:embed="rId2" cstate="print">
            <a:extLst>
              <a:ext uri="{28A0092B-C50C-407E-A947-70E740481C1C}">
                <a14:useLocalDpi xmlns:a14="http://schemas.microsoft.com/office/drawing/2010/main" val="0"/>
              </a:ext>
            </a:extLst>
          </a:blip>
          <a:stretch>
            <a:fillRect/>
          </a:stretch>
        </p:blipFill>
        <p:spPr>
          <a:xfrm>
            <a:off x="1366868" y="2539076"/>
            <a:ext cx="3672408" cy="4104456"/>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0296" y="2772020"/>
            <a:ext cx="2321026" cy="1695878"/>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181" y="4564536"/>
            <a:ext cx="2350953" cy="1725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251520" y="1375996"/>
            <a:ext cx="8784976" cy="4909540"/>
          </a:xfrm>
        </p:spPr>
        <p:txBody>
          <a:bodyPr>
            <a:noAutofit/>
          </a:bodyPr>
          <a:lstStyle/>
          <a:p>
            <a:pPr>
              <a:buNone/>
            </a:pPr>
            <a:r>
              <a:rPr lang="ja-JP" altLang="en-US" sz="2400" dirty="0" smtClean="0">
                <a:latin typeface="+mj-ea"/>
                <a:ea typeface="+mj-ea"/>
              </a:rPr>
              <a:t>　　</a:t>
            </a:r>
            <a:r>
              <a:rPr lang="ja-JP" altLang="ja-JP" sz="2400" dirty="0" smtClean="0">
                <a:solidFill>
                  <a:schemeClr val="tx1"/>
                </a:solidFill>
                <a:latin typeface="ＭＳ Ｐゴシック" pitchFamily="50" charset="-128"/>
                <a:ea typeface="ＭＳ Ｐゴシック" pitchFamily="50" charset="-128"/>
              </a:rPr>
              <a:t>【落石危険箇所点検】</a:t>
            </a: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緊急度順位付けおよび対策案の提案</a:t>
            </a:r>
            <a:r>
              <a:rPr lang="ja-JP" altLang="en-US" sz="2400" dirty="0" smtClean="0">
                <a:solidFill>
                  <a:schemeClr val="tx1"/>
                </a:solidFill>
                <a:latin typeface="ＭＳ Ｐゴシック" pitchFamily="50" charset="-128"/>
                <a:ea typeface="ＭＳ Ｐゴシック" pitchFamily="50" charset="-128"/>
              </a:rPr>
              <a:t>。</a:t>
            </a:r>
            <a:endParaRPr lang="ja-JP"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en-US" altLang="ja-JP" sz="2400" dirty="0" smtClean="0">
                <a:solidFill>
                  <a:schemeClr val="tx1"/>
                </a:solidFill>
                <a:latin typeface="ＭＳ Ｐゴシック" pitchFamily="50" charset="-128"/>
                <a:ea typeface="ＭＳ Ｐゴシック" pitchFamily="50" charset="-128"/>
              </a:rPr>
              <a:t>(</a:t>
            </a:r>
            <a:r>
              <a:rPr lang="ja-JP" altLang="ja-JP" sz="2400" dirty="0" smtClean="0">
                <a:solidFill>
                  <a:schemeClr val="tx1"/>
                </a:solidFill>
                <a:latin typeface="ＭＳ Ｐゴシック" pitchFamily="50" charset="-128"/>
                <a:ea typeface="ＭＳ Ｐゴシック" pitchFamily="50" charset="-128"/>
              </a:rPr>
              <a:t>一次点検：早急な対策が必要</a:t>
            </a:r>
            <a:r>
              <a:rPr lang="en-US" altLang="ja-JP" sz="2400" dirty="0" smtClean="0">
                <a:solidFill>
                  <a:schemeClr val="tx1"/>
                </a:solidFill>
                <a:latin typeface="ＭＳ Ｐゴシック" pitchFamily="50" charset="-128"/>
                <a:ea typeface="ＭＳ Ｐゴシック" pitchFamily="50" charset="-128"/>
              </a:rPr>
              <a:t>)</a:t>
            </a:r>
            <a:endParaRPr lang="ja-JP"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　発注参考資料</a:t>
            </a:r>
            <a:r>
              <a:rPr lang="ja-JP" altLang="en-US" sz="2400" dirty="0" smtClean="0">
                <a:latin typeface="ＭＳ Ｐゴシック" pitchFamily="50" charset="-128"/>
                <a:ea typeface="ＭＳ Ｐゴシック" pitchFamily="50" charset="-128"/>
              </a:rPr>
              <a:t>　</a:t>
            </a:r>
            <a:endParaRPr lang="ja-JP" altLang="ja-JP" sz="2400" dirty="0" smtClean="0">
              <a:solidFill>
                <a:srgbClr val="0000FF"/>
              </a:solidFill>
              <a:latin typeface="ＭＳ Ｐゴシック" pitchFamily="50" charset="-128"/>
              <a:ea typeface="ＭＳ Ｐゴシック" pitchFamily="50" charset="-128"/>
            </a:endParaRPr>
          </a:p>
          <a:p>
            <a:pPr>
              <a:buNone/>
            </a:pPr>
            <a:endParaRPr kumimoji="1" lang="ja-JP" altLang="en-US" sz="2700" dirty="0">
              <a:latin typeface="ＭＳ Ｐゴシック" pitchFamily="50" charset="-128"/>
              <a:ea typeface="ＭＳ Ｐゴシック" pitchFamily="50" charset="-128"/>
            </a:endParaRPr>
          </a:p>
        </p:txBody>
      </p:sp>
      <p:pic>
        <p:nvPicPr>
          <p:cNvPr id="6" name="図 5"/>
          <p:cNvPicPr/>
          <p:nvPr/>
        </p:nvPicPr>
        <p:blipFill>
          <a:blip r:embed="rId2" cstate="print">
            <a:extLst>
              <a:ext uri="{28A0092B-C50C-407E-A947-70E740481C1C}">
                <a14:useLocalDpi xmlns:a14="http://schemas.microsoft.com/office/drawing/2010/main" val="0"/>
              </a:ext>
            </a:extLst>
          </a:blip>
          <a:stretch>
            <a:fillRect/>
          </a:stretch>
        </p:blipFill>
        <p:spPr>
          <a:xfrm>
            <a:off x="469424" y="3233656"/>
            <a:ext cx="6259220" cy="2295020"/>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0653" y="3231776"/>
            <a:ext cx="2013439" cy="151008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653" y="4821265"/>
            <a:ext cx="2013439" cy="1515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251520" y="1320580"/>
            <a:ext cx="8784976" cy="5328592"/>
          </a:xfrm>
        </p:spPr>
        <p:txBody>
          <a:bodyPr>
            <a:noAutofit/>
          </a:bodyPr>
          <a:lstStyle/>
          <a:p>
            <a:pPr>
              <a:buNone/>
            </a:pPr>
            <a:r>
              <a:rPr lang="ja-JP" altLang="en-US" sz="2800" dirty="0" smtClean="0"/>
              <a:t>　　　</a:t>
            </a:r>
            <a:r>
              <a:rPr lang="ja-JP" altLang="ja-JP" sz="2400" dirty="0" smtClean="0">
                <a:solidFill>
                  <a:schemeClr val="tx1"/>
                </a:solidFill>
                <a:latin typeface="ＭＳ Ｐゴシック" pitchFamily="50" charset="-128"/>
                <a:ea typeface="ＭＳ Ｐゴシック" pitchFamily="50" charset="-128"/>
              </a:rPr>
              <a:t>点検結果が解り易い位置図を作成</a:t>
            </a: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　維持管理資料</a:t>
            </a:r>
            <a:endParaRPr kumimoji="1" lang="ja-JP" altLang="en-US" sz="2400" dirty="0">
              <a:solidFill>
                <a:srgbClr val="0000FF"/>
              </a:solidFill>
              <a:latin typeface="ＭＳ Ｐゴシック" pitchFamily="50" charset="-128"/>
              <a:ea typeface="ＭＳ Ｐゴシック" pitchFamily="50" charset="-128"/>
            </a:endParaRPr>
          </a:p>
        </p:txBody>
      </p:sp>
      <p:pic>
        <p:nvPicPr>
          <p:cNvPr id="9" name="図 8"/>
          <p:cNvPicPr/>
          <p:nvPr/>
        </p:nvPicPr>
        <p:blipFill>
          <a:blip r:embed="rId2" cstate="print">
            <a:extLst>
              <a:ext uri="{28A0092B-C50C-407E-A947-70E740481C1C}">
                <a14:useLocalDpi xmlns:a14="http://schemas.microsoft.com/office/drawing/2010/main" val="0"/>
              </a:ext>
            </a:extLst>
          </a:blip>
          <a:stretch>
            <a:fillRect/>
          </a:stretch>
        </p:blipFill>
        <p:spPr>
          <a:xfrm>
            <a:off x="1259632" y="2276872"/>
            <a:ext cx="7128792" cy="4320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ja-JP" sz="2800" dirty="0" smtClean="0">
                <a:solidFill>
                  <a:schemeClr val="tx1"/>
                </a:solidFill>
                <a:effectLst/>
                <a:latin typeface="ＭＳ Ｐゴシック" pitchFamily="50" charset="-128"/>
                <a:ea typeface="ＭＳ Ｐゴシック" pitchFamily="50" charset="-128"/>
              </a:rPr>
              <a:t>目　　次</a:t>
            </a:r>
            <a:endParaRPr kumimoji="1" lang="ja-JP" altLang="en-US" sz="2800" dirty="0">
              <a:solidFill>
                <a:schemeClr val="tx1"/>
              </a:solidFill>
              <a:effectLst/>
              <a:latin typeface="ＭＳ Ｐゴシック" pitchFamily="50" charset="-128"/>
              <a:ea typeface="ＭＳ Ｐゴシック" pitchFamily="50" charset="-128"/>
            </a:endParaRPr>
          </a:p>
        </p:txBody>
      </p:sp>
      <p:sp>
        <p:nvSpPr>
          <p:cNvPr id="3" name="コンテンツ プレースホルダ 2"/>
          <p:cNvSpPr>
            <a:spLocks noGrp="1"/>
          </p:cNvSpPr>
          <p:nvPr>
            <p:ph idx="1"/>
          </p:nvPr>
        </p:nvSpPr>
        <p:spPr/>
        <p:txBody>
          <a:bodyPr/>
          <a:lstStyle/>
          <a:p>
            <a:pPr>
              <a:buNone/>
            </a:pPr>
            <a:r>
              <a:rPr lang="ja-JP" altLang="en-US" dirty="0" smtClean="0"/>
              <a:t>　　　　   </a:t>
            </a:r>
            <a:r>
              <a:rPr lang="ja-JP" altLang="ja-JP" sz="2600" dirty="0" smtClean="0">
                <a:solidFill>
                  <a:schemeClr val="tx1"/>
                </a:solidFill>
                <a:latin typeface="ＭＳ Ｐゴシック" pitchFamily="50" charset="-128"/>
                <a:ea typeface="ＭＳ Ｐゴシック" pitchFamily="50" charset="-128"/>
              </a:rPr>
              <a:t>１</a:t>
            </a:r>
            <a:r>
              <a:rPr lang="en-US" altLang="ja-JP" sz="2600" dirty="0" smtClean="0">
                <a:solidFill>
                  <a:schemeClr val="tx1"/>
                </a:solidFill>
                <a:latin typeface="ＭＳ Ｐゴシック" pitchFamily="50" charset="-128"/>
                <a:ea typeface="ＭＳ Ｐゴシック" pitchFamily="50" charset="-128"/>
              </a:rPr>
              <a:t>.</a:t>
            </a:r>
            <a:r>
              <a:rPr lang="ja-JP" altLang="ja-JP" sz="2600" dirty="0" smtClean="0">
                <a:solidFill>
                  <a:schemeClr val="tx1"/>
                </a:solidFill>
                <a:latin typeface="ＭＳ Ｐゴシック" pitchFamily="50" charset="-128"/>
                <a:ea typeface="ＭＳ Ｐゴシック" pitchFamily="50" charset="-128"/>
              </a:rPr>
              <a:t>業務の内容</a:t>
            </a:r>
          </a:p>
          <a:p>
            <a:pPr>
              <a:buNone/>
            </a:pPr>
            <a:r>
              <a:rPr lang="ja-JP" altLang="en-US" sz="2600" dirty="0" smtClean="0">
                <a:solidFill>
                  <a:schemeClr val="tx1"/>
                </a:solidFill>
                <a:latin typeface="ＭＳ Ｐゴシック" pitchFamily="50" charset="-128"/>
                <a:ea typeface="ＭＳ Ｐゴシック" pitchFamily="50" charset="-128"/>
              </a:rPr>
              <a:t>　　　　　　　　　　 </a:t>
            </a:r>
            <a:r>
              <a:rPr lang="ja-JP" altLang="ja-JP" sz="2600" dirty="0" smtClean="0">
                <a:solidFill>
                  <a:schemeClr val="tx1"/>
                </a:solidFill>
                <a:latin typeface="ＭＳ Ｐゴシック" pitchFamily="50" charset="-128"/>
                <a:ea typeface="ＭＳ Ｐゴシック" pitchFamily="50" charset="-128"/>
              </a:rPr>
              <a:t>２</a:t>
            </a:r>
            <a:r>
              <a:rPr lang="en-US" altLang="ja-JP" sz="2600" dirty="0" smtClean="0">
                <a:solidFill>
                  <a:schemeClr val="tx1"/>
                </a:solidFill>
                <a:latin typeface="ＭＳ Ｐゴシック" pitchFamily="50" charset="-128"/>
                <a:ea typeface="ＭＳ Ｐゴシック" pitchFamily="50" charset="-128"/>
              </a:rPr>
              <a:t>.</a:t>
            </a:r>
            <a:r>
              <a:rPr lang="ja-JP" altLang="ja-JP" sz="2600" dirty="0" smtClean="0">
                <a:solidFill>
                  <a:schemeClr val="tx1"/>
                </a:solidFill>
                <a:latin typeface="ＭＳ Ｐゴシック" pitchFamily="50" charset="-128"/>
                <a:ea typeface="ＭＳ Ｐゴシック" pitchFamily="50" charset="-128"/>
              </a:rPr>
              <a:t>技術的特徴</a:t>
            </a:r>
          </a:p>
          <a:p>
            <a:pPr>
              <a:buNone/>
            </a:pPr>
            <a:r>
              <a:rPr lang="ja-JP" altLang="en-US" sz="2600" dirty="0" smtClean="0">
                <a:solidFill>
                  <a:schemeClr val="tx1"/>
                </a:solidFill>
                <a:latin typeface="ＭＳ Ｐゴシック" pitchFamily="50" charset="-128"/>
                <a:ea typeface="ＭＳ Ｐゴシック" pitchFamily="50" charset="-128"/>
              </a:rPr>
              <a:t>　　　　　　　　　　 </a:t>
            </a:r>
            <a:r>
              <a:rPr lang="ja-JP" altLang="ja-JP" sz="2600" dirty="0" smtClean="0">
                <a:solidFill>
                  <a:schemeClr val="tx1"/>
                </a:solidFill>
                <a:latin typeface="ＭＳ Ｐゴシック" pitchFamily="50" charset="-128"/>
                <a:ea typeface="ＭＳ Ｐゴシック" pitchFamily="50" charset="-128"/>
              </a:rPr>
              <a:t>３</a:t>
            </a:r>
            <a:r>
              <a:rPr lang="en-US" altLang="ja-JP" sz="2600" dirty="0" smtClean="0">
                <a:solidFill>
                  <a:schemeClr val="tx1"/>
                </a:solidFill>
                <a:latin typeface="ＭＳ Ｐゴシック" pitchFamily="50" charset="-128"/>
                <a:ea typeface="ＭＳ Ｐゴシック" pitchFamily="50" charset="-128"/>
              </a:rPr>
              <a:t>.</a:t>
            </a:r>
            <a:r>
              <a:rPr lang="ja-JP" altLang="ja-JP" sz="2600" dirty="0" smtClean="0">
                <a:solidFill>
                  <a:schemeClr val="tx1"/>
                </a:solidFill>
                <a:latin typeface="ＭＳ Ｐゴシック" pitchFamily="50" charset="-128"/>
                <a:ea typeface="ＭＳ Ｐゴシック" pitchFamily="50" charset="-128"/>
              </a:rPr>
              <a:t>苦労した点や工夫した点</a:t>
            </a:r>
          </a:p>
          <a:p>
            <a:pPr>
              <a:buNone/>
            </a:pPr>
            <a:r>
              <a:rPr lang="ja-JP" altLang="en-US" sz="2600" dirty="0" smtClean="0">
                <a:solidFill>
                  <a:schemeClr val="tx1"/>
                </a:solidFill>
                <a:latin typeface="ＭＳ Ｐゴシック" pitchFamily="50" charset="-128"/>
                <a:ea typeface="ＭＳ Ｐゴシック" pitchFamily="50" charset="-128"/>
              </a:rPr>
              <a:t>　　　　　　　　　　 </a:t>
            </a:r>
            <a:r>
              <a:rPr lang="ja-JP" altLang="ja-JP" sz="2600" dirty="0" smtClean="0">
                <a:solidFill>
                  <a:schemeClr val="tx1"/>
                </a:solidFill>
                <a:latin typeface="ＭＳ Ｐゴシック" pitchFamily="50" charset="-128"/>
                <a:ea typeface="ＭＳ Ｐゴシック" pitchFamily="50" charset="-128"/>
              </a:rPr>
              <a:t>４</a:t>
            </a:r>
            <a:r>
              <a:rPr lang="en-US" altLang="ja-JP" sz="2600" dirty="0" smtClean="0">
                <a:solidFill>
                  <a:schemeClr val="tx1"/>
                </a:solidFill>
                <a:latin typeface="ＭＳ Ｐゴシック" pitchFamily="50" charset="-128"/>
                <a:ea typeface="ＭＳ Ｐゴシック" pitchFamily="50" charset="-128"/>
              </a:rPr>
              <a:t>.</a:t>
            </a:r>
            <a:r>
              <a:rPr lang="ja-JP" altLang="ja-JP" sz="2600" dirty="0" smtClean="0">
                <a:solidFill>
                  <a:schemeClr val="tx1"/>
                </a:solidFill>
                <a:latin typeface="ＭＳ Ｐゴシック" pitchFamily="50" charset="-128"/>
                <a:ea typeface="ＭＳ Ｐゴシック" pitchFamily="50" charset="-128"/>
              </a:rPr>
              <a:t>表彰に至る高評価の要因</a:t>
            </a:r>
          </a:p>
          <a:p>
            <a:pPr>
              <a:buNone/>
            </a:pP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233272"/>
            <a:ext cx="8229600" cy="4525963"/>
          </a:xfrm>
        </p:spPr>
        <p:txBody>
          <a:bodyPr anchor="ctr">
            <a:normAutofit/>
          </a:bodyPr>
          <a:lstStyle/>
          <a:p>
            <a:pPr algn="ctr">
              <a:buNone/>
            </a:pPr>
            <a:r>
              <a:rPr lang="ja-JP" altLang="en-US" sz="3000" dirty="0" smtClean="0">
                <a:solidFill>
                  <a:schemeClr val="tx1"/>
                </a:solidFill>
                <a:latin typeface="ＭＳ Ｐゴシック" pitchFamily="50" charset="-128"/>
                <a:ea typeface="ＭＳ Ｐゴシック" pitchFamily="50" charset="-128"/>
              </a:rPr>
              <a:t>４．</a:t>
            </a:r>
            <a:r>
              <a:rPr lang="ja-JP" altLang="ja-JP" sz="3000" dirty="0" smtClean="0">
                <a:solidFill>
                  <a:schemeClr val="tx1"/>
                </a:solidFill>
                <a:latin typeface="ＭＳ Ｐゴシック" pitchFamily="50" charset="-128"/>
                <a:ea typeface="ＭＳ Ｐゴシック" pitchFamily="50" charset="-128"/>
              </a:rPr>
              <a:t>表彰に至る高評価の要因</a:t>
            </a:r>
            <a:endParaRPr kumimoji="1" lang="ja-JP" altLang="en-US" sz="3000" dirty="0">
              <a:solidFill>
                <a:schemeClr val="tx1"/>
              </a:solidFill>
              <a:latin typeface="ＭＳ Ｐゴシック" pitchFamily="50" charset="-128"/>
              <a:ea typeface="ＭＳ Ｐゴシック" pitchFamily="50"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642045" y="1329816"/>
            <a:ext cx="7632848" cy="4481416"/>
          </a:xfrm>
        </p:spPr>
        <p:txBody>
          <a:bodyPr>
            <a:noAutofit/>
          </a:bodyPr>
          <a:lstStyle/>
          <a:p>
            <a:pPr lvl="0">
              <a:buNone/>
            </a:pPr>
            <a:r>
              <a:rPr lang="ja-JP" altLang="en-US" sz="2800" dirty="0" smtClean="0">
                <a:solidFill>
                  <a:srgbClr val="FF0000"/>
                </a:solidFill>
                <a:latin typeface="ＭＳ Ｐゴシック" pitchFamily="50" charset="-128"/>
                <a:ea typeface="ＭＳ Ｐゴシック" pitchFamily="50" charset="-128"/>
              </a:rPr>
              <a:t>①</a:t>
            </a:r>
            <a:r>
              <a:rPr lang="ja-JP" altLang="ja-JP" sz="2800" dirty="0" smtClean="0">
                <a:solidFill>
                  <a:srgbClr val="FF0000"/>
                </a:solidFill>
                <a:latin typeface="ＭＳ Ｐゴシック" pitchFamily="50" charset="-128"/>
                <a:ea typeface="ＭＳ Ｐゴシック" pitchFamily="50" charset="-128"/>
              </a:rPr>
              <a:t>報　告</a:t>
            </a: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調査対象箇所で早急な対策が必要な場合は、調査した</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その日に県担当者へ報告を行った。</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（状況報告、応急対応の提案）</a:t>
            </a:r>
          </a:p>
          <a:p>
            <a:pPr>
              <a:buNone/>
            </a:pPr>
            <a:r>
              <a:rPr lang="en-US" altLang="ja-JP" sz="2400" dirty="0" smtClean="0">
                <a:latin typeface="ＭＳ Ｐゴシック" pitchFamily="50" charset="-128"/>
                <a:ea typeface="ＭＳ Ｐゴシック" pitchFamily="50" charset="-128"/>
              </a:rPr>
              <a:t> </a:t>
            </a:r>
            <a:r>
              <a:rPr lang="ja-JP" altLang="en-US" sz="2800" dirty="0" smtClean="0">
                <a:solidFill>
                  <a:srgbClr val="FF0000"/>
                </a:solidFill>
                <a:latin typeface="ＭＳ Ｐゴシック" pitchFamily="50" charset="-128"/>
                <a:ea typeface="ＭＳ Ｐゴシック" pitchFamily="50" charset="-128"/>
              </a:rPr>
              <a:t>②</a:t>
            </a:r>
            <a:r>
              <a:rPr lang="ja-JP" altLang="ja-JP" sz="2800" dirty="0" smtClean="0">
                <a:solidFill>
                  <a:srgbClr val="FF0000"/>
                </a:solidFill>
                <a:latin typeface="ＭＳ Ｐゴシック" pitchFamily="50" charset="-128"/>
                <a:ea typeface="ＭＳ Ｐゴシック" pitchFamily="50" charset="-128"/>
              </a:rPr>
              <a:t>提　案</a:t>
            </a: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調査対象外で早急な対策が必要な箇所</a:t>
            </a:r>
            <a:r>
              <a:rPr lang="en-US" altLang="ja-JP" sz="2400" smtClean="0">
                <a:solidFill>
                  <a:schemeClr val="tx1"/>
                </a:solidFill>
                <a:latin typeface="ＭＳ Ｐゴシック" pitchFamily="50" charset="-128"/>
                <a:ea typeface="ＭＳ Ｐゴシック" pitchFamily="50" charset="-128"/>
              </a:rPr>
              <a:t>(3</a:t>
            </a:r>
            <a:r>
              <a:rPr lang="ja-JP" altLang="ja-JP" sz="2400" smtClean="0">
                <a:solidFill>
                  <a:schemeClr val="tx1"/>
                </a:solidFill>
                <a:latin typeface="ＭＳ Ｐゴシック" pitchFamily="50" charset="-128"/>
                <a:ea typeface="ＭＳ Ｐゴシック" pitchFamily="50" charset="-128"/>
              </a:rPr>
              <a:t>箇所</a:t>
            </a:r>
            <a:r>
              <a:rPr lang="en-US" altLang="ja-JP" sz="2400" dirty="0" smtClean="0">
                <a:solidFill>
                  <a:schemeClr val="tx1"/>
                </a:solidFill>
                <a:latin typeface="ＭＳ Ｐゴシック" pitchFamily="50" charset="-128"/>
                <a:ea typeface="ＭＳ Ｐゴシック" pitchFamily="50" charset="-128"/>
              </a:rPr>
              <a:t>)</a:t>
            </a:r>
            <a:r>
              <a:rPr lang="ja-JP" altLang="ja-JP" sz="2400" dirty="0" smtClean="0">
                <a:solidFill>
                  <a:schemeClr val="tx1"/>
                </a:solidFill>
                <a:latin typeface="ＭＳ Ｐゴシック" pitchFamily="50" charset="-128"/>
                <a:ea typeface="ＭＳ Ｐゴシック" pitchFamily="50" charset="-128"/>
              </a:rPr>
              <a:t>の提案</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を行った。 </a:t>
            </a:r>
            <a:r>
              <a:rPr lang="ja-JP" altLang="en-US" sz="2400" dirty="0" smtClean="0">
                <a:latin typeface="ＭＳ Ｐゴシック" pitchFamily="50" charset="-128"/>
                <a:ea typeface="ＭＳ Ｐゴシック" pitchFamily="50" charset="-128"/>
              </a:rPr>
              <a:t>　</a:t>
            </a:r>
            <a:endParaRPr lang="ja-JP" altLang="ja-JP" sz="2400" dirty="0" smtClean="0">
              <a:solidFill>
                <a:srgbClr val="0000FF"/>
              </a:solidFill>
              <a:latin typeface="ＭＳ Ｐゴシック" pitchFamily="50" charset="-128"/>
              <a:ea typeface="ＭＳ Ｐゴシック" pitchFamily="50" charset="-128"/>
            </a:endParaRPr>
          </a:p>
          <a:p>
            <a:pPr>
              <a:buNone/>
            </a:pPr>
            <a:endParaRPr kumimoji="1" lang="ja-JP" altLang="en-US" sz="2700" dirty="0">
              <a:latin typeface="+mj-ea"/>
              <a:ea typeface="+mj-ea"/>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2339752" y="4149080"/>
            <a:ext cx="2376264" cy="1516385"/>
          </a:xfrm>
          <a:prstGeom prst="rect">
            <a:avLst/>
          </a:prstGeom>
        </p:spPr>
      </p:pic>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3203848" y="5589240"/>
            <a:ext cx="1152128" cy="864493"/>
          </a:xfrm>
          <a:prstGeom prst="rect">
            <a:avLst/>
          </a:prstGeom>
        </p:spPr>
      </p:pic>
      <p:pic>
        <p:nvPicPr>
          <p:cNvPr id="7" name="図 6"/>
          <p:cNvPicPr/>
          <p:nvPr/>
        </p:nvPicPr>
        <p:blipFill>
          <a:blip r:embed="rId4" cstate="print">
            <a:extLst>
              <a:ext uri="{28A0092B-C50C-407E-A947-70E740481C1C}">
                <a14:useLocalDpi xmlns:a14="http://schemas.microsoft.com/office/drawing/2010/main" val="0"/>
              </a:ext>
            </a:extLst>
          </a:blip>
          <a:stretch>
            <a:fillRect/>
          </a:stretch>
        </p:blipFill>
        <p:spPr>
          <a:xfrm>
            <a:off x="4716016" y="4149080"/>
            <a:ext cx="3086100" cy="851535"/>
          </a:xfrm>
          <a:prstGeom prst="rect">
            <a:avLst/>
          </a:prstGeom>
        </p:spPr>
      </p:pic>
      <p:pic>
        <p:nvPicPr>
          <p:cNvPr id="8" name="図 7"/>
          <p:cNvPicPr/>
          <p:nvPr/>
        </p:nvPicPr>
        <p:blipFill>
          <a:blip r:embed="rId5" cstate="print">
            <a:extLst>
              <a:ext uri="{28A0092B-C50C-407E-A947-70E740481C1C}">
                <a14:useLocalDpi xmlns:a14="http://schemas.microsoft.com/office/drawing/2010/main" val="0"/>
              </a:ext>
            </a:extLst>
          </a:blip>
          <a:stretch>
            <a:fillRect/>
          </a:stretch>
        </p:blipFill>
        <p:spPr>
          <a:xfrm>
            <a:off x="4716016" y="5003940"/>
            <a:ext cx="2232248" cy="641355"/>
          </a:xfrm>
          <a:prstGeom prst="rect">
            <a:avLst/>
          </a:prstGeom>
        </p:spPr>
      </p:pic>
      <p:pic>
        <p:nvPicPr>
          <p:cNvPr id="9" name="図 8"/>
          <p:cNvPicPr/>
          <p:nvPr/>
        </p:nvPicPr>
        <p:blipFill>
          <a:blip r:embed="rId6" cstate="print">
            <a:extLst>
              <a:ext uri="{28A0092B-C50C-407E-A947-70E740481C1C}">
                <a14:useLocalDpi xmlns:a14="http://schemas.microsoft.com/office/drawing/2010/main" val="0"/>
              </a:ext>
            </a:extLst>
          </a:blip>
          <a:stretch>
            <a:fillRect/>
          </a:stretch>
        </p:blipFill>
        <p:spPr>
          <a:xfrm>
            <a:off x="4760316" y="5687076"/>
            <a:ext cx="2016224" cy="759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251520" y="1403704"/>
            <a:ext cx="8784976" cy="4457304"/>
          </a:xfrm>
        </p:spPr>
        <p:txBody>
          <a:bodyPr>
            <a:noAutofit/>
          </a:bodyPr>
          <a:lstStyle/>
          <a:p>
            <a:pPr>
              <a:buNone/>
            </a:pPr>
            <a:r>
              <a:rPr lang="ja-JP" altLang="en-US" sz="2400" dirty="0" smtClean="0">
                <a:latin typeface="+mj-ea"/>
                <a:ea typeface="+mj-ea"/>
              </a:rPr>
              <a:t>　 </a:t>
            </a:r>
            <a:r>
              <a:rPr lang="ja-JP" altLang="ja-JP" sz="2400" dirty="0" smtClean="0">
                <a:solidFill>
                  <a:schemeClr val="tx1"/>
                </a:solidFill>
                <a:latin typeface="ＭＳ Ｐゴシック" pitchFamily="50" charset="-128"/>
                <a:ea typeface="ＭＳ Ｐゴシック" pitchFamily="50" charset="-128"/>
              </a:rPr>
              <a:t>落石危険箇所点検結果のデータベース化の提案を行った。</a:t>
            </a:r>
          </a:p>
          <a:p>
            <a:pPr algn="ctr">
              <a:buNone/>
            </a:pPr>
            <a:r>
              <a:rPr lang="ja-JP" altLang="ja-JP" sz="2400" dirty="0" smtClean="0">
                <a:solidFill>
                  <a:srgbClr val="0000FF"/>
                </a:solidFill>
                <a:latin typeface="ＭＳ Ｐゴシック" pitchFamily="50" charset="-128"/>
                <a:ea typeface="ＭＳ Ｐゴシック" pitchFamily="50" charset="-128"/>
              </a:rPr>
              <a:t>↓</a:t>
            </a:r>
          </a:p>
          <a:p>
            <a:pPr>
              <a:buNone/>
            </a:pPr>
            <a:r>
              <a:rPr lang="ja-JP" altLang="en-US" sz="2400" dirty="0" smtClean="0">
                <a:solidFill>
                  <a:srgbClr val="0000FF"/>
                </a:solidFill>
                <a:latin typeface="ＭＳ Ｐゴシック" pitchFamily="50" charset="-128"/>
                <a:ea typeface="ＭＳ Ｐゴシック" pitchFamily="50" charset="-128"/>
              </a:rPr>
              <a:t>　　</a:t>
            </a:r>
            <a:r>
              <a:rPr lang="en-US" altLang="ja-JP" sz="2400" dirty="0" smtClean="0">
                <a:solidFill>
                  <a:srgbClr val="0000FF"/>
                </a:solidFill>
                <a:latin typeface="ＭＳ Ｐゴシック" pitchFamily="50" charset="-128"/>
                <a:ea typeface="ＭＳ Ｐゴシック" pitchFamily="50" charset="-128"/>
              </a:rPr>
              <a:t>3</a:t>
            </a:r>
            <a:r>
              <a:rPr lang="ja-JP" altLang="en-US" sz="2400" dirty="0" smtClean="0">
                <a:solidFill>
                  <a:srgbClr val="0000FF"/>
                </a:solidFill>
                <a:latin typeface="ＭＳ Ｐゴシック" pitchFamily="50" charset="-128"/>
                <a:ea typeface="ＭＳ Ｐゴシック" pitchFamily="50" charset="-128"/>
              </a:rPr>
              <a:t>工区に分けて調査した結果を、</a:t>
            </a:r>
            <a:r>
              <a:rPr lang="ja-JP" altLang="ja-JP" sz="2400" dirty="0" smtClean="0">
                <a:solidFill>
                  <a:srgbClr val="0000FF"/>
                </a:solidFill>
                <a:latin typeface="ＭＳ Ｐゴシック" pitchFamily="50" charset="-128"/>
                <a:ea typeface="ＭＳ Ｐゴシック" pitchFamily="50" charset="-128"/>
              </a:rPr>
              <a:t>一つのファイルで管理する</a:t>
            </a:r>
            <a:endParaRPr lang="en-US" altLang="ja-JP" sz="2400" dirty="0" smtClean="0">
              <a:solidFill>
                <a:srgbClr val="0000FF"/>
              </a:solidFill>
              <a:latin typeface="ＭＳ Ｐゴシック" pitchFamily="50" charset="-128"/>
              <a:ea typeface="ＭＳ Ｐゴシック" pitchFamily="50" charset="-128"/>
            </a:endParaRPr>
          </a:p>
          <a:p>
            <a:pPr>
              <a:buNone/>
            </a:pPr>
            <a:r>
              <a:rPr lang="ja-JP" altLang="en-US" sz="2400" dirty="0" smtClean="0">
                <a:solidFill>
                  <a:srgbClr val="0000FF"/>
                </a:solidFill>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ことにより、業務の効率化と管理の精度向上を図る。</a:t>
            </a:r>
            <a:endParaRPr kumimoji="1" lang="ja-JP" altLang="en-US" sz="2400" dirty="0">
              <a:solidFill>
                <a:srgbClr val="0000FF"/>
              </a:solidFill>
              <a:latin typeface="ＭＳ Ｐゴシック" pitchFamily="50" charset="-128"/>
              <a:ea typeface="ＭＳ Ｐゴシック" pitchFamily="50" charset="-128"/>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323528" y="3185596"/>
            <a:ext cx="4392488" cy="3096344"/>
          </a:xfrm>
          <a:prstGeom prst="rect">
            <a:avLst/>
          </a:prstGeom>
        </p:spPr>
      </p:pic>
      <p:pic>
        <p:nvPicPr>
          <p:cNvPr id="5" name="図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641" y="3200454"/>
            <a:ext cx="4248472" cy="3058804"/>
          </a:xfrm>
          <a:prstGeom prst="rect">
            <a:avLst/>
          </a:prstGeom>
          <a:noFill/>
          <a:ln>
            <a:noFill/>
          </a:ln>
        </p:spPr>
      </p:pic>
      <p:cxnSp>
        <p:nvCxnSpPr>
          <p:cNvPr id="1026" name="直線矢印コネクタ 28"/>
          <p:cNvCxnSpPr>
            <a:cxnSpLocks noChangeShapeType="1"/>
          </p:cNvCxnSpPr>
          <p:nvPr/>
        </p:nvCxnSpPr>
        <p:spPr bwMode="auto">
          <a:xfrm flipV="1">
            <a:off x="3012207" y="4866163"/>
            <a:ext cx="1981200" cy="488950"/>
          </a:xfrm>
          <a:prstGeom prst="straightConnector1">
            <a:avLst/>
          </a:prstGeom>
          <a:noFill/>
          <a:ln w="12700">
            <a:solidFill>
              <a:srgbClr val="FF0000"/>
            </a:solidFill>
            <a:miter lim="800000"/>
            <a:headEnd/>
            <a:tailEnd type="arrow" w="lg" len="lg"/>
          </a:ln>
        </p:spPr>
      </p:cxnSp>
      <p:sp>
        <p:nvSpPr>
          <p:cNvPr id="6" name="テキスト ボックス 5"/>
          <p:cNvSpPr txBox="1"/>
          <p:nvPr/>
        </p:nvSpPr>
        <p:spPr>
          <a:xfrm>
            <a:off x="2508248" y="5424752"/>
            <a:ext cx="904800" cy="200055"/>
          </a:xfrm>
          <a:prstGeom prst="rect">
            <a:avLst/>
          </a:prstGeom>
          <a:noFill/>
          <a:ln>
            <a:solidFill>
              <a:srgbClr val="FF0000"/>
            </a:solidFill>
          </a:ln>
        </p:spPr>
        <p:txBody>
          <a:bodyPr wrap="square" rtlCol="0">
            <a:spAutoFit/>
          </a:bodyPr>
          <a:lstStyle/>
          <a:p>
            <a:r>
              <a:rPr kumimoji="1" lang="ja-JP" altLang="en-US" sz="700" dirty="0" smtClean="0">
                <a:solidFill>
                  <a:srgbClr val="FF0000"/>
                </a:solidFill>
                <a:latin typeface="ＭＳ Ｐゴシック" pitchFamily="50" charset="-128"/>
                <a:ea typeface="ＭＳ Ｐゴシック" pitchFamily="50" charset="-128"/>
              </a:rPr>
              <a:t>管理番号をクリック</a:t>
            </a:r>
            <a:endParaRPr kumimoji="1" lang="ja-JP" altLang="en-US" sz="700" dirty="0">
              <a:solidFill>
                <a:srgbClr val="FF0000"/>
              </a:solidFill>
              <a:latin typeface="ＭＳ Ｐゴシック" pitchFamily="50" charset="-128"/>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ja-JP" sz="3000" dirty="0" smtClean="0">
                <a:solidFill>
                  <a:schemeClr val="tx1"/>
                </a:solidFill>
                <a:effectLst/>
                <a:latin typeface="ＭＳ Ｐゴシック" pitchFamily="50" charset="-128"/>
                <a:ea typeface="ＭＳ Ｐゴシック" pitchFamily="50" charset="-128"/>
              </a:rPr>
              <a:t>おわりに</a:t>
            </a:r>
            <a:endParaRPr kumimoji="1" lang="ja-JP" altLang="en-US" sz="3000" dirty="0">
              <a:solidFill>
                <a:schemeClr val="tx1"/>
              </a:solidFill>
              <a:effectLst/>
              <a:latin typeface="ＭＳ Ｐゴシック" pitchFamily="50" charset="-128"/>
              <a:ea typeface="ＭＳ Ｐゴシック" pitchFamily="50" charset="-128"/>
            </a:endParaRPr>
          </a:p>
        </p:txBody>
      </p:sp>
      <p:sp>
        <p:nvSpPr>
          <p:cNvPr id="3" name="コンテンツ プレースホルダ 2"/>
          <p:cNvSpPr>
            <a:spLocks noGrp="1"/>
          </p:cNvSpPr>
          <p:nvPr>
            <p:ph idx="1"/>
          </p:nvPr>
        </p:nvSpPr>
        <p:spPr>
          <a:xfrm>
            <a:off x="734280" y="1692560"/>
            <a:ext cx="7787208" cy="4525963"/>
          </a:xfrm>
        </p:spPr>
        <p:txBody>
          <a:bodyPr>
            <a:normAutofit/>
          </a:bodyPr>
          <a:lstStyle/>
          <a:p>
            <a:pPr>
              <a:buNone/>
            </a:pPr>
            <a:r>
              <a:rPr lang="ja-JP" altLang="en-US" sz="2800" dirty="0" smtClean="0">
                <a:latin typeface="+mj-ea"/>
                <a:ea typeface="+mj-ea"/>
              </a:rPr>
              <a:t>　</a:t>
            </a:r>
            <a:r>
              <a:rPr lang="ja-JP" altLang="ja-JP" sz="2400" dirty="0" smtClean="0">
                <a:solidFill>
                  <a:schemeClr val="tx1"/>
                </a:solidFill>
                <a:latin typeface="ＭＳ Ｐゴシック" pitchFamily="50" charset="-128"/>
                <a:ea typeface="ＭＳ Ｐゴシック" pitchFamily="50" charset="-128"/>
              </a:rPr>
              <a:t>鳥取県中部地震発生直後から、早期復旧に向けて対応</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ja-JP" sz="2400" dirty="0" smtClean="0">
                <a:solidFill>
                  <a:schemeClr val="tx1"/>
                </a:solidFill>
                <a:latin typeface="ＭＳ Ｐゴシック" pitchFamily="50" charset="-128"/>
                <a:ea typeface="ＭＳ Ｐゴシック" pitchFamily="50" charset="-128"/>
              </a:rPr>
              <a:t>してきました。震災に関する業務で優良業務表彰を受賞で</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ja-JP" sz="2400" dirty="0" smtClean="0">
                <a:solidFill>
                  <a:schemeClr val="tx1"/>
                </a:solidFill>
                <a:latin typeface="ＭＳ Ｐゴシック" pitchFamily="50" charset="-128"/>
                <a:ea typeface="ＭＳ Ｐゴシック" pitchFamily="50" charset="-128"/>
              </a:rPr>
              <a:t>きたことはとても</a:t>
            </a:r>
            <a:r>
              <a:rPr lang="ja-JP" altLang="en-US" sz="2400" dirty="0" smtClean="0">
                <a:solidFill>
                  <a:schemeClr val="tx1"/>
                </a:solidFill>
                <a:latin typeface="ＭＳ Ｐゴシック" pitchFamily="50" charset="-128"/>
                <a:ea typeface="ＭＳ Ｐゴシック" pitchFamily="50" charset="-128"/>
              </a:rPr>
              <a:t>嬉しく</a:t>
            </a:r>
            <a:r>
              <a:rPr lang="ja-JP" altLang="ja-JP" sz="2400" dirty="0" smtClean="0">
                <a:solidFill>
                  <a:schemeClr val="tx1"/>
                </a:solidFill>
                <a:latin typeface="ＭＳ Ｐゴシック" pitchFamily="50" charset="-128"/>
                <a:ea typeface="ＭＳ Ｐゴシック" pitchFamily="50" charset="-128"/>
              </a:rPr>
              <a:t>、スタッフや発注者をはじめ関係各</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ja-JP" sz="2400" dirty="0" smtClean="0">
                <a:solidFill>
                  <a:schemeClr val="tx1"/>
                </a:solidFill>
                <a:latin typeface="ＭＳ Ｐゴシック" pitchFamily="50" charset="-128"/>
                <a:ea typeface="ＭＳ Ｐゴシック" pitchFamily="50" charset="-128"/>
              </a:rPr>
              <a:t>位には大変感謝しています。</a:t>
            </a: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今後も技術だけではなく判断力も磨き、より一層地域貢献</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ja-JP" sz="2400" dirty="0" smtClean="0">
                <a:solidFill>
                  <a:schemeClr val="tx1"/>
                </a:solidFill>
                <a:latin typeface="ＭＳ Ｐゴシック" pitchFamily="50" charset="-128"/>
                <a:ea typeface="ＭＳ Ｐゴシック" pitchFamily="50" charset="-128"/>
              </a:rPr>
              <a:t>できるよう努力して</a:t>
            </a:r>
            <a:r>
              <a:rPr lang="ja-JP" altLang="en-US" sz="2400" dirty="0" smtClean="0">
                <a:solidFill>
                  <a:schemeClr val="tx1"/>
                </a:solidFill>
                <a:latin typeface="ＭＳ Ｐゴシック" pitchFamily="50" charset="-128"/>
                <a:ea typeface="ＭＳ Ｐゴシック" pitchFamily="50" charset="-128"/>
              </a:rPr>
              <a:t>いきたいです</a:t>
            </a:r>
            <a:r>
              <a:rPr lang="ja-JP" altLang="ja-JP" sz="2400" dirty="0" smtClean="0">
                <a:solidFill>
                  <a:schemeClr val="tx1"/>
                </a:solidFill>
                <a:latin typeface="ＭＳ Ｐゴシック" pitchFamily="50" charset="-128"/>
                <a:ea typeface="ＭＳ Ｐゴシック" pitchFamily="50" charset="-128"/>
              </a:rPr>
              <a:t>。</a:t>
            </a:r>
          </a:p>
          <a:p>
            <a:pPr>
              <a:buNone/>
            </a:pPr>
            <a:r>
              <a:rPr lang="en-US" altLang="ja-JP" sz="2800" dirty="0" smtClean="0">
                <a:solidFill>
                  <a:schemeClr val="tx1"/>
                </a:solidFill>
                <a:latin typeface="ＭＳ Ｐゴシック" pitchFamily="50" charset="-128"/>
                <a:ea typeface="ＭＳ Ｐゴシック" pitchFamily="50" charset="-128"/>
              </a:rPr>
              <a:t> </a:t>
            </a:r>
            <a:endParaRPr lang="ja-JP" altLang="ja-JP" sz="2800" dirty="0" smtClean="0">
              <a:solidFill>
                <a:schemeClr val="tx1"/>
              </a:solidFill>
              <a:latin typeface="ＭＳ Ｐゴシック" pitchFamily="50" charset="-128"/>
              <a:ea typeface="ＭＳ Ｐゴシック" pitchFamily="50" charset="-128"/>
            </a:endParaRPr>
          </a:p>
          <a:p>
            <a:pPr algn="ctr">
              <a:buNone/>
            </a:pPr>
            <a:r>
              <a:rPr lang="ja-JP" altLang="ja-JP" sz="3000" dirty="0" smtClean="0">
                <a:solidFill>
                  <a:schemeClr val="tx1"/>
                </a:solidFill>
                <a:latin typeface="ＭＳ Ｐゴシック" pitchFamily="50" charset="-128"/>
                <a:ea typeface="ＭＳ Ｐゴシック" pitchFamily="50" charset="-128"/>
              </a:rPr>
              <a:t>ご清聴ありがとうございました</a:t>
            </a:r>
            <a:endParaRPr kumimoji="1" lang="ja-JP" altLang="en-US" sz="3000" dirty="0">
              <a:solidFill>
                <a:schemeClr val="tx1"/>
              </a:solidFill>
              <a:latin typeface="ＭＳ Ｐゴシック" pitchFamily="50" charset="-128"/>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233272"/>
            <a:ext cx="8229600" cy="4525963"/>
          </a:xfrm>
        </p:spPr>
        <p:txBody>
          <a:bodyPr anchor="ctr">
            <a:normAutofit/>
          </a:bodyPr>
          <a:lstStyle/>
          <a:p>
            <a:pPr algn="ctr">
              <a:buNone/>
            </a:pPr>
            <a:r>
              <a:rPr lang="ja-JP" altLang="en-US" sz="3000" dirty="0" smtClean="0">
                <a:solidFill>
                  <a:schemeClr val="tx1"/>
                </a:solidFill>
                <a:latin typeface="ＭＳ Ｐゴシック" pitchFamily="50" charset="-128"/>
                <a:ea typeface="ＭＳ Ｐゴシック" pitchFamily="50" charset="-128"/>
              </a:rPr>
              <a:t>１．</a:t>
            </a:r>
            <a:r>
              <a:rPr lang="ja-JP" altLang="ja-JP" sz="3000" dirty="0" smtClean="0">
                <a:solidFill>
                  <a:schemeClr val="tx1"/>
                </a:solidFill>
                <a:latin typeface="ＭＳ Ｐゴシック" pitchFamily="50" charset="-128"/>
                <a:ea typeface="ＭＳ Ｐゴシック" pitchFamily="50" charset="-128"/>
              </a:rPr>
              <a:t>業務の内容</a:t>
            </a:r>
            <a:endParaRPr kumimoji="1" lang="ja-JP" altLang="en-US" sz="3000" dirty="0">
              <a:solidFill>
                <a:schemeClr val="tx1"/>
              </a:solidFill>
              <a:latin typeface="ＭＳ Ｐゴシック" pitchFamily="50" charset="-128"/>
              <a:ea typeface="ＭＳ Ｐゴシック" pitchFamily="50"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0054"/>
            <a:ext cx="8229600" cy="634082"/>
          </a:xfrm>
        </p:spPr>
        <p:txBody>
          <a:bodyPr>
            <a:normAutofit/>
          </a:bodyPr>
          <a:lstStyle/>
          <a:p>
            <a:pPr algn="l"/>
            <a:r>
              <a:rPr lang="ja-JP" altLang="ja-JP" sz="2800" dirty="0" smtClean="0">
                <a:solidFill>
                  <a:schemeClr val="tx1"/>
                </a:solidFill>
                <a:effectLst/>
                <a:latin typeface="ＭＳ Ｐゴシック" pitchFamily="50" charset="-128"/>
                <a:ea typeface="ＭＳ Ｐゴシック" pitchFamily="50" charset="-128"/>
              </a:rPr>
              <a:t>１</a:t>
            </a:r>
            <a:r>
              <a:rPr lang="en-US" altLang="ja-JP" sz="2800" dirty="0" smtClean="0">
                <a:solidFill>
                  <a:schemeClr val="tx1"/>
                </a:solidFill>
                <a:effectLst/>
                <a:latin typeface="ＭＳ Ｐゴシック" pitchFamily="50" charset="-128"/>
                <a:ea typeface="ＭＳ Ｐゴシック" pitchFamily="50" charset="-128"/>
              </a:rPr>
              <a:t>-</a:t>
            </a:r>
            <a:r>
              <a:rPr lang="ja-JP" altLang="ja-JP" sz="2800" dirty="0" smtClean="0">
                <a:solidFill>
                  <a:schemeClr val="tx1"/>
                </a:solidFill>
                <a:effectLst/>
                <a:latin typeface="ＭＳ Ｐゴシック" pitchFamily="50" charset="-128"/>
                <a:ea typeface="ＭＳ Ｐゴシック" pitchFamily="50" charset="-128"/>
              </a:rPr>
              <a:t>１</a:t>
            </a:r>
            <a:r>
              <a:rPr lang="en-US" altLang="ja-JP" sz="2800" dirty="0" smtClean="0">
                <a:solidFill>
                  <a:schemeClr val="tx1"/>
                </a:solidFill>
                <a:effectLst/>
                <a:latin typeface="ＭＳ Ｐゴシック" pitchFamily="50" charset="-128"/>
                <a:ea typeface="ＭＳ Ｐゴシック" pitchFamily="50" charset="-128"/>
              </a:rPr>
              <a:t>.</a:t>
            </a:r>
            <a:r>
              <a:rPr lang="ja-JP" altLang="ja-JP" sz="2800" dirty="0" smtClean="0">
                <a:solidFill>
                  <a:schemeClr val="tx1"/>
                </a:solidFill>
                <a:effectLst/>
                <a:latin typeface="ＭＳ Ｐゴシック" pitchFamily="50" charset="-128"/>
                <a:ea typeface="ＭＳ Ｐゴシック" pitchFamily="50" charset="-128"/>
              </a:rPr>
              <a:t>業務概要</a:t>
            </a:r>
            <a:endParaRPr kumimoji="1" lang="ja-JP" altLang="en-US" sz="2800" dirty="0">
              <a:solidFill>
                <a:schemeClr val="tx1"/>
              </a:solidFill>
              <a:effectLst/>
              <a:latin typeface="ＭＳ Ｐゴシック" pitchFamily="50" charset="-128"/>
              <a:ea typeface="ＭＳ Ｐゴシック" pitchFamily="50" charset="-128"/>
            </a:endParaRPr>
          </a:p>
        </p:txBody>
      </p:sp>
      <p:sp>
        <p:nvSpPr>
          <p:cNvPr id="3" name="コンテンツ プレースホルダ 2"/>
          <p:cNvSpPr>
            <a:spLocks noGrp="1"/>
          </p:cNvSpPr>
          <p:nvPr>
            <p:ph idx="1"/>
          </p:nvPr>
        </p:nvSpPr>
        <p:spPr>
          <a:xfrm>
            <a:off x="709560" y="1440648"/>
            <a:ext cx="8254928" cy="5178936"/>
          </a:xfrm>
        </p:spPr>
        <p:txBody>
          <a:bodyPr>
            <a:normAutofit/>
          </a:bodyPr>
          <a:lstStyle/>
          <a:p>
            <a:pPr>
              <a:buNone/>
            </a:pPr>
            <a:r>
              <a:rPr lang="ja-JP" altLang="ja-JP" sz="2400" dirty="0" smtClean="0">
                <a:solidFill>
                  <a:schemeClr val="tx1"/>
                </a:solidFill>
                <a:latin typeface="ＭＳ Ｐゴシック" pitchFamily="50" charset="-128"/>
                <a:ea typeface="ＭＳ Ｐゴシック" pitchFamily="50" charset="-128"/>
              </a:rPr>
              <a:t>【業務目的】</a:t>
            </a: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平成</a:t>
            </a:r>
            <a:r>
              <a:rPr lang="en-US" altLang="ja-JP" sz="2400" dirty="0" smtClean="0">
                <a:solidFill>
                  <a:schemeClr val="tx1"/>
                </a:solidFill>
                <a:latin typeface="ＭＳ Ｐゴシック" pitchFamily="50" charset="-128"/>
                <a:ea typeface="ＭＳ Ｐゴシック" pitchFamily="50" charset="-128"/>
              </a:rPr>
              <a:t>28</a:t>
            </a:r>
            <a:r>
              <a:rPr lang="ja-JP" altLang="ja-JP" sz="2400" dirty="0" smtClean="0">
                <a:solidFill>
                  <a:schemeClr val="tx1"/>
                </a:solidFill>
                <a:latin typeface="ＭＳ Ｐゴシック" pitchFamily="50" charset="-128"/>
                <a:ea typeface="ＭＳ Ｐゴシック" pitchFamily="50" charset="-128"/>
              </a:rPr>
              <a:t>年</a:t>
            </a:r>
            <a:r>
              <a:rPr lang="en-US" altLang="ja-JP" sz="2400" dirty="0" smtClean="0">
                <a:solidFill>
                  <a:schemeClr val="tx1"/>
                </a:solidFill>
                <a:latin typeface="ＭＳ Ｐゴシック" pitchFamily="50" charset="-128"/>
                <a:ea typeface="ＭＳ Ｐゴシック" pitchFamily="50" charset="-128"/>
              </a:rPr>
              <a:t>10</a:t>
            </a:r>
            <a:r>
              <a:rPr lang="ja-JP" altLang="ja-JP" sz="2400" dirty="0" smtClean="0">
                <a:solidFill>
                  <a:schemeClr val="tx1"/>
                </a:solidFill>
                <a:latin typeface="ＭＳ Ｐゴシック" pitchFamily="50" charset="-128"/>
                <a:ea typeface="ＭＳ Ｐゴシック" pitchFamily="50" charset="-128"/>
              </a:rPr>
              <a:t>月</a:t>
            </a:r>
            <a:r>
              <a:rPr lang="en-US" altLang="ja-JP" sz="2400" dirty="0" smtClean="0">
                <a:solidFill>
                  <a:schemeClr val="tx1"/>
                </a:solidFill>
                <a:latin typeface="ＭＳ Ｐゴシック" pitchFamily="50" charset="-128"/>
                <a:ea typeface="ＭＳ Ｐゴシック" pitchFamily="50" charset="-128"/>
              </a:rPr>
              <a:t>21</a:t>
            </a:r>
            <a:r>
              <a:rPr lang="ja-JP" altLang="ja-JP" sz="2400" dirty="0" smtClean="0">
                <a:solidFill>
                  <a:schemeClr val="tx1"/>
                </a:solidFill>
                <a:latin typeface="ＭＳ Ｐゴシック" pitchFamily="50" charset="-128"/>
                <a:ea typeface="ＭＳ Ｐゴシック" pitchFamily="50" charset="-128"/>
              </a:rPr>
              <a:t>日に発生した鳥取県中部地震</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の影響を確認するため、法面の緊急点検および</a:t>
            </a:r>
            <a:endParaRPr lang="en-US" altLang="ja-JP" sz="2400" dirty="0" smtClean="0">
              <a:solidFill>
                <a:schemeClr val="tx1"/>
              </a:solidFill>
              <a:latin typeface="ＭＳ Ｐゴシック" pitchFamily="50" charset="-128"/>
              <a:ea typeface="ＭＳ Ｐゴシック" pitchFamily="50" charset="-128"/>
            </a:endParaRPr>
          </a:p>
          <a:p>
            <a:pPr>
              <a:buNone/>
            </a:pPr>
            <a:r>
              <a:rPr lang="en-US" altLang="ja-JP" sz="2400" dirty="0" smtClean="0">
                <a:solidFill>
                  <a:schemeClr val="tx1"/>
                </a:solidFill>
                <a:latin typeface="ＭＳ Ｐゴシック" pitchFamily="50" charset="-128"/>
                <a:ea typeface="ＭＳ Ｐゴシック" pitchFamily="50" charset="-128"/>
              </a:rPr>
              <a:t>                </a:t>
            </a: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点検結果のとりまとめ</a:t>
            </a:r>
            <a:endParaRPr lang="en-US" altLang="ja-JP" sz="2400" dirty="0" smtClean="0">
              <a:solidFill>
                <a:schemeClr val="tx1"/>
              </a:solidFill>
              <a:latin typeface="ＭＳ Ｐゴシック" pitchFamily="50" charset="-128"/>
              <a:ea typeface="ＭＳ Ｐゴシック" pitchFamily="50" charset="-128"/>
            </a:endParaRPr>
          </a:p>
          <a:p>
            <a:pPr>
              <a:buNone/>
            </a:pPr>
            <a:r>
              <a:rPr lang="en-US" altLang="ja-JP"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【発 </a:t>
            </a:r>
            <a:r>
              <a:rPr lang="en-US" altLang="ja-JP"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注 者】</a:t>
            </a: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鳥取県中部総合事務所県土整備局</a:t>
            </a:r>
          </a:p>
          <a:p>
            <a:pPr>
              <a:buNone/>
            </a:pPr>
            <a:r>
              <a:rPr lang="en-US" altLang="ja-JP"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【履行期間】</a:t>
            </a: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平成</a:t>
            </a:r>
            <a:r>
              <a:rPr lang="en-US" altLang="ja-JP" sz="2400" dirty="0" smtClean="0">
                <a:solidFill>
                  <a:schemeClr val="tx1"/>
                </a:solidFill>
                <a:latin typeface="ＭＳ Ｐゴシック" pitchFamily="50" charset="-128"/>
                <a:ea typeface="ＭＳ Ｐゴシック" pitchFamily="50" charset="-128"/>
              </a:rPr>
              <a:t>28</a:t>
            </a:r>
            <a:r>
              <a:rPr lang="ja-JP" altLang="ja-JP" sz="2400" dirty="0" smtClean="0">
                <a:solidFill>
                  <a:schemeClr val="tx1"/>
                </a:solidFill>
                <a:latin typeface="ＭＳ Ｐゴシック" pitchFamily="50" charset="-128"/>
                <a:ea typeface="ＭＳ Ｐゴシック" pitchFamily="50" charset="-128"/>
              </a:rPr>
              <a:t>年</a:t>
            </a:r>
            <a:r>
              <a:rPr lang="en-US" altLang="ja-JP" sz="2400" dirty="0" smtClean="0">
                <a:solidFill>
                  <a:schemeClr val="tx1"/>
                </a:solidFill>
                <a:latin typeface="ＭＳ Ｐゴシック" pitchFamily="50" charset="-128"/>
                <a:ea typeface="ＭＳ Ｐゴシック" pitchFamily="50" charset="-128"/>
              </a:rPr>
              <a:t>11</a:t>
            </a:r>
            <a:r>
              <a:rPr lang="ja-JP" altLang="ja-JP" sz="2400" dirty="0" smtClean="0">
                <a:solidFill>
                  <a:schemeClr val="tx1"/>
                </a:solidFill>
                <a:latin typeface="ＭＳ Ｐゴシック" pitchFamily="50" charset="-128"/>
                <a:ea typeface="ＭＳ Ｐゴシック" pitchFamily="50" charset="-128"/>
              </a:rPr>
              <a:t>月</a:t>
            </a:r>
            <a:r>
              <a:rPr lang="en-US" altLang="ja-JP" sz="2400" dirty="0" smtClean="0">
                <a:solidFill>
                  <a:schemeClr val="tx1"/>
                </a:solidFill>
                <a:latin typeface="ＭＳ Ｐゴシック" pitchFamily="50" charset="-128"/>
                <a:ea typeface="ＭＳ Ｐゴシック" pitchFamily="50" charset="-128"/>
              </a:rPr>
              <a:t>28</a:t>
            </a:r>
            <a:r>
              <a:rPr lang="ja-JP" altLang="ja-JP" sz="2400" dirty="0" smtClean="0">
                <a:solidFill>
                  <a:schemeClr val="tx1"/>
                </a:solidFill>
                <a:latin typeface="ＭＳ Ｐゴシック" pitchFamily="50" charset="-128"/>
                <a:ea typeface="ＭＳ Ｐゴシック" pitchFamily="50" charset="-128"/>
              </a:rPr>
              <a:t>日 ～ 平成</a:t>
            </a:r>
            <a:r>
              <a:rPr lang="en-US" altLang="ja-JP" sz="2400" dirty="0" smtClean="0">
                <a:solidFill>
                  <a:schemeClr val="tx1"/>
                </a:solidFill>
                <a:latin typeface="ＭＳ Ｐゴシック" pitchFamily="50" charset="-128"/>
                <a:ea typeface="ＭＳ Ｐゴシック" pitchFamily="50" charset="-128"/>
              </a:rPr>
              <a:t>29</a:t>
            </a:r>
            <a:r>
              <a:rPr lang="ja-JP" altLang="ja-JP" sz="2400" dirty="0" smtClean="0">
                <a:solidFill>
                  <a:schemeClr val="tx1"/>
                </a:solidFill>
                <a:latin typeface="ＭＳ Ｐゴシック" pitchFamily="50" charset="-128"/>
                <a:ea typeface="ＭＳ Ｐゴシック" pitchFamily="50" charset="-128"/>
              </a:rPr>
              <a:t>年</a:t>
            </a:r>
            <a:r>
              <a:rPr lang="en-US" altLang="ja-JP" sz="2400" dirty="0" smtClean="0">
                <a:solidFill>
                  <a:schemeClr val="tx1"/>
                </a:solidFill>
                <a:latin typeface="ＭＳ Ｐゴシック" pitchFamily="50" charset="-128"/>
                <a:ea typeface="ＭＳ Ｐゴシック" pitchFamily="50" charset="-128"/>
              </a:rPr>
              <a:t>6</a:t>
            </a:r>
            <a:r>
              <a:rPr lang="ja-JP" altLang="ja-JP" sz="2400" dirty="0" smtClean="0">
                <a:solidFill>
                  <a:schemeClr val="tx1"/>
                </a:solidFill>
                <a:latin typeface="ＭＳ Ｐゴシック" pitchFamily="50" charset="-128"/>
                <a:ea typeface="ＭＳ Ｐゴシック" pitchFamily="50" charset="-128"/>
              </a:rPr>
              <a:t>月</a:t>
            </a:r>
            <a:r>
              <a:rPr lang="en-US" altLang="ja-JP" sz="2400" dirty="0" smtClean="0">
                <a:solidFill>
                  <a:schemeClr val="tx1"/>
                </a:solidFill>
                <a:latin typeface="ＭＳ Ｐゴシック" pitchFamily="50" charset="-128"/>
                <a:ea typeface="ＭＳ Ｐゴシック" pitchFamily="50" charset="-128"/>
              </a:rPr>
              <a:t>30</a:t>
            </a:r>
            <a:r>
              <a:rPr lang="ja-JP" altLang="ja-JP" sz="2400" dirty="0" smtClean="0">
                <a:solidFill>
                  <a:schemeClr val="tx1"/>
                </a:solidFill>
                <a:latin typeface="ＭＳ Ｐゴシック" pitchFamily="50" charset="-128"/>
                <a:ea typeface="ＭＳ Ｐゴシック" pitchFamily="50" charset="-128"/>
              </a:rPr>
              <a:t>日</a:t>
            </a:r>
          </a:p>
          <a:p>
            <a:pPr>
              <a:buNone/>
            </a:pPr>
            <a:r>
              <a:rPr lang="en-US" altLang="ja-JP"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【業務内容】</a:t>
            </a: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○道路ストック二次点検（切土のり面、落石予防工）</a:t>
            </a:r>
          </a:p>
          <a:p>
            <a:pPr>
              <a:buNone/>
            </a:pPr>
            <a:r>
              <a:rPr lang="ja-JP" altLang="en-US" sz="2400" dirty="0" smtClean="0">
                <a:solidFill>
                  <a:schemeClr val="tx1"/>
                </a:solidFill>
                <a:latin typeface="ＭＳ Ｐゴシック" pitchFamily="50" charset="-128"/>
                <a:ea typeface="ＭＳ Ｐゴシック" pitchFamily="50" charset="-128"/>
              </a:rPr>
              <a:t>　　　　　　　　　　</a:t>
            </a:r>
            <a:r>
              <a:rPr lang="en-US" altLang="ja-JP" sz="2400" dirty="0" smtClean="0">
                <a:solidFill>
                  <a:schemeClr val="tx1"/>
                </a:solidFill>
                <a:latin typeface="ＭＳ Ｐゴシック" pitchFamily="50" charset="-128"/>
                <a:ea typeface="ＭＳ Ｐゴシック" pitchFamily="50" charset="-128"/>
              </a:rPr>
              <a:t>N=420</a:t>
            </a:r>
            <a:r>
              <a:rPr lang="ja-JP" altLang="ja-JP" sz="2400" dirty="0" smtClean="0">
                <a:solidFill>
                  <a:schemeClr val="tx1"/>
                </a:solidFill>
                <a:latin typeface="ＭＳ Ｐゴシック" pitchFamily="50" charset="-128"/>
                <a:ea typeface="ＭＳ Ｐゴシック" pitchFamily="50" charset="-128"/>
              </a:rPr>
              <a:t>箇所（</a:t>
            </a:r>
            <a:r>
              <a:rPr lang="en-US" altLang="ja-JP" sz="2400" dirty="0" smtClean="0">
                <a:solidFill>
                  <a:schemeClr val="tx1"/>
                </a:solidFill>
                <a:latin typeface="ＭＳ Ｐゴシック" pitchFamily="50" charset="-128"/>
                <a:ea typeface="ＭＳ Ｐゴシック" pitchFamily="50" charset="-128"/>
              </a:rPr>
              <a:t>19</a:t>
            </a:r>
            <a:r>
              <a:rPr lang="ja-JP" altLang="ja-JP" sz="2400" dirty="0" smtClean="0">
                <a:solidFill>
                  <a:schemeClr val="tx1"/>
                </a:solidFill>
                <a:latin typeface="ＭＳ Ｐゴシック" pitchFamily="50" charset="-128"/>
                <a:ea typeface="ＭＳ Ｐゴシック" pitchFamily="50" charset="-128"/>
              </a:rPr>
              <a:t>路線）</a:t>
            </a: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○落石危険箇所点検（防災カルテ記載の法面）</a:t>
            </a: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en-US" sz="2400" smtClean="0">
                <a:solidFill>
                  <a:schemeClr val="tx1"/>
                </a:solidFill>
                <a:latin typeface="ＭＳ Ｐゴシック" pitchFamily="50" charset="-128"/>
                <a:ea typeface="ＭＳ Ｐゴシック" pitchFamily="50" charset="-128"/>
              </a:rPr>
              <a:t>　　</a:t>
            </a:r>
            <a:r>
              <a:rPr lang="en-US" altLang="ja-JP" sz="2400" smtClean="0">
                <a:solidFill>
                  <a:schemeClr val="tx1"/>
                </a:solidFill>
                <a:latin typeface="ＭＳ Ｐゴシック" pitchFamily="50" charset="-128"/>
                <a:ea typeface="ＭＳ Ｐゴシック" pitchFamily="50" charset="-128"/>
              </a:rPr>
              <a:t>N=55</a:t>
            </a:r>
            <a:r>
              <a:rPr lang="ja-JP" altLang="ja-JP" sz="2400" dirty="0" smtClean="0">
                <a:solidFill>
                  <a:schemeClr val="tx1"/>
                </a:solidFill>
                <a:latin typeface="ＭＳ Ｐゴシック" pitchFamily="50" charset="-128"/>
                <a:ea typeface="ＭＳ Ｐゴシック" pitchFamily="50" charset="-128"/>
              </a:rPr>
              <a:t>箇所（</a:t>
            </a:r>
            <a:r>
              <a:rPr lang="en-US" altLang="ja-JP" sz="2400" dirty="0" smtClean="0">
                <a:solidFill>
                  <a:schemeClr val="tx1"/>
                </a:solidFill>
                <a:latin typeface="ＭＳ Ｐゴシック" pitchFamily="50" charset="-128"/>
                <a:ea typeface="ＭＳ Ｐゴシック" pitchFamily="50" charset="-128"/>
              </a:rPr>
              <a:t>8</a:t>
            </a:r>
            <a:r>
              <a:rPr lang="ja-JP" altLang="ja-JP" sz="2400" dirty="0" smtClean="0">
                <a:solidFill>
                  <a:schemeClr val="tx1"/>
                </a:solidFill>
                <a:latin typeface="ＭＳ Ｐゴシック" pitchFamily="50" charset="-128"/>
                <a:ea typeface="ＭＳ Ｐゴシック" pitchFamily="50" charset="-128"/>
              </a:rPr>
              <a:t>路線）</a:t>
            </a:r>
            <a:endParaRPr kumimoji="1" lang="ja-JP" altLang="en-US" sz="2400" dirty="0">
              <a:solidFill>
                <a:schemeClr val="tx1"/>
              </a:solidFill>
              <a:latin typeface="ＭＳ Ｐゴシック" pitchFamily="50" charset="-128"/>
              <a:ea typeface="ＭＳ Ｐゴシック" pitchFamily="50"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0054"/>
            <a:ext cx="8229600" cy="634082"/>
          </a:xfrm>
        </p:spPr>
        <p:txBody>
          <a:bodyPr>
            <a:normAutofit/>
          </a:bodyPr>
          <a:lstStyle/>
          <a:p>
            <a:pPr algn="l"/>
            <a:r>
              <a:rPr lang="ja-JP" altLang="ja-JP" sz="2800" dirty="0" smtClean="0">
                <a:solidFill>
                  <a:schemeClr val="tx1"/>
                </a:solidFill>
                <a:effectLst/>
                <a:latin typeface="ＭＳ Ｐゴシック" pitchFamily="50" charset="-128"/>
                <a:ea typeface="ＭＳ Ｐゴシック" pitchFamily="50" charset="-128"/>
              </a:rPr>
              <a:t>１</a:t>
            </a:r>
            <a:r>
              <a:rPr lang="en-US" altLang="ja-JP" sz="2800" dirty="0" smtClean="0">
                <a:solidFill>
                  <a:schemeClr val="tx1"/>
                </a:solidFill>
                <a:effectLst/>
                <a:latin typeface="ＭＳ Ｐゴシック" pitchFamily="50" charset="-128"/>
                <a:ea typeface="ＭＳ Ｐゴシック" pitchFamily="50" charset="-128"/>
              </a:rPr>
              <a:t>-</a:t>
            </a:r>
            <a:r>
              <a:rPr lang="ja-JP" altLang="ja-JP" sz="2800" dirty="0" smtClean="0">
                <a:solidFill>
                  <a:schemeClr val="tx1"/>
                </a:solidFill>
                <a:effectLst/>
                <a:latin typeface="ＭＳ Ｐゴシック" pitchFamily="50" charset="-128"/>
                <a:ea typeface="ＭＳ Ｐゴシック" pitchFamily="50" charset="-128"/>
              </a:rPr>
              <a:t>２</a:t>
            </a:r>
            <a:r>
              <a:rPr lang="en-US" altLang="ja-JP" sz="2800" dirty="0" smtClean="0">
                <a:solidFill>
                  <a:schemeClr val="tx1"/>
                </a:solidFill>
                <a:effectLst/>
                <a:latin typeface="ＭＳ Ｐゴシック" pitchFamily="50" charset="-128"/>
                <a:ea typeface="ＭＳ Ｐゴシック" pitchFamily="50" charset="-128"/>
              </a:rPr>
              <a:t>.</a:t>
            </a:r>
            <a:r>
              <a:rPr lang="ja-JP" altLang="ja-JP" sz="2800" dirty="0" smtClean="0">
                <a:solidFill>
                  <a:schemeClr val="tx1"/>
                </a:solidFill>
                <a:effectLst/>
                <a:latin typeface="ＭＳ Ｐゴシック" pitchFamily="50" charset="-128"/>
                <a:ea typeface="ＭＳ Ｐゴシック" pitchFamily="50" charset="-128"/>
              </a:rPr>
              <a:t>業務位置</a:t>
            </a:r>
            <a:endParaRPr kumimoji="1" lang="ja-JP" altLang="en-US" sz="2800" dirty="0">
              <a:solidFill>
                <a:schemeClr val="tx1"/>
              </a:solidFill>
              <a:effectLst/>
              <a:latin typeface="ＭＳ Ｐゴシック" pitchFamily="50" charset="-128"/>
              <a:ea typeface="ＭＳ Ｐゴシック" pitchFamily="50" charset="-128"/>
            </a:endParaRPr>
          </a:p>
        </p:txBody>
      </p:sp>
      <p:sp>
        <p:nvSpPr>
          <p:cNvPr id="3" name="コンテンツ プレースホルダ 2"/>
          <p:cNvSpPr>
            <a:spLocks noGrp="1"/>
          </p:cNvSpPr>
          <p:nvPr>
            <p:ph idx="1"/>
          </p:nvPr>
        </p:nvSpPr>
        <p:spPr>
          <a:xfrm>
            <a:off x="251520" y="1412940"/>
            <a:ext cx="8784976" cy="4924088"/>
          </a:xfrm>
        </p:spPr>
        <p:txBody>
          <a:bodyPr>
            <a:normAutofit/>
          </a:bodyPr>
          <a:lstStyle/>
          <a:p>
            <a:pPr>
              <a:buNone/>
            </a:pPr>
            <a:r>
              <a:rPr lang="ja-JP" altLang="en-US" sz="2700" b="1" dirty="0" smtClean="0">
                <a:latin typeface="ＭＳ Ｐゴシック" pitchFamily="50" charset="-128"/>
                <a:ea typeface="ＭＳ Ｐゴシック" pitchFamily="50" charset="-128"/>
              </a:rPr>
              <a:t>    </a:t>
            </a:r>
            <a:r>
              <a:rPr lang="ja-JP" altLang="ja-JP" sz="2400" b="1" dirty="0" smtClean="0">
                <a:solidFill>
                  <a:srgbClr val="FF0000"/>
                </a:solidFill>
                <a:latin typeface="ＭＳ Ｐゴシック" pitchFamily="50" charset="-128"/>
                <a:ea typeface="ＭＳ Ｐゴシック" pitchFamily="50" charset="-128"/>
              </a:rPr>
              <a:t>○</a:t>
            </a:r>
            <a:r>
              <a:rPr lang="ja-JP" altLang="ja-JP" sz="2400" dirty="0" smtClean="0">
                <a:solidFill>
                  <a:srgbClr val="FF0000"/>
                </a:solidFill>
                <a:latin typeface="ＭＳ Ｐゴシック" pitchFamily="50" charset="-128"/>
                <a:ea typeface="ＭＳ Ｐゴシック" pitchFamily="50" charset="-128"/>
              </a:rPr>
              <a:t>道路ストック二次点検</a:t>
            </a:r>
            <a:endParaRPr lang="en-US" altLang="ja-JP" sz="2400" dirty="0" smtClean="0">
              <a:solidFill>
                <a:srgbClr val="FF0000"/>
              </a:solidFill>
              <a:latin typeface="ＭＳ Ｐゴシック" pitchFamily="50" charset="-128"/>
              <a:ea typeface="ＭＳ Ｐゴシック" pitchFamily="50" charset="-128"/>
            </a:endParaRP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倉吉市</a:t>
            </a:r>
            <a:r>
              <a:rPr lang="en-US" altLang="ja-JP" sz="2400" dirty="0" smtClean="0">
                <a:solidFill>
                  <a:schemeClr val="tx1"/>
                </a:solidFill>
                <a:latin typeface="ＭＳ Ｐゴシック" pitchFamily="50" charset="-128"/>
                <a:ea typeface="ＭＳ Ｐゴシック" pitchFamily="50" charset="-128"/>
              </a:rPr>
              <a:t>(</a:t>
            </a:r>
            <a:r>
              <a:rPr lang="ja-JP" altLang="en-US" sz="2400" dirty="0" smtClean="0">
                <a:solidFill>
                  <a:schemeClr val="tx1"/>
                </a:solidFill>
                <a:latin typeface="ＭＳ Ｐゴシック" pitchFamily="50" charset="-128"/>
                <a:ea typeface="ＭＳ Ｐゴシック" pitchFamily="50" charset="-128"/>
              </a:rPr>
              <a:t>全域</a:t>
            </a:r>
            <a:r>
              <a:rPr lang="en-US" altLang="ja-JP" sz="2400" dirty="0" smtClean="0">
                <a:solidFill>
                  <a:schemeClr val="tx1"/>
                </a:solidFill>
                <a:latin typeface="ＭＳ Ｐゴシック" pitchFamily="50" charset="-128"/>
                <a:ea typeface="ＭＳ Ｐゴシック" pitchFamily="50" charset="-128"/>
              </a:rPr>
              <a:t>)</a:t>
            </a:r>
            <a:r>
              <a:rPr lang="ja-JP" altLang="ja-JP" sz="2400" dirty="0" err="1" smtClean="0">
                <a:solidFill>
                  <a:schemeClr val="tx1"/>
                </a:solidFill>
                <a:latin typeface="ＭＳ Ｐゴシック" pitchFamily="50" charset="-128"/>
                <a:ea typeface="ＭＳ Ｐゴシック" pitchFamily="50" charset="-128"/>
              </a:rPr>
              <a:t>、</a:t>
            </a:r>
            <a:r>
              <a:rPr lang="ja-JP" altLang="ja-JP" sz="2400" dirty="0" smtClean="0">
                <a:solidFill>
                  <a:schemeClr val="tx1"/>
                </a:solidFill>
                <a:latin typeface="ＭＳ Ｐゴシック" pitchFamily="50" charset="-128"/>
                <a:ea typeface="ＭＳ Ｐゴシック" pitchFamily="50" charset="-128"/>
              </a:rPr>
              <a:t>東伯郡三朝町、湯梨浜町</a:t>
            </a:r>
            <a:r>
              <a:rPr lang="en-US" altLang="ja-JP" sz="2400" dirty="0" smtClean="0">
                <a:solidFill>
                  <a:schemeClr val="tx1"/>
                </a:solidFill>
                <a:latin typeface="ＭＳ Ｐゴシック" pitchFamily="50" charset="-128"/>
                <a:ea typeface="ＭＳ Ｐゴシック" pitchFamily="50" charset="-128"/>
              </a:rPr>
              <a:t>(</a:t>
            </a:r>
            <a:r>
              <a:rPr lang="ja-JP" altLang="en-US" sz="2400" dirty="0" smtClean="0">
                <a:solidFill>
                  <a:schemeClr val="tx1"/>
                </a:solidFill>
                <a:latin typeface="ＭＳ Ｐゴシック" pitchFamily="50" charset="-128"/>
                <a:ea typeface="ＭＳ Ｐゴシック" pitchFamily="50" charset="-128"/>
              </a:rPr>
              <a:t>一部</a:t>
            </a:r>
            <a:r>
              <a:rPr lang="en-US" altLang="ja-JP" sz="2400" dirty="0" smtClean="0">
                <a:solidFill>
                  <a:schemeClr val="tx1"/>
                </a:solidFill>
                <a:latin typeface="ＭＳ Ｐゴシック" pitchFamily="50" charset="-128"/>
                <a:ea typeface="ＭＳ Ｐゴシック" pitchFamily="50" charset="-128"/>
              </a:rPr>
              <a:t>)</a:t>
            </a:r>
            <a:endParaRPr lang="ja-JP" altLang="ja-JP" sz="2400" dirty="0" smtClean="0">
              <a:solidFill>
                <a:schemeClr val="tx1"/>
              </a:solidFill>
              <a:latin typeface="ＭＳ Ｐゴシック" pitchFamily="50" charset="-128"/>
              <a:ea typeface="ＭＳ Ｐゴシック" pitchFamily="50" charset="-128"/>
            </a:endParaRPr>
          </a:p>
          <a:p>
            <a:pPr>
              <a:buNone/>
            </a:pPr>
            <a:r>
              <a:rPr lang="ja-JP" altLang="en-US" sz="2400" b="1" dirty="0" smtClean="0">
                <a:latin typeface="ＭＳ Ｐゴシック" pitchFamily="50" charset="-128"/>
                <a:ea typeface="ＭＳ Ｐゴシック" pitchFamily="50" charset="-128"/>
              </a:rPr>
              <a:t>     </a:t>
            </a:r>
            <a:r>
              <a:rPr lang="ja-JP" altLang="ja-JP" sz="2400" b="1" dirty="0" smtClean="0">
                <a:solidFill>
                  <a:srgbClr val="0000FF"/>
                </a:solidFill>
                <a:latin typeface="ＭＳ Ｐゴシック" pitchFamily="50" charset="-128"/>
                <a:ea typeface="ＭＳ Ｐゴシック" pitchFamily="50" charset="-128"/>
              </a:rPr>
              <a:t>○</a:t>
            </a:r>
            <a:r>
              <a:rPr lang="ja-JP" altLang="ja-JP" sz="2400" dirty="0" smtClean="0">
                <a:solidFill>
                  <a:srgbClr val="0000FF"/>
                </a:solidFill>
                <a:latin typeface="ＭＳ Ｐゴシック" pitchFamily="50" charset="-128"/>
                <a:ea typeface="ＭＳ Ｐゴシック" pitchFamily="50" charset="-128"/>
              </a:rPr>
              <a:t>落石危険箇所点検</a:t>
            </a:r>
            <a:endParaRPr lang="en-US" altLang="ja-JP" sz="2400" dirty="0" smtClean="0">
              <a:solidFill>
                <a:srgbClr val="0000FF"/>
              </a:solidFill>
              <a:latin typeface="ＭＳ Ｐゴシック" pitchFamily="50" charset="-128"/>
              <a:ea typeface="ＭＳ Ｐゴシック" pitchFamily="50" charset="-128"/>
            </a:endParaRP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東伯郡三朝町</a:t>
            </a:r>
            <a:r>
              <a:rPr lang="en-US" altLang="ja-JP" sz="2400" dirty="0" smtClean="0">
                <a:solidFill>
                  <a:schemeClr val="tx1"/>
                </a:solidFill>
                <a:latin typeface="ＭＳ Ｐゴシック" pitchFamily="50" charset="-128"/>
                <a:ea typeface="ＭＳ Ｐゴシック" pitchFamily="50" charset="-128"/>
              </a:rPr>
              <a:t>(</a:t>
            </a:r>
            <a:r>
              <a:rPr lang="ja-JP" altLang="en-US" sz="2400" dirty="0" smtClean="0">
                <a:solidFill>
                  <a:schemeClr val="tx1"/>
                </a:solidFill>
                <a:latin typeface="ＭＳ Ｐゴシック" pitchFamily="50" charset="-128"/>
                <a:ea typeface="ＭＳ Ｐゴシック" pitchFamily="50" charset="-128"/>
              </a:rPr>
              <a:t>大半</a:t>
            </a:r>
            <a:r>
              <a:rPr lang="en-US" altLang="ja-JP" sz="2400" dirty="0" smtClean="0">
                <a:solidFill>
                  <a:schemeClr val="tx1"/>
                </a:solidFill>
                <a:latin typeface="ＭＳ Ｐゴシック" pitchFamily="50" charset="-128"/>
                <a:ea typeface="ＭＳ Ｐゴシック" pitchFamily="50" charset="-128"/>
              </a:rPr>
              <a:t>)</a:t>
            </a:r>
            <a:endParaRPr kumimoji="1" lang="ja-JP" altLang="en-US" sz="2400" dirty="0">
              <a:solidFill>
                <a:schemeClr val="tx1"/>
              </a:solidFill>
              <a:latin typeface="ＭＳ Ｐゴシック" pitchFamily="50" charset="-128"/>
              <a:ea typeface="ＭＳ Ｐゴシック" pitchFamily="50" charset="-128"/>
            </a:endParaRPr>
          </a:p>
        </p:txBody>
      </p:sp>
      <p:pic>
        <p:nvPicPr>
          <p:cNvPr id="4" name="図 3"/>
          <p:cNvPicPr/>
          <p:nvPr/>
        </p:nvPicPr>
        <p:blipFill>
          <a:blip r:embed="rId2" cstate="print"/>
          <a:stretch>
            <a:fillRect/>
          </a:stretch>
        </p:blipFill>
        <p:spPr>
          <a:xfrm>
            <a:off x="1182148" y="3275748"/>
            <a:ext cx="6480720" cy="273630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 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8797" y="1608448"/>
            <a:ext cx="7069655" cy="4215288"/>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233272"/>
            <a:ext cx="8229600" cy="4525963"/>
          </a:xfrm>
        </p:spPr>
        <p:txBody>
          <a:bodyPr anchor="ctr">
            <a:normAutofit/>
          </a:bodyPr>
          <a:lstStyle/>
          <a:p>
            <a:pPr algn="ctr">
              <a:buNone/>
            </a:pPr>
            <a:r>
              <a:rPr lang="ja-JP" altLang="en-US" sz="3000" dirty="0" smtClean="0">
                <a:solidFill>
                  <a:schemeClr val="tx1"/>
                </a:solidFill>
                <a:latin typeface="ＭＳ Ｐゴシック" pitchFamily="50" charset="-128"/>
                <a:ea typeface="ＭＳ Ｐゴシック" pitchFamily="50" charset="-128"/>
              </a:rPr>
              <a:t>２．</a:t>
            </a:r>
            <a:r>
              <a:rPr lang="ja-JP" altLang="ja-JP" sz="3000" dirty="0" smtClean="0">
                <a:solidFill>
                  <a:schemeClr val="tx1"/>
                </a:solidFill>
                <a:latin typeface="ＭＳ Ｐゴシック" pitchFamily="50" charset="-128"/>
                <a:ea typeface="ＭＳ Ｐゴシック" pitchFamily="50" charset="-128"/>
              </a:rPr>
              <a:t>技術的特徴</a:t>
            </a:r>
            <a:endParaRPr kumimoji="1" lang="ja-JP" altLang="en-US" sz="3000" dirty="0">
              <a:solidFill>
                <a:schemeClr val="tx1"/>
              </a:solidFill>
              <a:latin typeface="ＭＳ Ｐゴシック" pitchFamily="50" charset="-128"/>
              <a:ea typeface="ＭＳ Ｐゴシック" pitchFamily="50"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0054"/>
            <a:ext cx="8229600" cy="634082"/>
          </a:xfrm>
        </p:spPr>
        <p:txBody>
          <a:bodyPr>
            <a:normAutofit/>
          </a:bodyPr>
          <a:lstStyle/>
          <a:p>
            <a:pPr algn="l"/>
            <a:r>
              <a:rPr lang="ja-JP" altLang="ja-JP" sz="2800" dirty="0" smtClean="0">
                <a:solidFill>
                  <a:schemeClr val="tx1"/>
                </a:solidFill>
                <a:effectLst/>
                <a:latin typeface="ＭＳ Ｐゴシック" pitchFamily="50" charset="-128"/>
                <a:ea typeface="ＭＳ Ｐゴシック" pitchFamily="50" charset="-128"/>
              </a:rPr>
              <a:t>２</a:t>
            </a:r>
            <a:r>
              <a:rPr lang="en-US" altLang="ja-JP" sz="2800" dirty="0" smtClean="0">
                <a:solidFill>
                  <a:schemeClr val="tx1"/>
                </a:solidFill>
                <a:effectLst/>
                <a:latin typeface="ＭＳ Ｐゴシック" pitchFamily="50" charset="-128"/>
                <a:ea typeface="ＭＳ Ｐゴシック" pitchFamily="50" charset="-128"/>
              </a:rPr>
              <a:t>-</a:t>
            </a:r>
            <a:r>
              <a:rPr lang="ja-JP" altLang="ja-JP" sz="2800" dirty="0" smtClean="0">
                <a:solidFill>
                  <a:schemeClr val="tx1"/>
                </a:solidFill>
                <a:effectLst/>
                <a:latin typeface="ＭＳ Ｐゴシック" pitchFamily="50" charset="-128"/>
                <a:ea typeface="ＭＳ Ｐゴシック" pitchFamily="50" charset="-128"/>
              </a:rPr>
              <a:t>１</a:t>
            </a:r>
            <a:r>
              <a:rPr lang="en-US" altLang="ja-JP" sz="2800" dirty="0" smtClean="0">
                <a:solidFill>
                  <a:schemeClr val="tx1"/>
                </a:solidFill>
                <a:effectLst/>
                <a:latin typeface="ＭＳ Ｐゴシック" pitchFamily="50" charset="-128"/>
                <a:ea typeface="ＭＳ Ｐゴシック" pitchFamily="50" charset="-128"/>
              </a:rPr>
              <a:t>. </a:t>
            </a:r>
            <a:r>
              <a:rPr lang="ja-JP" altLang="ja-JP" sz="2800" dirty="0" smtClean="0">
                <a:solidFill>
                  <a:schemeClr val="tx1"/>
                </a:solidFill>
                <a:effectLst/>
                <a:latin typeface="ＭＳ Ｐゴシック" pitchFamily="50" charset="-128"/>
                <a:ea typeface="ＭＳ Ｐゴシック" pitchFamily="50" charset="-128"/>
              </a:rPr>
              <a:t>道路ストック点検方法</a:t>
            </a:r>
            <a:endParaRPr kumimoji="1" lang="ja-JP" altLang="en-US" sz="2800" dirty="0">
              <a:solidFill>
                <a:schemeClr val="tx1"/>
              </a:solidFill>
              <a:effectLst/>
              <a:latin typeface="ＭＳ Ｐゴシック" pitchFamily="50" charset="-128"/>
              <a:ea typeface="ＭＳ Ｐゴシック" pitchFamily="50" charset="-128"/>
            </a:endParaRPr>
          </a:p>
        </p:txBody>
      </p:sp>
      <p:sp>
        <p:nvSpPr>
          <p:cNvPr id="3" name="コンテンツ プレースホルダ 2"/>
          <p:cNvSpPr>
            <a:spLocks noGrp="1"/>
          </p:cNvSpPr>
          <p:nvPr>
            <p:ph idx="1"/>
          </p:nvPr>
        </p:nvSpPr>
        <p:spPr>
          <a:xfrm>
            <a:off x="725044" y="1311344"/>
            <a:ext cx="7715200" cy="4964792"/>
          </a:xfrm>
        </p:spPr>
        <p:txBody>
          <a:bodyPr>
            <a:normAutofit/>
          </a:bodyPr>
          <a:lstStyle/>
          <a:p>
            <a:pPr>
              <a:buNone/>
            </a:pPr>
            <a:r>
              <a:rPr lang="ja-JP" altLang="ja-JP" sz="2400" dirty="0" smtClean="0">
                <a:solidFill>
                  <a:schemeClr val="tx1"/>
                </a:solidFill>
                <a:latin typeface="ＭＳ Ｐゴシック" pitchFamily="50" charset="-128"/>
                <a:ea typeface="ＭＳ Ｐゴシック" pitchFamily="50" charset="-128"/>
              </a:rPr>
              <a:t>※鳥取県 道路のり面工・土工構造物総点検実施要領に準じて実施</a:t>
            </a:r>
            <a:r>
              <a:rPr lang="ja-JP" altLang="en-US" sz="2400" dirty="0" smtClean="0">
                <a:solidFill>
                  <a:schemeClr val="tx1"/>
                </a:solidFill>
                <a:latin typeface="ＭＳ Ｐゴシック" pitchFamily="50" charset="-128"/>
                <a:ea typeface="ＭＳ Ｐゴシック" pitchFamily="50" charset="-128"/>
              </a:rPr>
              <a:t>する。</a:t>
            </a:r>
            <a:endParaRPr lang="ja-JP"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一次点検：路上目視</a:t>
            </a:r>
          </a:p>
          <a:p>
            <a:pPr>
              <a:buNone/>
            </a:pPr>
            <a:r>
              <a:rPr lang="ja-JP" altLang="ja-JP" sz="2400" dirty="0" smtClean="0">
                <a:solidFill>
                  <a:schemeClr val="tx1"/>
                </a:solidFill>
                <a:latin typeface="ＭＳ Ｐゴシック" pitchFamily="50" charset="-128"/>
                <a:ea typeface="ＭＳ Ｐゴシック" pitchFamily="50" charset="-128"/>
              </a:rPr>
              <a:t>　　　</a:t>
            </a: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a:t>
            </a:r>
          </a:p>
          <a:p>
            <a:pPr>
              <a:buNone/>
            </a:pPr>
            <a:r>
              <a:rPr lang="ja-JP" altLang="en-US" sz="2400" dirty="0" smtClean="0">
                <a:solidFill>
                  <a:srgbClr val="FF0000"/>
                </a:solidFill>
                <a:latin typeface="ＭＳ Ｐゴシック" pitchFamily="50" charset="-128"/>
                <a:ea typeface="ＭＳ Ｐゴシック" pitchFamily="50" charset="-128"/>
              </a:rPr>
              <a:t>　</a:t>
            </a:r>
            <a:r>
              <a:rPr lang="ja-JP" altLang="ja-JP" sz="2400" dirty="0" smtClean="0">
                <a:solidFill>
                  <a:srgbClr val="FF0000"/>
                </a:solidFill>
                <a:latin typeface="ＭＳ Ｐゴシック" pitchFamily="50" charset="-128"/>
                <a:ea typeface="ＭＳ Ｐゴシック" pitchFamily="50" charset="-128"/>
              </a:rPr>
              <a:t>◎二次点検：近接目視、触診、打音等</a:t>
            </a:r>
          </a:p>
          <a:p>
            <a:pPr>
              <a:buNone/>
            </a:pPr>
            <a:r>
              <a:rPr lang="ja-JP" altLang="ja-JP" sz="2400" dirty="0" smtClean="0">
                <a:solidFill>
                  <a:srgbClr val="FF0000"/>
                </a:solidFill>
                <a:latin typeface="ＭＳ Ｐゴシック" pitchFamily="50" charset="-128"/>
                <a:ea typeface="ＭＳ Ｐゴシック" pitchFamily="50" charset="-128"/>
              </a:rPr>
              <a:t>　　　　　　　</a:t>
            </a:r>
            <a:r>
              <a:rPr lang="ja-JP" altLang="en-US" sz="2400" dirty="0" smtClean="0">
                <a:solidFill>
                  <a:srgbClr val="FF0000"/>
                </a:solidFill>
                <a:latin typeface="ＭＳ Ｐゴシック" pitchFamily="50" charset="-128"/>
                <a:ea typeface="ＭＳ Ｐゴシック" pitchFamily="50" charset="-128"/>
              </a:rPr>
              <a:t>　</a:t>
            </a:r>
            <a:r>
              <a:rPr lang="ja-JP" altLang="ja-JP" sz="2400" dirty="0" smtClean="0">
                <a:solidFill>
                  <a:srgbClr val="FF0000"/>
                </a:solidFill>
                <a:latin typeface="ＭＳ Ｐゴシック" pitchFamily="50" charset="-128"/>
                <a:ea typeface="ＭＳ Ｐゴシック" pitchFamily="50" charset="-128"/>
              </a:rPr>
              <a:t>↓</a:t>
            </a:r>
          </a:p>
          <a:p>
            <a:pPr>
              <a:buNone/>
            </a:pPr>
            <a:r>
              <a:rPr lang="ja-JP" altLang="en-US" sz="2400" dirty="0" smtClean="0">
                <a:solidFill>
                  <a:srgbClr val="FF0000"/>
                </a:solidFill>
                <a:latin typeface="ＭＳ Ｐゴシック" pitchFamily="50" charset="-128"/>
                <a:ea typeface="ＭＳ Ｐゴシック" pitchFamily="50" charset="-128"/>
              </a:rPr>
              <a:t>　　　　</a:t>
            </a:r>
            <a:r>
              <a:rPr lang="ja-JP" altLang="ja-JP" sz="2400" dirty="0" smtClean="0">
                <a:solidFill>
                  <a:srgbClr val="FF0000"/>
                </a:solidFill>
                <a:latin typeface="ＭＳ Ｐゴシック" pitchFamily="50" charset="-128"/>
                <a:ea typeface="ＭＳ Ｐゴシック" pitchFamily="50" charset="-128"/>
              </a:rPr>
              <a:t>異常箇所の判定</a:t>
            </a:r>
          </a:p>
          <a:p>
            <a:pPr>
              <a:buNone/>
            </a:pPr>
            <a:r>
              <a:rPr lang="ja-JP" altLang="en-US" sz="2400" dirty="0" smtClean="0">
                <a:solidFill>
                  <a:srgbClr val="FF0000"/>
                </a:solidFill>
                <a:latin typeface="ＭＳ Ｐゴシック" pitchFamily="50" charset="-128"/>
                <a:ea typeface="ＭＳ Ｐゴシック" pitchFamily="50" charset="-128"/>
              </a:rPr>
              <a:t>　　　　</a:t>
            </a:r>
            <a:r>
              <a:rPr lang="ja-JP" altLang="ja-JP" sz="2400" dirty="0" smtClean="0">
                <a:solidFill>
                  <a:srgbClr val="FF0000"/>
                </a:solidFill>
                <a:latin typeface="ＭＳ Ｐゴシック" pitchFamily="50" charset="-128"/>
                <a:ea typeface="ＭＳ Ｐゴシック" pitchFamily="50" charset="-128"/>
              </a:rPr>
              <a:t>×異常あり</a:t>
            </a:r>
            <a:r>
              <a:rPr lang="ja-JP" altLang="en-US" sz="2400" dirty="0" smtClean="0">
                <a:solidFill>
                  <a:srgbClr val="FF0000"/>
                </a:solidFill>
                <a:latin typeface="ＭＳ Ｐゴシック" pitchFamily="50" charset="-128"/>
                <a:ea typeface="ＭＳ Ｐゴシック" pitchFamily="50" charset="-128"/>
              </a:rPr>
              <a:t>、</a:t>
            </a:r>
            <a:r>
              <a:rPr lang="ja-JP" altLang="ja-JP" sz="2400" dirty="0" smtClean="0">
                <a:solidFill>
                  <a:srgbClr val="FF0000"/>
                </a:solidFill>
                <a:latin typeface="ＭＳ Ｐゴシック" pitchFamily="50" charset="-128"/>
                <a:ea typeface="ＭＳ Ｐゴシック" pitchFamily="50" charset="-128"/>
              </a:rPr>
              <a:t>△異常あり</a:t>
            </a:r>
            <a:r>
              <a:rPr lang="en-US" altLang="ja-JP" sz="2400" dirty="0" smtClean="0">
                <a:solidFill>
                  <a:srgbClr val="FF0000"/>
                </a:solidFill>
                <a:latin typeface="ＭＳ Ｐゴシック" pitchFamily="50" charset="-128"/>
                <a:ea typeface="ＭＳ Ｐゴシック" pitchFamily="50" charset="-128"/>
              </a:rPr>
              <a:t>(</a:t>
            </a:r>
            <a:r>
              <a:rPr lang="ja-JP" altLang="ja-JP" sz="2400" dirty="0" smtClean="0">
                <a:solidFill>
                  <a:srgbClr val="FF0000"/>
                </a:solidFill>
                <a:latin typeface="ＭＳ Ｐゴシック" pitchFamily="50" charset="-128"/>
                <a:ea typeface="ＭＳ Ｐゴシック" pitchFamily="50" charset="-128"/>
              </a:rPr>
              <a:t>応急措置済み</a:t>
            </a:r>
            <a:r>
              <a:rPr lang="en-US" altLang="ja-JP" sz="2400" dirty="0" smtClean="0">
                <a:solidFill>
                  <a:srgbClr val="FF0000"/>
                </a:solidFill>
                <a:latin typeface="ＭＳ Ｐゴシック" pitchFamily="50" charset="-128"/>
                <a:ea typeface="ＭＳ Ｐゴシック" pitchFamily="50" charset="-128"/>
              </a:rPr>
              <a:t>)</a:t>
            </a:r>
            <a:r>
              <a:rPr lang="ja-JP" altLang="en-US" sz="2400" dirty="0" err="1" smtClean="0">
                <a:solidFill>
                  <a:srgbClr val="FF0000"/>
                </a:solidFill>
                <a:latin typeface="ＭＳ Ｐゴシック" pitchFamily="50" charset="-128"/>
                <a:ea typeface="ＭＳ Ｐゴシック" pitchFamily="50" charset="-128"/>
              </a:rPr>
              <a:t>、</a:t>
            </a:r>
            <a:r>
              <a:rPr lang="ja-JP" altLang="ja-JP" sz="2400" dirty="0" smtClean="0">
                <a:solidFill>
                  <a:srgbClr val="FF0000"/>
                </a:solidFill>
                <a:latin typeface="ＭＳ Ｐゴシック" pitchFamily="50" charset="-128"/>
                <a:ea typeface="ＭＳ Ｐゴシック" pitchFamily="50" charset="-128"/>
              </a:rPr>
              <a:t>○異常なし</a:t>
            </a:r>
          </a:p>
          <a:p>
            <a:pPr>
              <a:buNone/>
            </a:pPr>
            <a:r>
              <a:rPr lang="ja-JP" altLang="ja-JP" sz="2400" dirty="0" smtClean="0">
                <a:solidFill>
                  <a:srgbClr val="FF0000"/>
                </a:solidFill>
                <a:latin typeface="ＭＳ Ｐゴシック" pitchFamily="50" charset="-128"/>
                <a:ea typeface="ＭＳ Ｐゴシック" pitchFamily="50" charset="-128"/>
              </a:rPr>
              <a:t>　　　　　　　</a:t>
            </a:r>
            <a:r>
              <a:rPr lang="ja-JP" altLang="en-US" sz="2400" dirty="0" smtClean="0">
                <a:solidFill>
                  <a:srgbClr val="FF0000"/>
                </a:solidFill>
                <a:latin typeface="ＭＳ Ｐゴシック" pitchFamily="50" charset="-128"/>
                <a:ea typeface="ＭＳ Ｐゴシック" pitchFamily="50" charset="-128"/>
              </a:rPr>
              <a:t>　</a:t>
            </a:r>
            <a:r>
              <a:rPr lang="ja-JP" altLang="ja-JP" sz="2400" dirty="0" smtClean="0">
                <a:solidFill>
                  <a:srgbClr val="FF0000"/>
                </a:solidFill>
                <a:latin typeface="ＭＳ Ｐゴシック" pitchFamily="50" charset="-128"/>
                <a:ea typeface="ＭＳ Ｐゴシック" pitchFamily="50" charset="-128"/>
              </a:rPr>
              <a:t>↓</a:t>
            </a:r>
          </a:p>
          <a:p>
            <a:pPr>
              <a:buNone/>
            </a:pPr>
            <a:r>
              <a:rPr lang="ja-JP" altLang="en-US" sz="2400" dirty="0" smtClean="0">
                <a:solidFill>
                  <a:srgbClr val="FF0000"/>
                </a:solidFill>
                <a:latin typeface="ＭＳ Ｐゴシック" pitchFamily="50" charset="-128"/>
                <a:ea typeface="ＭＳ Ｐゴシック" pitchFamily="50" charset="-128"/>
              </a:rPr>
              <a:t>　　　　</a:t>
            </a:r>
            <a:r>
              <a:rPr lang="ja-JP" altLang="ja-JP" sz="2400" dirty="0" smtClean="0">
                <a:solidFill>
                  <a:srgbClr val="FF0000"/>
                </a:solidFill>
                <a:latin typeface="ＭＳ Ｐゴシック" pitchFamily="50" charset="-128"/>
                <a:ea typeface="ＭＳ Ｐゴシック" pitchFamily="50" charset="-128"/>
              </a:rPr>
              <a:t>調査記録表の作成</a:t>
            </a:r>
          </a:p>
          <a:p>
            <a:pPr>
              <a:buNone/>
            </a:pPr>
            <a:endParaRPr kumimoji="1" lang="ja-JP" altLang="en-US" sz="2400"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537836" y="1332356"/>
            <a:ext cx="8282800" cy="5122860"/>
          </a:xfrm>
        </p:spPr>
        <p:txBody>
          <a:bodyPr>
            <a:normAutofit/>
          </a:bodyPr>
          <a:lstStyle/>
          <a:p>
            <a:pPr>
              <a:buNone/>
            </a:pPr>
            <a:r>
              <a:rPr lang="ja-JP" altLang="ja-JP" sz="2400" dirty="0" smtClean="0">
                <a:solidFill>
                  <a:schemeClr val="tx1"/>
                </a:solidFill>
                <a:latin typeface="ＭＳ Ｐゴシック" pitchFamily="50" charset="-128"/>
                <a:ea typeface="ＭＳ Ｐゴシック" pitchFamily="50" charset="-128"/>
              </a:rPr>
              <a:t>【異常の判定基準】</a:t>
            </a:r>
            <a:r>
              <a:rPr lang="ja-JP" altLang="ja-JP" sz="2400" dirty="0" smtClean="0">
                <a:solidFill>
                  <a:srgbClr val="FF0000"/>
                </a:solidFill>
                <a:latin typeface="ＭＳ Ｐゴシック" pitchFamily="50" charset="-128"/>
                <a:ea typeface="ＭＳ Ｐゴシック" pitchFamily="50" charset="-128"/>
              </a:rPr>
              <a:t>第三者被害につながるおそれのあるもの</a:t>
            </a:r>
          </a:p>
          <a:p>
            <a:pPr>
              <a:buNone/>
            </a:pPr>
            <a:r>
              <a:rPr lang="en-US" altLang="ja-JP"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切土のり面：のり面崩壊のおそれのある箇所（はらみだし等）</a:t>
            </a:r>
          </a:p>
          <a:p>
            <a:pPr>
              <a:buNone/>
            </a:pPr>
            <a:r>
              <a:rPr lang="ja-JP" altLang="ja-JP" sz="2400" dirty="0" smtClean="0">
                <a:solidFill>
                  <a:schemeClr val="tx1"/>
                </a:solidFill>
                <a:latin typeface="ＭＳ Ｐゴシック" pitchFamily="50" charset="-128"/>
                <a:ea typeface="ＭＳ Ｐゴシック" pitchFamily="50" charset="-128"/>
              </a:rPr>
              <a:t>　　　　　　</a:t>
            </a: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吹付け工等の破損又は劣化、落下するおそれ</a:t>
            </a:r>
            <a:r>
              <a:rPr lang="ja-JP" altLang="en-US" sz="2400" dirty="0" smtClean="0">
                <a:solidFill>
                  <a:schemeClr val="tx1"/>
                </a:solidFill>
                <a:latin typeface="ＭＳ Ｐゴシック" pitchFamily="50" charset="-128"/>
                <a:ea typeface="ＭＳ Ｐゴシック" pitchFamily="50" charset="-128"/>
              </a:rPr>
              <a:t>　</a:t>
            </a:r>
            <a:endParaRPr lang="en-US" altLang="ja-JP" sz="2400" dirty="0" smtClean="0">
              <a:solidFill>
                <a:schemeClr val="tx1"/>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のある箇所。</a:t>
            </a:r>
          </a:p>
          <a:p>
            <a:pPr>
              <a:buNone/>
            </a:pPr>
            <a:r>
              <a:rPr lang="ja-JP" altLang="ja-JP" sz="2400" dirty="0" smtClean="0">
                <a:latin typeface="ＭＳ Ｐゴシック" pitchFamily="50" charset="-128"/>
                <a:ea typeface="ＭＳ Ｐゴシック" pitchFamily="50" charset="-128"/>
              </a:rPr>
              <a:t>　　　　　　　</a:t>
            </a:r>
            <a:r>
              <a:rPr lang="ja-JP" altLang="en-US" sz="2400" dirty="0" smtClean="0">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a:t>
            </a:r>
            <a:endParaRPr lang="en-US" altLang="ja-JP" sz="2400" dirty="0" smtClean="0">
              <a:solidFill>
                <a:srgbClr val="0000FF"/>
              </a:solidFill>
              <a:latin typeface="ＭＳ Ｐゴシック" pitchFamily="50" charset="-128"/>
              <a:ea typeface="ＭＳ Ｐゴシック" pitchFamily="50" charset="-128"/>
            </a:endParaRPr>
          </a:p>
          <a:p>
            <a:pPr>
              <a:buNone/>
            </a:pPr>
            <a:r>
              <a:rPr lang="ja-JP" altLang="en-US" sz="2400" dirty="0" smtClean="0">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（実際</a:t>
            </a:r>
            <a:r>
              <a:rPr lang="ja-JP" altLang="en-US" sz="2400" dirty="0" smtClean="0">
                <a:solidFill>
                  <a:srgbClr val="0000FF"/>
                </a:solidFill>
                <a:latin typeface="ＭＳ Ｐゴシック" pitchFamily="50" charset="-128"/>
                <a:ea typeface="ＭＳ Ｐゴシック" pitchFamily="50" charset="-128"/>
              </a:rPr>
              <a:t>の点検結果では</a:t>
            </a:r>
            <a:r>
              <a:rPr lang="ja-JP" altLang="ja-JP" sz="2400" dirty="0" smtClean="0">
                <a:solidFill>
                  <a:srgbClr val="0000FF"/>
                </a:solidFill>
                <a:latin typeface="ＭＳ Ｐゴシック" pitchFamily="50" charset="-128"/>
                <a:ea typeface="ＭＳ Ｐゴシック" pitchFamily="50" charset="-128"/>
              </a:rPr>
              <a:t>）</a:t>
            </a:r>
          </a:p>
          <a:p>
            <a:pPr>
              <a:buNone/>
            </a:pPr>
            <a:r>
              <a:rPr lang="ja-JP" altLang="ja-JP" sz="2400" dirty="0" smtClean="0">
                <a:latin typeface="ＭＳ Ｐゴシック" pitchFamily="50" charset="-128"/>
                <a:ea typeface="ＭＳ Ｐゴシック" pitchFamily="50" charset="-128"/>
              </a:rPr>
              <a:t>　　　　　　</a:t>
            </a:r>
            <a:r>
              <a:rPr lang="ja-JP" altLang="en-US" sz="2400" dirty="0" smtClean="0">
                <a:latin typeface="ＭＳ Ｐゴシック" pitchFamily="50" charset="-128"/>
                <a:ea typeface="ＭＳ Ｐゴシック" pitchFamily="50" charset="-128"/>
              </a:rPr>
              <a:t>　　　</a:t>
            </a:r>
            <a:r>
              <a:rPr lang="ja-JP" altLang="en-US" sz="2400" dirty="0" smtClean="0">
                <a:solidFill>
                  <a:srgbClr val="0000FF"/>
                </a:solidFill>
                <a:latin typeface="ＭＳ Ｐゴシック" pitchFamily="50" charset="-128"/>
                <a:ea typeface="ＭＳ Ｐゴシック" pitchFamily="50" charset="-128"/>
              </a:rPr>
              <a:t>・</a:t>
            </a:r>
            <a:r>
              <a:rPr lang="ja-JP" altLang="ja-JP" sz="2400" dirty="0" smtClean="0">
                <a:solidFill>
                  <a:srgbClr val="0000FF"/>
                </a:solidFill>
                <a:latin typeface="ＭＳ Ｐゴシック" pitchFamily="50" charset="-128"/>
                <a:ea typeface="ＭＳ Ｐゴシック" pitchFamily="50" charset="-128"/>
              </a:rPr>
              <a:t>のり面内の不安定な転石、浮石が多い。</a:t>
            </a:r>
          </a:p>
          <a:p>
            <a:pPr>
              <a:buNone/>
            </a:pPr>
            <a:r>
              <a:rPr lang="ja-JP" altLang="ja-JP" sz="2400" dirty="0" smtClean="0">
                <a:solidFill>
                  <a:srgbClr val="0000FF"/>
                </a:solidFill>
                <a:latin typeface="ＭＳ Ｐゴシック" pitchFamily="50" charset="-128"/>
                <a:ea typeface="ＭＳ Ｐゴシック" pitchFamily="50" charset="-128"/>
              </a:rPr>
              <a:t>　　　　　　</a:t>
            </a:r>
            <a:r>
              <a:rPr lang="ja-JP" altLang="en-US" sz="2400" dirty="0" smtClean="0">
                <a:solidFill>
                  <a:srgbClr val="0000FF"/>
                </a:solidFill>
                <a:latin typeface="ＭＳ Ｐゴシック" pitchFamily="50" charset="-128"/>
                <a:ea typeface="ＭＳ Ｐゴシック" pitchFamily="50" charset="-128"/>
              </a:rPr>
              <a:t>　　　・</a:t>
            </a:r>
            <a:r>
              <a:rPr lang="ja-JP" altLang="ja-JP" sz="2400" dirty="0" smtClean="0">
                <a:solidFill>
                  <a:srgbClr val="0000FF"/>
                </a:solidFill>
                <a:latin typeface="ＭＳ Ｐゴシック" pitchFamily="50" charset="-128"/>
                <a:ea typeface="ＭＳ Ｐゴシック" pitchFamily="50" charset="-128"/>
              </a:rPr>
              <a:t>吹付け工で亀裂が著し</a:t>
            </a:r>
            <a:r>
              <a:rPr lang="ja-JP" altLang="en-US" sz="2400" dirty="0" smtClean="0">
                <a:solidFill>
                  <a:srgbClr val="0000FF"/>
                </a:solidFill>
                <a:latin typeface="ＭＳ Ｐゴシック" pitchFamily="50" charset="-128"/>
                <a:ea typeface="ＭＳ Ｐゴシック" pitchFamily="50" charset="-128"/>
              </a:rPr>
              <a:t>く</a:t>
            </a:r>
            <a:r>
              <a:rPr lang="ja-JP" altLang="ja-JP" sz="2400" dirty="0" smtClean="0">
                <a:solidFill>
                  <a:srgbClr val="0000FF"/>
                </a:solidFill>
                <a:latin typeface="ＭＳ Ｐゴシック" pitchFamily="50" charset="-128"/>
                <a:ea typeface="ＭＳ Ｐゴシック" pitchFamily="50" charset="-128"/>
              </a:rPr>
              <a:t>、空洞化している。</a:t>
            </a:r>
            <a:endParaRPr lang="en-US" altLang="ja-JP" sz="2400" dirty="0" smtClean="0">
              <a:solidFill>
                <a:srgbClr val="0000FF"/>
              </a:solidFill>
              <a:latin typeface="ＭＳ Ｐゴシック" pitchFamily="50" charset="-128"/>
              <a:ea typeface="ＭＳ Ｐゴシック" pitchFamily="50" charset="-128"/>
            </a:endParaRPr>
          </a:p>
          <a:p>
            <a:pPr>
              <a:buNone/>
            </a:pPr>
            <a:endParaRPr lang="en-US" altLang="ja-JP" sz="2400" dirty="0" smtClean="0">
              <a:solidFill>
                <a:srgbClr val="0000FF"/>
              </a:solidFill>
              <a:latin typeface="ＭＳ Ｐゴシック" pitchFamily="50" charset="-128"/>
              <a:ea typeface="ＭＳ Ｐゴシック" pitchFamily="50" charset="-128"/>
            </a:endParaRPr>
          </a:p>
          <a:p>
            <a:pPr>
              <a:buNone/>
            </a:pPr>
            <a:r>
              <a:rPr lang="ja-JP" altLang="en-US" sz="2400" dirty="0" smtClean="0">
                <a:solidFill>
                  <a:schemeClr val="tx1"/>
                </a:solidFill>
                <a:latin typeface="ＭＳ Ｐゴシック" pitchFamily="50" charset="-128"/>
                <a:ea typeface="ＭＳ Ｐゴシック" pitchFamily="50" charset="-128"/>
              </a:rPr>
              <a:t>　</a:t>
            </a:r>
            <a:r>
              <a:rPr lang="ja-JP" altLang="ja-JP" sz="2400" dirty="0" smtClean="0">
                <a:solidFill>
                  <a:schemeClr val="tx1"/>
                </a:solidFill>
                <a:latin typeface="ＭＳ Ｐゴシック" pitchFamily="50" charset="-128"/>
                <a:ea typeface="ＭＳ Ｐゴシック" pitchFamily="50" charset="-128"/>
              </a:rPr>
              <a:t>落石予防工：部材の腐食、亀裂、破断、緩み等。</a:t>
            </a:r>
          </a:p>
          <a:p>
            <a:pPr>
              <a:buNone/>
            </a:pPr>
            <a:r>
              <a:rPr lang="ja-JP" altLang="en-US" sz="2400" dirty="0" smtClean="0">
                <a:solidFill>
                  <a:schemeClr val="tx1"/>
                </a:solidFill>
                <a:latin typeface="ＭＳ Ｐゴシック" pitchFamily="50" charset="-128"/>
                <a:ea typeface="ＭＳ Ｐゴシック" pitchFamily="50" charset="-128"/>
              </a:rPr>
              <a:t>　（ﾛｰﾌﾟ掛工）</a:t>
            </a:r>
            <a:r>
              <a:rPr lang="ja-JP" altLang="ja-JP" sz="2400" dirty="0" smtClean="0">
                <a:solidFill>
                  <a:schemeClr val="tx1"/>
                </a:solidFill>
                <a:latin typeface="ＭＳ Ｐゴシック" pitchFamily="50" charset="-128"/>
                <a:ea typeface="ＭＳ Ｐゴシック" pitchFamily="50" charset="-128"/>
              </a:rPr>
              <a:t>　対象岩体基部の洗掘等。</a:t>
            </a:r>
            <a:endParaRPr lang="en-US" altLang="ja-JP" sz="2400" dirty="0" smtClean="0">
              <a:solidFill>
                <a:schemeClr val="tx1"/>
              </a:solidFill>
              <a:latin typeface="ＭＳ Ｐゴシック" pitchFamily="50" charset="-128"/>
              <a:ea typeface="ＭＳ Ｐゴシック"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松風">
  <a:themeElements>
    <a:clrScheme name="松風">
      <a:dk1>
        <a:sysClr val="windowText" lastClr="000000"/>
      </a:dk1>
      <a:lt1>
        <a:sysClr val="window" lastClr="FFFFFF"/>
      </a:lt1>
      <a:dk2>
        <a:srgbClr val="0F2305"/>
      </a:dk2>
      <a:lt2>
        <a:srgbClr val="7DAA50"/>
      </a:lt2>
      <a:accent1>
        <a:srgbClr val="B94B2D"/>
      </a:accent1>
      <a:accent2>
        <a:srgbClr val="B95F91"/>
      </a:accent2>
      <a:accent3>
        <a:srgbClr val="C8AF3C"/>
      </a:accent3>
      <a:accent4>
        <a:srgbClr val="3C643C"/>
      </a:accent4>
      <a:accent5>
        <a:srgbClr val="8264AA"/>
      </a:accent5>
      <a:accent6>
        <a:srgbClr val="D29B46"/>
      </a:accent6>
      <a:hlink>
        <a:srgbClr val="0000FE"/>
      </a:hlink>
      <a:folHlink>
        <a:srgbClr val="800080"/>
      </a:folHlink>
    </a:clrScheme>
    <a:fontScheme name="松風">
      <a:majorFont>
        <a:latin typeface="Gill Sans MT"/>
        <a:ea typeface=""/>
        <a:cs typeface=""/>
        <a:font script="Jpan" typeface="HGゴシックE"/>
        <a:font script="Hang" typeface="HY헤드라인 M"/>
        <a:font script="Hans" typeface="方正姚体"/>
        <a:font script="Hant" typeface="標楷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olas"/>
        <a:ea typeface=""/>
        <a:cs typeface=""/>
        <a:font script="Jpan" typeface="HGゴシックE"/>
        <a:font script="Hang" typeface="맑은 고딕"/>
        <a:font script="Hans" typeface="宋体"/>
        <a:font script="Hant" typeface="新細明體"/>
        <a:font script="Arab" typeface="Tahoma"/>
        <a:font script="Hebr" typeface="Tahoma"/>
        <a:font script="Thai" typeface="Dillen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松風">
      <a:fillStyleLst>
        <a:solidFill>
          <a:schemeClr val="phClr">
            <a:tint val="100000"/>
          </a:schemeClr>
        </a:solidFill>
        <a:gradFill>
          <a:gsLst>
            <a:gs pos="0">
              <a:schemeClr val="phClr">
                <a:sat val="38000"/>
                <a:lum val="92000"/>
              </a:schemeClr>
            </a:gs>
            <a:gs pos="20000">
              <a:schemeClr val="phClr">
                <a:sat val="44000"/>
                <a:lum val="80000"/>
              </a:schemeClr>
            </a:gs>
            <a:gs pos="100000">
              <a:schemeClr val="phClr">
                <a:sat val="56000"/>
                <a:lum val="54000"/>
              </a:schemeClr>
            </a:gs>
          </a:gsLst>
          <a:lin ang="16200000" scaled="1"/>
        </a:gradFill>
        <a:blipFill>
          <a:blip xmlns:r="http://schemas.openxmlformats.org/officeDocument/2006/relationships" r:embed="rId1">
            <a:duotone>
              <a:srgbClr val="000000"/>
              <a:schemeClr val="phClr">
                <a:tint val="100000"/>
              </a:schemeClr>
            </a:duotone>
          </a:blip>
        </a:blipFill>
      </a:fillStyleLst>
      <a:lnStyleLst>
        <a:ln w="6350" cap="flat" cmpd="sng" algn="ctr">
          <a:solidFill>
            <a:schemeClr val="phClr">
              <a:alpha val="100000"/>
            </a:schemeClr>
          </a:solidFill>
          <a:prstDash val="solid"/>
        </a:ln>
        <a:ln w="16350" cap="flat" cmpd="sng" algn="ctr">
          <a:solidFill>
            <a:schemeClr val="phClr">
              <a:alpha val="100000"/>
            </a:schemeClr>
          </a:solidFill>
          <a:prstDash val="solid"/>
        </a:ln>
        <a:ln w="28575" cap="flat" cmpd="sng" algn="ctr">
          <a:solidFill>
            <a:schemeClr val="phClr">
              <a:alpha val="100000"/>
            </a:schemeClr>
          </a:solidFill>
          <a:prstDash val="solid"/>
        </a:ln>
      </a:lnStyleLst>
      <a:effectStyleLst>
        <a:effectStyle>
          <a:effectLst/>
        </a:effectStyle>
        <a:effectStyle>
          <a:effectLst>
            <a:outerShdw blurRad="50800" dist="50800" dir="5400000" algn="tl">
              <a:srgbClr val="000000">
                <a:alpha val="65000"/>
              </a:srgbClr>
            </a:outerShdw>
          </a:effectLst>
          <a:scene3d>
            <a:camera prst="orthographicFront"/>
            <a:lightRig rig="soft" dir="t">
              <a:rot lat="0" lon="0" rev="0"/>
            </a:lightRig>
          </a:scene3d>
          <a:sp3d>
            <a:bevelT w="304800" h="44450"/>
            <a:bevelB w="304800" h="44450"/>
            <a:contourClr>
              <a:schemeClr val="phClr">
                <a:shade val="60000"/>
                <a:satMod val="110000"/>
              </a:schemeClr>
            </a:contourClr>
          </a:sp3d>
        </a:effectStyle>
        <a:effectStyle>
          <a:effectLst>
            <a:outerShdw blurRad="50800" dist="50800" dir="5400000" algn="tl" rotWithShape="0">
              <a:srgbClr val="000000">
                <a:alpha val="65000"/>
              </a:srgbClr>
            </a:outerShdw>
          </a:effectLst>
          <a:scene3d>
            <a:camera prst="orthographicFront"/>
            <a:lightRig rig="soft" dir="t">
              <a:rot lat="0" lon="0" rev="17100000"/>
            </a:lightRig>
          </a:scene3d>
          <a:sp3d>
            <a:bevelT w="165100" h="254000"/>
            <a:bevelB w="165100" h="254000"/>
            <a:contourClr>
              <a:schemeClr val="phClr">
                <a:shade val="60000"/>
                <a:satMod val="110000"/>
              </a:schemeClr>
            </a:contourClr>
          </a:sp3d>
        </a:effectStyle>
      </a:effectStyleLst>
      <a:bgFillStyleLst>
        <a:solidFill>
          <a:schemeClr val="phClr">
            <a:tint val="100000"/>
          </a:schemeClr>
        </a:solidFill>
        <a:gradFill>
          <a:gsLst>
            <a:gs pos="0">
              <a:schemeClr val="phClr">
                <a:tint val="40000"/>
              </a:schemeClr>
            </a:gs>
            <a:gs pos="53000">
              <a:schemeClr val="phClr">
                <a:shade val="50000"/>
              </a:schemeClr>
            </a:gs>
          </a:gsLst>
          <a:lin ang="16200000" scaled="1"/>
        </a:gradFill>
        <a:blipFill rotWithShape="0">
          <a:blip xmlns:r="http://schemas.openxmlformats.org/officeDocument/2006/relationships" r:embed="rId2">
            <a:duotone>
              <a:schemeClr val="phClr">
                <a:shade val="27000"/>
                <a:satMod val="160000"/>
              </a:schemeClr>
              <a:schemeClr val="phClr">
                <a:tint val="95000"/>
                <a:satMod val="100000"/>
              </a:schemeClr>
            </a:duotone>
          </a:blip>
          <a:srcRect/>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Wind in the Pines</Template>
  <TotalTime>274</TotalTime>
  <Words>167</Words>
  <Application>Microsoft Office PowerPoint</Application>
  <PresentationFormat>画面に合わせる (4:3)</PresentationFormat>
  <Paragraphs>126</Paragraphs>
  <Slides>23</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23</vt:i4>
      </vt:variant>
    </vt:vector>
  </HeadingPairs>
  <TitlesOfParts>
    <vt:vector size="29" baseType="lpstr">
      <vt:lpstr>Gill Sans MT</vt:lpstr>
      <vt:lpstr>HGゴシックE</vt:lpstr>
      <vt:lpstr>ＭＳ Ｐゴシック</vt:lpstr>
      <vt:lpstr>Consolas</vt:lpstr>
      <vt:lpstr>Wingdings</vt:lpstr>
      <vt:lpstr>松風</vt:lpstr>
      <vt:lpstr>第4回　鳥取県優良業務発表会</vt:lpstr>
      <vt:lpstr>目　　次</vt:lpstr>
      <vt:lpstr>PowerPoint プレゼンテーション</vt:lpstr>
      <vt:lpstr>１-１.業務概要</vt:lpstr>
      <vt:lpstr>１-２.業務位置</vt:lpstr>
      <vt:lpstr>PowerPoint プレゼンテーション</vt:lpstr>
      <vt:lpstr>PowerPoint プレゼンテーション</vt:lpstr>
      <vt:lpstr>２-１. 道路ストック点検方法</vt:lpstr>
      <vt:lpstr>PowerPoint プレゼンテーション</vt:lpstr>
      <vt:lpstr>PowerPoint プレゼンテーション</vt:lpstr>
      <vt:lpstr>２-２. 落石危険箇所点検方法</vt:lpstr>
      <vt:lpstr>PowerPoint プレゼンテーション</vt:lpstr>
      <vt:lpstr>PowerPoint プレゼンテーション</vt:lpstr>
      <vt:lpstr>PowerPoint プレゼンテーション</vt:lpstr>
      <vt:lpstr>３-１. 苦労した点</vt:lpstr>
      <vt:lpstr>３-２. 工夫した点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おわりに</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第4回　鳥取県優良業務発表会</dc:title>
  <dc:creator>m-sakurai</dc:creator>
  <cp:lastModifiedBy>測量設計業協会</cp:lastModifiedBy>
  <cp:revision>74</cp:revision>
  <dcterms:created xsi:type="dcterms:W3CDTF">2019-04-03T04:56:19Z</dcterms:created>
  <dcterms:modified xsi:type="dcterms:W3CDTF">2019-04-08T08:31:32Z</dcterms:modified>
</cp:coreProperties>
</file>