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8" r:id="rId1"/>
  </p:sldMasterIdLst>
  <p:notesMasterIdLst>
    <p:notesMasterId r:id="rId84"/>
  </p:notesMasterIdLst>
  <p:handoutMasterIdLst>
    <p:handoutMasterId r:id="rId85"/>
  </p:handoutMasterIdLst>
  <p:sldIdLst>
    <p:sldId id="423" r:id="rId2"/>
    <p:sldId id="775" r:id="rId3"/>
    <p:sldId id="452" r:id="rId4"/>
    <p:sldId id="453" r:id="rId5"/>
    <p:sldId id="749" r:id="rId6"/>
    <p:sldId id="742" r:id="rId7"/>
    <p:sldId id="743" r:id="rId8"/>
    <p:sldId id="744" r:id="rId9"/>
    <p:sldId id="745" r:id="rId10"/>
    <p:sldId id="746" r:id="rId11"/>
    <p:sldId id="747" r:id="rId12"/>
    <p:sldId id="748" r:id="rId13"/>
    <p:sldId id="750" r:id="rId14"/>
    <p:sldId id="751" r:id="rId15"/>
    <p:sldId id="752" r:id="rId16"/>
    <p:sldId id="753" r:id="rId17"/>
    <p:sldId id="754" r:id="rId18"/>
    <p:sldId id="755" r:id="rId19"/>
    <p:sldId id="756" r:id="rId20"/>
    <p:sldId id="757" r:id="rId21"/>
    <p:sldId id="758" r:id="rId22"/>
    <p:sldId id="759" r:id="rId23"/>
    <p:sldId id="789" r:id="rId24"/>
    <p:sldId id="788" r:id="rId25"/>
    <p:sldId id="790" r:id="rId26"/>
    <p:sldId id="796" r:id="rId27"/>
    <p:sldId id="797" r:id="rId28"/>
    <p:sldId id="791" r:id="rId29"/>
    <p:sldId id="795" r:id="rId30"/>
    <p:sldId id="820" r:id="rId31"/>
    <p:sldId id="794" r:id="rId32"/>
    <p:sldId id="798" r:id="rId33"/>
    <p:sldId id="805" r:id="rId34"/>
    <p:sldId id="806" r:id="rId35"/>
    <p:sldId id="814" r:id="rId36"/>
    <p:sldId id="815" r:id="rId37"/>
    <p:sldId id="816" r:id="rId38"/>
    <p:sldId id="807" r:id="rId39"/>
    <p:sldId id="808" r:id="rId40"/>
    <p:sldId id="809" r:id="rId41"/>
    <p:sldId id="810" r:id="rId42"/>
    <p:sldId id="811" r:id="rId43"/>
    <p:sldId id="812" r:id="rId44"/>
    <p:sldId id="813" r:id="rId45"/>
    <p:sldId id="825" r:id="rId46"/>
    <p:sldId id="826" r:id="rId47"/>
    <p:sldId id="799" r:id="rId48"/>
    <p:sldId id="800" r:id="rId49"/>
    <p:sldId id="803" r:id="rId50"/>
    <p:sldId id="827" r:id="rId51"/>
    <p:sldId id="829" r:id="rId52"/>
    <p:sldId id="830" r:id="rId53"/>
    <p:sldId id="831" r:id="rId54"/>
    <p:sldId id="832" r:id="rId55"/>
    <p:sldId id="834" r:id="rId56"/>
    <p:sldId id="835" r:id="rId57"/>
    <p:sldId id="836" r:id="rId58"/>
    <p:sldId id="839" r:id="rId59"/>
    <p:sldId id="833" r:id="rId60"/>
    <p:sldId id="840" r:id="rId61"/>
    <p:sldId id="841" r:id="rId62"/>
    <p:sldId id="842" r:id="rId63"/>
    <p:sldId id="843" r:id="rId64"/>
    <p:sldId id="837" r:id="rId65"/>
    <p:sldId id="838" r:id="rId66"/>
    <p:sldId id="865" r:id="rId67"/>
    <p:sldId id="844" r:id="rId68"/>
    <p:sldId id="845" r:id="rId69"/>
    <p:sldId id="846" r:id="rId70"/>
    <p:sldId id="847" r:id="rId71"/>
    <p:sldId id="848" r:id="rId72"/>
    <p:sldId id="849" r:id="rId73"/>
    <p:sldId id="850" r:id="rId74"/>
    <p:sldId id="867" r:id="rId75"/>
    <p:sldId id="866" r:id="rId76"/>
    <p:sldId id="862" r:id="rId77"/>
    <p:sldId id="863" r:id="rId78"/>
    <p:sldId id="851" r:id="rId79"/>
    <p:sldId id="856" r:id="rId80"/>
    <p:sldId id="857" r:id="rId81"/>
    <p:sldId id="860" r:id="rId82"/>
    <p:sldId id="859" r:id="rId83"/>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5pPr>
    <a:lvl6pPr marL="2286000" algn="l" defTabSz="914400" rtl="0" eaLnBrk="1" latinLnBrk="0" hangingPunct="1">
      <a:defRPr kumimoji="1" kern="1200">
        <a:solidFill>
          <a:schemeClr val="tx1"/>
        </a:solidFill>
        <a:latin typeface="Palatino Linotype" pitchFamily="18" charset="0"/>
        <a:ea typeface="ＭＳ Ｐゴシック" pitchFamily="50" charset="-128"/>
        <a:cs typeface="+mn-cs"/>
      </a:defRPr>
    </a:lvl6pPr>
    <a:lvl7pPr marL="2743200" algn="l" defTabSz="914400" rtl="0" eaLnBrk="1" latinLnBrk="0" hangingPunct="1">
      <a:defRPr kumimoji="1" kern="1200">
        <a:solidFill>
          <a:schemeClr val="tx1"/>
        </a:solidFill>
        <a:latin typeface="Palatino Linotype" pitchFamily="18" charset="0"/>
        <a:ea typeface="ＭＳ Ｐゴシック" pitchFamily="50" charset="-128"/>
        <a:cs typeface="+mn-cs"/>
      </a:defRPr>
    </a:lvl7pPr>
    <a:lvl8pPr marL="3200400" algn="l" defTabSz="914400" rtl="0" eaLnBrk="1" latinLnBrk="0" hangingPunct="1">
      <a:defRPr kumimoji="1" kern="1200">
        <a:solidFill>
          <a:schemeClr val="tx1"/>
        </a:solidFill>
        <a:latin typeface="Palatino Linotype" pitchFamily="18" charset="0"/>
        <a:ea typeface="ＭＳ Ｐゴシック" pitchFamily="50" charset="-128"/>
        <a:cs typeface="+mn-cs"/>
      </a:defRPr>
    </a:lvl8pPr>
    <a:lvl9pPr marL="3657600" algn="l" defTabSz="914400" rtl="0" eaLnBrk="1" latinLnBrk="0" hangingPunct="1">
      <a:defRPr kumimoji="1" kern="1200">
        <a:solidFill>
          <a:schemeClr val="tx1"/>
        </a:solidFill>
        <a:latin typeface="Palatino Linotype" pitchFamily="18" charset="0"/>
        <a:ea typeface="ＭＳ Ｐゴシック"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44F"/>
    <a:srgbClr val="339933"/>
    <a:srgbClr val="99FF99"/>
    <a:srgbClr val="66FF99"/>
    <a:srgbClr val="00CC00"/>
    <a:srgbClr val="00FF00"/>
    <a:srgbClr val="65D965"/>
    <a:srgbClr val="33CC33"/>
    <a:srgbClr val="CDF3CD"/>
    <a:srgbClr val="F9FD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3" autoAdjust="0"/>
    <p:restoredTop sz="96362" autoAdjust="0"/>
  </p:normalViewPr>
  <p:slideViewPr>
    <p:cSldViewPr>
      <p:cViewPr varScale="1">
        <p:scale>
          <a:sx n="75" d="100"/>
          <a:sy n="75" d="100"/>
        </p:scale>
        <p:origin x="78" y="54"/>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9413" cy="495300"/>
          </a:xfrm>
          <a:prstGeom prst="rect">
            <a:avLst/>
          </a:prstGeom>
        </p:spPr>
        <p:txBody>
          <a:bodyPr vert="horz" lIns="91419" tIns="45710" rIns="91419" bIns="4571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19" tIns="45710" rIns="91419" bIns="45710" rtlCol="0"/>
          <a:lstStyle>
            <a:lvl1pPr algn="r">
              <a:defRPr sz="1200"/>
            </a:lvl1pPr>
          </a:lstStyle>
          <a:p>
            <a:fld id="{5E280C6C-8110-4DE6-8B1E-FD4308DE0D55}" type="datetimeFigureOut">
              <a:rPr kumimoji="1" lang="ja-JP" altLang="en-US" smtClean="0"/>
              <a:t>2019/11/25</a:t>
            </a:fld>
            <a:endParaRPr kumimoji="1" lang="ja-JP" altLang="en-US"/>
          </a:p>
        </p:txBody>
      </p:sp>
      <p:sp>
        <p:nvSpPr>
          <p:cNvPr id="4" name="フッター プレースホルダー 3"/>
          <p:cNvSpPr>
            <a:spLocks noGrp="1"/>
          </p:cNvSpPr>
          <p:nvPr>
            <p:ph type="ftr" sz="quarter" idx="2"/>
          </p:nvPr>
        </p:nvSpPr>
        <p:spPr>
          <a:xfrm>
            <a:off x="2" y="9371014"/>
            <a:ext cx="2919413" cy="495300"/>
          </a:xfrm>
          <a:prstGeom prst="rect">
            <a:avLst/>
          </a:prstGeom>
        </p:spPr>
        <p:txBody>
          <a:bodyPr vert="horz" lIns="91419" tIns="45710" rIns="91419" bIns="4571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4"/>
            <a:ext cx="2919412" cy="495300"/>
          </a:xfrm>
          <a:prstGeom prst="rect">
            <a:avLst/>
          </a:prstGeom>
        </p:spPr>
        <p:txBody>
          <a:bodyPr vert="horz" lIns="91419" tIns="45710" rIns="91419" bIns="45710" rtlCol="0" anchor="b"/>
          <a:lstStyle>
            <a:lvl1pPr algn="r">
              <a:defRPr sz="1200"/>
            </a:lvl1pPr>
          </a:lstStyle>
          <a:p>
            <a:fld id="{D0771F07-01AC-4730-8CC2-872C1CC270D8}" type="slidenum">
              <a:rPr kumimoji="1" lang="ja-JP" altLang="en-US" smtClean="0"/>
              <a:t>‹#›</a:t>
            </a:fld>
            <a:endParaRPr kumimoji="1" lang="ja-JP" altLang="en-US"/>
          </a:p>
        </p:txBody>
      </p:sp>
    </p:spTree>
    <p:extLst>
      <p:ext uri="{BB962C8B-B14F-4D97-AF65-F5344CB8AC3E}">
        <p14:creationId xmlns:p14="http://schemas.microsoft.com/office/powerpoint/2010/main" val="3560858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2"/>
            <a:ext cx="2918566" cy="493474"/>
          </a:xfrm>
          <a:prstGeom prst="rect">
            <a:avLst/>
          </a:prstGeom>
        </p:spPr>
        <p:txBody>
          <a:bodyPr vert="horz" lIns="90560" tIns="45278" rIns="90560" bIns="45278" rtlCol="0"/>
          <a:lstStyle>
            <a:lvl1pPr algn="l" fontAlgn="auto">
              <a:spcBef>
                <a:spcPts val="0"/>
              </a:spcBef>
              <a:spcAft>
                <a:spcPts val="0"/>
              </a:spcAft>
              <a:defRPr sz="13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15621" y="2"/>
            <a:ext cx="2918566" cy="493474"/>
          </a:xfrm>
          <a:prstGeom prst="rect">
            <a:avLst/>
          </a:prstGeom>
        </p:spPr>
        <p:txBody>
          <a:bodyPr vert="horz" lIns="90560" tIns="45278" rIns="90560" bIns="45278" rtlCol="0"/>
          <a:lstStyle>
            <a:lvl1pPr algn="r" fontAlgn="auto">
              <a:spcBef>
                <a:spcPts val="0"/>
              </a:spcBef>
              <a:spcAft>
                <a:spcPts val="0"/>
              </a:spcAft>
              <a:defRPr sz="1300">
                <a:latin typeface="+mn-lt"/>
                <a:ea typeface="+mn-ea"/>
              </a:defRPr>
            </a:lvl1pPr>
          </a:lstStyle>
          <a:p>
            <a:pPr>
              <a:defRPr/>
            </a:pPr>
            <a:fld id="{66EC2867-AEB1-4DD0-BC2F-80199B55848B}" type="datetimeFigureOut">
              <a:rPr lang="ja-JP" altLang="en-US"/>
              <a:pPr>
                <a:defRPr/>
              </a:pPr>
              <a:t>2019/11/25</a:t>
            </a:fld>
            <a:endParaRPr lang="ja-JP" altLang="en-US"/>
          </a:p>
        </p:txBody>
      </p:sp>
      <p:sp>
        <p:nvSpPr>
          <p:cNvPr id="4" name="スライド イメージ プレースホルダー 3"/>
          <p:cNvSpPr>
            <a:spLocks noGrp="1" noRot="1" noChangeAspect="1"/>
          </p:cNvSpPr>
          <p:nvPr>
            <p:ph type="sldImg" idx="2"/>
          </p:nvPr>
        </p:nvSpPr>
        <p:spPr>
          <a:xfrm>
            <a:off x="695325" y="738188"/>
            <a:ext cx="5345113" cy="3702050"/>
          </a:xfrm>
          <a:prstGeom prst="rect">
            <a:avLst/>
          </a:prstGeom>
          <a:noFill/>
          <a:ln w="12700">
            <a:solidFill>
              <a:prstClr val="black"/>
            </a:solidFill>
          </a:ln>
        </p:spPr>
        <p:txBody>
          <a:bodyPr vert="horz" lIns="90560" tIns="45278" rIns="90560" bIns="45278" rtlCol="0" anchor="ctr"/>
          <a:lstStyle/>
          <a:p>
            <a:pPr lvl="0"/>
            <a:endParaRPr lang="ja-JP" altLang="en-US" noProof="0" smtClean="0"/>
          </a:p>
        </p:txBody>
      </p:sp>
      <p:sp>
        <p:nvSpPr>
          <p:cNvPr id="5" name="ノート プレースホルダー 4"/>
          <p:cNvSpPr>
            <a:spLocks noGrp="1"/>
          </p:cNvSpPr>
          <p:nvPr>
            <p:ph type="body" sz="quarter" idx="3"/>
          </p:nvPr>
        </p:nvSpPr>
        <p:spPr>
          <a:xfrm>
            <a:off x="672787" y="4686425"/>
            <a:ext cx="5390190" cy="4439682"/>
          </a:xfrm>
          <a:prstGeom prst="rect">
            <a:avLst/>
          </a:prstGeom>
        </p:spPr>
        <p:txBody>
          <a:bodyPr vert="horz" lIns="90560" tIns="45278" rIns="90560" bIns="45278"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5" y="9371259"/>
            <a:ext cx="2918566" cy="493474"/>
          </a:xfrm>
          <a:prstGeom prst="rect">
            <a:avLst/>
          </a:prstGeom>
        </p:spPr>
        <p:txBody>
          <a:bodyPr vert="horz" lIns="90560" tIns="45278" rIns="90560" bIns="45278" rtlCol="0" anchor="b"/>
          <a:lstStyle>
            <a:lvl1pPr algn="l" fontAlgn="auto">
              <a:spcBef>
                <a:spcPts val="0"/>
              </a:spcBef>
              <a:spcAft>
                <a:spcPts val="0"/>
              </a:spcAft>
              <a:defRPr sz="13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15621" y="9371259"/>
            <a:ext cx="2918566" cy="493474"/>
          </a:xfrm>
          <a:prstGeom prst="rect">
            <a:avLst/>
          </a:prstGeom>
        </p:spPr>
        <p:txBody>
          <a:bodyPr vert="horz" lIns="90560" tIns="45278" rIns="90560" bIns="45278" rtlCol="0" anchor="b"/>
          <a:lstStyle>
            <a:lvl1pPr algn="r" fontAlgn="auto">
              <a:spcBef>
                <a:spcPts val="0"/>
              </a:spcBef>
              <a:spcAft>
                <a:spcPts val="0"/>
              </a:spcAft>
              <a:defRPr sz="1300">
                <a:latin typeface="+mn-lt"/>
                <a:ea typeface="+mn-ea"/>
              </a:defRPr>
            </a:lvl1pPr>
          </a:lstStyle>
          <a:p>
            <a:pPr>
              <a:defRPr/>
            </a:pPr>
            <a:fld id="{C1B69359-08DA-415C-B1E5-D329378DC301}" type="slidenum">
              <a:rPr lang="ja-JP" altLang="en-US"/>
              <a:pPr>
                <a:defRPr/>
              </a:pPr>
              <a:t>‹#›</a:t>
            </a:fld>
            <a:endParaRPr lang="ja-JP" altLang="en-US"/>
          </a:p>
        </p:txBody>
      </p:sp>
    </p:spTree>
    <p:extLst>
      <p:ext uri="{BB962C8B-B14F-4D97-AF65-F5344CB8AC3E}">
        <p14:creationId xmlns:p14="http://schemas.microsoft.com/office/powerpoint/2010/main" val="9414749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1</a:t>
            </a:fld>
            <a:endParaRPr lang="ja-JP" altLang="en-US" dirty="0"/>
          </a:p>
        </p:txBody>
      </p:sp>
    </p:spTree>
    <p:extLst>
      <p:ext uri="{BB962C8B-B14F-4D97-AF65-F5344CB8AC3E}">
        <p14:creationId xmlns:p14="http://schemas.microsoft.com/office/powerpoint/2010/main" val="4077327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a:t>
            </a:r>
            <a:r>
              <a:rPr kumimoji="1" lang="ja-JP" altLang="en-US" dirty="0" smtClean="0"/>
              <a:t>①：そもそも台帳があることが間違い！</a:t>
            </a:r>
            <a:endParaRPr kumimoji="1" lang="en-US" altLang="ja-JP" dirty="0" smtClean="0"/>
          </a:p>
          <a:p>
            <a:r>
              <a:rPr kumimoji="1" lang="en-US" altLang="ja-JP" dirty="0" smtClean="0"/>
              <a:t>A</a:t>
            </a:r>
            <a:r>
              <a:rPr kumimoji="1" lang="ja-JP" altLang="en-US" dirty="0" smtClean="0"/>
              <a:t>②：空石積はもともとあったもので、砂防のために整備した設備ではない！</a:t>
            </a:r>
            <a:endParaRPr kumimoji="1" lang="en-US" altLang="ja-JP" dirty="0" smtClean="0"/>
          </a:p>
          <a:p>
            <a:r>
              <a:rPr kumimoji="1" lang="en-US" altLang="ja-JP" dirty="0" smtClean="0"/>
              <a:t>A</a:t>
            </a:r>
            <a:r>
              <a:rPr kumimoji="1" lang="ja-JP" altLang="en-US" dirty="0" smtClean="0"/>
              <a:t>③：自然護岸も当然砂防設備ではない！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11</a:t>
            </a:fld>
            <a:endParaRPr lang="ja-JP" altLang="en-US"/>
          </a:p>
        </p:txBody>
      </p:sp>
    </p:spTree>
    <p:extLst>
      <p:ext uri="{BB962C8B-B14F-4D97-AF65-F5344CB8AC3E}">
        <p14:creationId xmlns:p14="http://schemas.microsoft.com/office/powerpoint/2010/main" val="3712192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a:t>
            </a:r>
            <a:r>
              <a:rPr kumimoji="1" lang="ja-JP" altLang="en-US" dirty="0" smtClean="0"/>
              <a:t>①：そもそも台帳があることが間違い！</a:t>
            </a:r>
            <a:endParaRPr kumimoji="1" lang="en-US" altLang="ja-JP" dirty="0" smtClean="0"/>
          </a:p>
          <a:p>
            <a:r>
              <a:rPr kumimoji="1" lang="en-US" altLang="ja-JP" dirty="0" smtClean="0"/>
              <a:t>A</a:t>
            </a:r>
            <a:r>
              <a:rPr kumimoji="1" lang="ja-JP" altLang="en-US" dirty="0" smtClean="0"/>
              <a:t>②：空石積はもともとあったもので、砂防のために整備した設備ではない！</a:t>
            </a:r>
            <a:endParaRPr kumimoji="1" lang="en-US" altLang="ja-JP" dirty="0" smtClean="0"/>
          </a:p>
          <a:p>
            <a:r>
              <a:rPr kumimoji="1" lang="en-US" altLang="ja-JP" dirty="0" smtClean="0"/>
              <a:t>A</a:t>
            </a:r>
            <a:r>
              <a:rPr kumimoji="1" lang="ja-JP" altLang="en-US" dirty="0" smtClean="0"/>
              <a:t>③：自然護岸も当然砂防設備ではない！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12</a:t>
            </a:fld>
            <a:endParaRPr lang="ja-JP" altLang="en-US"/>
          </a:p>
        </p:txBody>
      </p:sp>
    </p:spTree>
    <p:extLst>
      <p:ext uri="{BB962C8B-B14F-4D97-AF65-F5344CB8AC3E}">
        <p14:creationId xmlns:p14="http://schemas.microsoft.com/office/powerpoint/2010/main" val="613233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931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640" indent="-293640">
              <a:defRPr kumimoji="1">
                <a:solidFill>
                  <a:schemeClr val="tx1"/>
                </a:solidFill>
                <a:latin typeface="Arial" panose="020B0604020202020204" pitchFamily="34" charset="0"/>
                <a:ea typeface="ＭＳ Ｐゴシック" panose="020B0600070205080204" pitchFamily="50" charset="-128"/>
              </a:defRPr>
            </a:lvl2pPr>
            <a:lvl3pPr marL="1180909" indent="-234912">
              <a:defRPr kumimoji="1">
                <a:solidFill>
                  <a:schemeClr val="tx1"/>
                </a:solidFill>
                <a:latin typeface="Arial" panose="020B0604020202020204" pitchFamily="34" charset="0"/>
                <a:ea typeface="ＭＳ Ｐゴシック" panose="020B0600070205080204" pitchFamily="50" charset="-128"/>
              </a:defRPr>
            </a:lvl3pPr>
            <a:lvl4pPr marL="1653909" indent="-234912">
              <a:defRPr kumimoji="1">
                <a:solidFill>
                  <a:schemeClr val="tx1"/>
                </a:solidFill>
                <a:latin typeface="Arial" panose="020B0604020202020204" pitchFamily="34" charset="0"/>
                <a:ea typeface="ＭＳ Ｐゴシック" panose="020B0600070205080204" pitchFamily="50" charset="-128"/>
              </a:defRPr>
            </a:lvl4pPr>
            <a:lvl5pPr marL="2126907" indent="-234912">
              <a:defRPr kumimoji="1">
                <a:solidFill>
                  <a:schemeClr val="tx1"/>
                </a:solidFill>
                <a:latin typeface="Arial" panose="020B0604020202020204" pitchFamily="34" charset="0"/>
                <a:ea typeface="ＭＳ Ｐゴシック" panose="020B0600070205080204" pitchFamily="50" charset="-128"/>
              </a:defRPr>
            </a:lvl5pPr>
            <a:lvl6pPr marL="2584034"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160"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286"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412"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411DD9C-A403-4CCC-99D7-2FCBD057B482}" type="slidenum">
              <a:rPr lang="ja-JP" altLang="en-US"/>
              <a:pPr/>
              <a:t>13</a:t>
            </a:fld>
            <a:endParaRPr lang="ja-JP" altLang="en-US"/>
          </a:p>
        </p:txBody>
      </p:sp>
    </p:spTree>
    <p:extLst>
      <p:ext uri="{BB962C8B-B14F-4D97-AF65-F5344CB8AC3E}">
        <p14:creationId xmlns:p14="http://schemas.microsoft.com/office/powerpoint/2010/main" val="188109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931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640" indent="-293640">
              <a:defRPr kumimoji="1">
                <a:solidFill>
                  <a:schemeClr val="tx1"/>
                </a:solidFill>
                <a:latin typeface="Arial" panose="020B0604020202020204" pitchFamily="34" charset="0"/>
                <a:ea typeface="ＭＳ Ｐゴシック" panose="020B0600070205080204" pitchFamily="50" charset="-128"/>
              </a:defRPr>
            </a:lvl2pPr>
            <a:lvl3pPr marL="1180909" indent="-234912">
              <a:defRPr kumimoji="1">
                <a:solidFill>
                  <a:schemeClr val="tx1"/>
                </a:solidFill>
                <a:latin typeface="Arial" panose="020B0604020202020204" pitchFamily="34" charset="0"/>
                <a:ea typeface="ＭＳ Ｐゴシック" panose="020B0600070205080204" pitchFamily="50" charset="-128"/>
              </a:defRPr>
            </a:lvl3pPr>
            <a:lvl4pPr marL="1653909" indent="-234912">
              <a:defRPr kumimoji="1">
                <a:solidFill>
                  <a:schemeClr val="tx1"/>
                </a:solidFill>
                <a:latin typeface="Arial" panose="020B0604020202020204" pitchFamily="34" charset="0"/>
                <a:ea typeface="ＭＳ Ｐゴシック" panose="020B0600070205080204" pitchFamily="50" charset="-128"/>
              </a:defRPr>
            </a:lvl4pPr>
            <a:lvl5pPr marL="2126907" indent="-234912">
              <a:defRPr kumimoji="1">
                <a:solidFill>
                  <a:schemeClr val="tx1"/>
                </a:solidFill>
                <a:latin typeface="Arial" panose="020B0604020202020204" pitchFamily="34" charset="0"/>
                <a:ea typeface="ＭＳ Ｐゴシック" panose="020B0600070205080204" pitchFamily="50" charset="-128"/>
              </a:defRPr>
            </a:lvl5pPr>
            <a:lvl6pPr marL="2584034"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160"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286"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412"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411DD9C-A403-4CCC-99D7-2FCBD057B482}" type="slidenum">
              <a:rPr lang="ja-JP" altLang="en-US"/>
              <a:pPr/>
              <a:t>14</a:t>
            </a:fld>
            <a:endParaRPr lang="ja-JP" altLang="en-US"/>
          </a:p>
        </p:txBody>
      </p:sp>
    </p:spTree>
    <p:extLst>
      <p:ext uri="{BB962C8B-B14F-4D97-AF65-F5344CB8AC3E}">
        <p14:creationId xmlns:p14="http://schemas.microsoft.com/office/powerpoint/2010/main" val="3417503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931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640" indent="-293640">
              <a:defRPr kumimoji="1">
                <a:solidFill>
                  <a:schemeClr val="tx1"/>
                </a:solidFill>
                <a:latin typeface="Arial" panose="020B0604020202020204" pitchFamily="34" charset="0"/>
                <a:ea typeface="ＭＳ Ｐゴシック" panose="020B0600070205080204" pitchFamily="50" charset="-128"/>
              </a:defRPr>
            </a:lvl2pPr>
            <a:lvl3pPr marL="1180909" indent="-234912">
              <a:defRPr kumimoji="1">
                <a:solidFill>
                  <a:schemeClr val="tx1"/>
                </a:solidFill>
                <a:latin typeface="Arial" panose="020B0604020202020204" pitchFamily="34" charset="0"/>
                <a:ea typeface="ＭＳ Ｐゴシック" panose="020B0600070205080204" pitchFamily="50" charset="-128"/>
              </a:defRPr>
            </a:lvl3pPr>
            <a:lvl4pPr marL="1653909" indent="-234912">
              <a:defRPr kumimoji="1">
                <a:solidFill>
                  <a:schemeClr val="tx1"/>
                </a:solidFill>
                <a:latin typeface="Arial" panose="020B0604020202020204" pitchFamily="34" charset="0"/>
                <a:ea typeface="ＭＳ Ｐゴシック" panose="020B0600070205080204" pitchFamily="50" charset="-128"/>
              </a:defRPr>
            </a:lvl4pPr>
            <a:lvl5pPr marL="2126907" indent="-234912">
              <a:defRPr kumimoji="1">
                <a:solidFill>
                  <a:schemeClr val="tx1"/>
                </a:solidFill>
                <a:latin typeface="Arial" panose="020B0604020202020204" pitchFamily="34" charset="0"/>
                <a:ea typeface="ＭＳ Ｐゴシック" panose="020B0600070205080204" pitchFamily="50" charset="-128"/>
              </a:defRPr>
            </a:lvl5pPr>
            <a:lvl6pPr marL="2584034"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160"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286"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412"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411DD9C-A403-4CCC-99D7-2FCBD057B482}" type="slidenum">
              <a:rPr lang="ja-JP" altLang="en-US"/>
              <a:pPr/>
              <a:t>15</a:t>
            </a:fld>
            <a:endParaRPr lang="ja-JP" altLang="en-US"/>
          </a:p>
        </p:txBody>
      </p:sp>
    </p:spTree>
    <p:extLst>
      <p:ext uri="{BB962C8B-B14F-4D97-AF65-F5344CB8AC3E}">
        <p14:creationId xmlns:p14="http://schemas.microsoft.com/office/powerpoint/2010/main" val="3192609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931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640" indent="-293640">
              <a:defRPr kumimoji="1">
                <a:solidFill>
                  <a:schemeClr val="tx1"/>
                </a:solidFill>
                <a:latin typeface="Arial" panose="020B0604020202020204" pitchFamily="34" charset="0"/>
                <a:ea typeface="ＭＳ Ｐゴシック" panose="020B0600070205080204" pitchFamily="50" charset="-128"/>
              </a:defRPr>
            </a:lvl2pPr>
            <a:lvl3pPr marL="1180909" indent="-234912">
              <a:defRPr kumimoji="1">
                <a:solidFill>
                  <a:schemeClr val="tx1"/>
                </a:solidFill>
                <a:latin typeface="Arial" panose="020B0604020202020204" pitchFamily="34" charset="0"/>
                <a:ea typeface="ＭＳ Ｐゴシック" panose="020B0600070205080204" pitchFamily="50" charset="-128"/>
              </a:defRPr>
            </a:lvl3pPr>
            <a:lvl4pPr marL="1653909" indent="-234912">
              <a:defRPr kumimoji="1">
                <a:solidFill>
                  <a:schemeClr val="tx1"/>
                </a:solidFill>
                <a:latin typeface="Arial" panose="020B0604020202020204" pitchFamily="34" charset="0"/>
                <a:ea typeface="ＭＳ Ｐゴシック" panose="020B0600070205080204" pitchFamily="50" charset="-128"/>
              </a:defRPr>
            </a:lvl4pPr>
            <a:lvl5pPr marL="2126907" indent="-234912">
              <a:defRPr kumimoji="1">
                <a:solidFill>
                  <a:schemeClr val="tx1"/>
                </a:solidFill>
                <a:latin typeface="Arial" panose="020B0604020202020204" pitchFamily="34" charset="0"/>
                <a:ea typeface="ＭＳ Ｐゴシック" panose="020B0600070205080204" pitchFamily="50" charset="-128"/>
              </a:defRPr>
            </a:lvl5pPr>
            <a:lvl6pPr marL="2584034"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160"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286"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412"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411DD9C-A403-4CCC-99D7-2FCBD057B482}" type="slidenum">
              <a:rPr lang="ja-JP" altLang="en-US"/>
              <a:pPr/>
              <a:t>16</a:t>
            </a:fld>
            <a:endParaRPr lang="ja-JP" altLang="en-US"/>
          </a:p>
        </p:txBody>
      </p:sp>
    </p:spTree>
    <p:extLst>
      <p:ext uri="{BB962C8B-B14F-4D97-AF65-F5344CB8AC3E}">
        <p14:creationId xmlns:p14="http://schemas.microsoft.com/office/powerpoint/2010/main" val="81769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（１）</a:t>
            </a:r>
            <a:r>
              <a:rPr lang="ja-JP" altLang="ja-JP" b="1" u="sng"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堰堤計画地より上流域</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について</a:t>
            </a:r>
          </a:p>
          <a:p>
            <a:pPr marL="227928" algn="just">
              <a:spcAft>
                <a:spcPts val="0"/>
              </a:spcAft>
            </a:pPr>
            <a:r>
              <a:rPr lang="ja-JP" altLang="ja-JP" u="sng"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原則として、</a:t>
            </a:r>
            <a:r>
              <a:rPr lang="ja-JP" altLang="ja-JP" b="1" u="sng"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面指定（流域指定）</a:t>
            </a:r>
            <a:r>
              <a:rPr lang="ja-JP" altLang="ja-JP" u="sng"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を行う</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こと｡但し､以下の場合は標柱指定でも可とする｡</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marL="227928"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ア　地権者の強硬な反対がある場合</a:t>
            </a:r>
          </a:p>
          <a:p>
            <a:pPr marL="342845" indent="113011"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具体的で詳細な説明ができる場合のみ｡</a:t>
            </a:r>
          </a:p>
          <a:p>
            <a:pPr marL="455857"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&lt;</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例</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&gt;</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流域全体の地権者は○名で､このうち○名は指定に同意頂いている｡但し､○名が指定に対して強硬に反対の意思</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反対の内容も示すこと</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を表明しており､面指定が難しい現状である等｡</a:t>
            </a:r>
          </a:p>
          <a:p>
            <a:pPr marL="227928"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イ　地籍混乱等により､地権者の確認が難航している場合</a:t>
            </a:r>
          </a:p>
          <a:p>
            <a:pPr marL="342845" indent="113011"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具体的で詳細な説明ができる場合のみ｡</a:t>
            </a:r>
          </a:p>
          <a:p>
            <a:pPr marL="227928"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ウ　技術的な観点から面指定不要と説明できる場合</a:t>
            </a:r>
          </a:p>
          <a:p>
            <a:pPr marL="342845" indent="113011"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流域内の荒廃範囲が｢面指定｣とするほど､広範囲でないことの技術的な証明ができる場合｡</a:t>
            </a:r>
          </a:p>
          <a:p>
            <a:pPr marL="227928"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エ　その他やむを得ない理由がある場合</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marL="227928" algn="just">
              <a:spcAft>
                <a:spcPts val="0"/>
              </a:spcAft>
            </a:pPr>
            <a:endParaRPr lang="ja-JP"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（２）</a:t>
            </a:r>
            <a:r>
              <a:rPr lang="ja-JP" altLang="ja-JP" b="1" u="sng"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堰堤計画地より下流側</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について</a:t>
            </a:r>
          </a:p>
          <a:p>
            <a:pPr marL="113011" indent="113011" algn="just">
              <a:spcAft>
                <a:spcPts val="0"/>
              </a:spcAft>
            </a:pPr>
            <a:r>
              <a:rPr lang="ja-JP" altLang="ja-JP" u="sng"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原則として､</a:t>
            </a:r>
            <a:r>
              <a:rPr lang="ja-JP" altLang="ja-JP" b="1" u="sng"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幹川との合流点まで指定</a:t>
            </a:r>
            <a:r>
              <a:rPr lang="ja-JP" altLang="ja-JP" u="sng"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すること</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｡また､</a:t>
            </a:r>
            <a:r>
              <a:rPr lang="ja-JP" altLang="ja-JP" b="1" u="sng"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既指定地があれば､これに接続</a:t>
            </a:r>
            <a:r>
              <a:rPr lang="ja-JP" altLang="ja-JP" u="sng"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すること</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｡但し､以下の場合は指定しないことも可とする｡</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marL="342845" indent="-114916"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ア　他の管理者が設置した施設が機能しているため指定の必要がない場合</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技術的な観点から説明できる場合のみ｡</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a:t>
            </a:r>
            <a:endParaRPr lang="ja-JP"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marL="455857" indent="1270" algn="just">
              <a:spcAft>
                <a:spcPts val="0"/>
              </a:spcAft>
            </a:pPr>
            <a:r>
              <a:rPr lang="en-US" altLang="ja-JP" kern="100" dirty="0">
                <a:latin typeface="ＭＳ 明朝" panose="02020609040205080304" pitchFamily="17" charset="-128"/>
                <a:ea typeface="ＭＳ 明朝" panose="02020609040205080304" pitchFamily="17" charset="-128"/>
                <a:cs typeface="Times New Roman" panose="02020603050405020304" pitchFamily="18" charset="0"/>
              </a:rPr>
              <a:t>&lt;</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例</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&gt;</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堰堤計画地より下流側については､○が管理する既設護岸が有り､しかも渓床勾配も緩やかであるため､渓岸浸食等による土砂の生産及び下流への土砂流出のおそれがなく､砂防指定地に編入する必要がない等｡</a:t>
            </a:r>
          </a:p>
          <a:p>
            <a:pPr marL="342210" indent="-113011"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イ　現時点では､堰堤計画地より下流側の渓流保全工等の整備計画</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法線</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が固まっていないため､ひとまず標柱指定とする場合</a:t>
            </a:r>
          </a:p>
          <a:p>
            <a:pPr marL="342845" indent="113011"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渓流保全工等の整備計画が固まり次第､追加指定を行うこと｡</a:t>
            </a:r>
          </a:p>
          <a:p>
            <a:pPr marL="228563"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ウ　その他やむを得ない理由がある場合</a:t>
            </a:r>
          </a:p>
          <a:p>
            <a:pPr marL="113011" indent="113011" algn="just">
              <a:spcAft>
                <a:spcPts val="0"/>
              </a:spcAft>
            </a:pPr>
            <a:endParaRPr lang="ja-JP" altLang="ja-JP" kern="100" dirty="0">
              <a:latin typeface="Century" panose="02040604050505020304" pitchFamily="18" charset="0"/>
              <a:ea typeface="ＭＳ 明朝" panose="02020609040205080304" pitchFamily="17" charset="-128"/>
              <a:cs typeface="Times New Roman" panose="02020603050405020304" pitchFamily="18" charset="0"/>
            </a:endParaRPr>
          </a:p>
          <a:p>
            <a:endParaRPr lang="ja-JP" altLang="en-US" dirty="0" smtClean="0"/>
          </a:p>
        </p:txBody>
      </p:sp>
      <p:sp>
        <p:nvSpPr>
          <p:cNvPr id="931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640" indent="-293640">
              <a:defRPr kumimoji="1">
                <a:solidFill>
                  <a:schemeClr val="tx1"/>
                </a:solidFill>
                <a:latin typeface="Arial" panose="020B0604020202020204" pitchFamily="34" charset="0"/>
                <a:ea typeface="ＭＳ Ｐゴシック" panose="020B0600070205080204" pitchFamily="50" charset="-128"/>
              </a:defRPr>
            </a:lvl2pPr>
            <a:lvl3pPr marL="1180909" indent="-234912">
              <a:defRPr kumimoji="1">
                <a:solidFill>
                  <a:schemeClr val="tx1"/>
                </a:solidFill>
                <a:latin typeface="Arial" panose="020B0604020202020204" pitchFamily="34" charset="0"/>
                <a:ea typeface="ＭＳ Ｐゴシック" panose="020B0600070205080204" pitchFamily="50" charset="-128"/>
              </a:defRPr>
            </a:lvl3pPr>
            <a:lvl4pPr marL="1653909" indent="-234912">
              <a:defRPr kumimoji="1">
                <a:solidFill>
                  <a:schemeClr val="tx1"/>
                </a:solidFill>
                <a:latin typeface="Arial" panose="020B0604020202020204" pitchFamily="34" charset="0"/>
                <a:ea typeface="ＭＳ Ｐゴシック" panose="020B0600070205080204" pitchFamily="50" charset="-128"/>
              </a:defRPr>
            </a:lvl4pPr>
            <a:lvl5pPr marL="2126907" indent="-234912">
              <a:defRPr kumimoji="1">
                <a:solidFill>
                  <a:schemeClr val="tx1"/>
                </a:solidFill>
                <a:latin typeface="Arial" panose="020B0604020202020204" pitchFamily="34" charset="0"/>
                <a:ea typeface="ＭＳ Ｐゴシック" panose="020B0600070205080204" pitchFamily="50" charset="-128"/>
              </a:defRPr>
            </a:lvl5pPr>
            <a:lvl6pPr marL="2584034"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160"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286"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412"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411DD9C-A403-4CCC-99D7-2FCBD057B482}" type="slidenum">
              <a:rPr lang="ja-JP" altLang="en-US"/>
              <a:pPr/>
              <a:t>17</a:t>
            </a:fld>
            <a:endParaRPr lang="ja-JP" altLang="en-US"/>
          </a:p>
        </p:txBody>
      </p:sp>
    </p:spTree>
    <p:extLst>
      <p:ext uri="{BB962C8B-B14F-4D97-AF65-F5344CB8AC3E}">
        <p14:creationId xmlns:p14="http://schemas.microsoft.com/office/powerpoint/2010/main" val="2807512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931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640" indent="-293640">
              <a:defRPr kumimoji="1">
                <a:solidFill>
                  <a:schemeClr val="tx1"/>
                </a:solidFill>
                <a:latin typeface="Arial" panose="020B0604020202020204" pitchFamily="34" charset="0"/>
                <a:ea typeface="ＭＳ Ｐゴシック" panose="020B0600070205080204" pitchFamily="50" charset="-128"/>
              </a:defRPr>
            </a:lvl2pPr>
            <a:lvl3pPr marL="1180909" indent="-234912">
              <a:defRPr kumimoji="1">
                <a:solidFill>
                  <a:schemeClr val="tx1"/>
                </a:solidFill>
                <a:latin typeface="Arial" panose="020B0604020202020204" pitchFamily="34" charset="0"/>
                <a:ea typeface="ＭＳ Ｐゴシック" panose="020B0600070205080204" pitchFamily="50" charset="-128"/>
              </a:defRPr>
            </a:lvl3pPr>
            <a:lvl4pPr marL="1653909" indent="-234912">
              <a:defRPr kumimoji="1">
                <a:solidFill>
                  <a:schemeClr val="tx1"/>
                </a:solidFill>
                <a:latin typeface="Arial" panose="020B0604020202020204" pitchFamily="34" charset="0"/>
                <a:ea typeface="ＭＳ Ｐゴシック" panose="020B0600070205080204" pitchFamily="50" charset="-128"/>
              </a:defRPr>
            </a:lvl4pPr>
            <a:lvl5pPr marL="2126907" indent="-234912">
              <a:defRPr kumimoji="1">
                <a:solidFill>
                  <a:schemeClr val="tx1"/>
                </a:solidFill>
                <a:latin typeface="Arial" panose="020B0604020202020204" pitchFamily="34" charset="0"/>
                <a:ea typeface="ＭＳ Ｐゴシック" panose="020B0600070205080204" pitchFamily="50" charset="-128"/>
              </a:defRPr>
            </a:lvl5pPr>
            <a:lvl6pPr marL="2584034"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160"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286"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412"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411DD9C-A403-4CCC-99D7-2FCBD057B482}" type="slidenum">
              <a:rPr lang="ja-JP" altLang="en-US"/>
              <a:pPr/>
              <a:t>18</a:t>
            </a:fld>
            <a:endParaRPr lang="ja-JP" altLang="en-US"/>
          </a:p>
        </p:txBody>
      </p:sp>
    </p:spTree>
    <p:extLst>
      <p:ext uri="{BB962C8B-B14F-4D97-AF65-F5344CB8AC3E}">
        <p14:creationId xmlns:p14="http://schemas.microsoft.com/office/powerpoint/2010/main" val="2511813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a:t>
            </a:r>
            <a:r>
              <a:rPr kumimoji="1" lang="ja-JP" altLang="en-US" dirty="0" smtClean="0"/>
              <a:t>：砂防指定が渓流ではなく、道路、人家等にかかっている。本来は、事業、地形改変に合わせて指定を見直す必要がある。</a:t>
            </a:r>
            <a:endParaRPr kumimoji="1" lang="en-US" altLang="ja-JP" dirty="0" smtClean="0"/>
          </a:p>
          <a:p>
            <a:r>
              <a:rPr kumimoji="1" lang="ja-JP" altLang="en-US" dirty="0" smtClean="0"/>
              <a:t>＝不要な私権の制限を課している。</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19</a:t>
            </a:fld>
            <a:endParaRPr lang="ja-JP" altLang="en-US"/>
          </a:p>
        </p:txBody>
      </p:sp>
    </p:spTree>
    <p:extLst>
      <p:ext uri="{BB962C8B-B14F-4D97-AF65-F5344CB8AC3E}">
        <p14:creationId xmlns:p14="http://schemas.microsoft.com/office/powerpoint/2010/main" val="431413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253"/>
            <a:r>
              <a:rPr kumimoji="1" lang="en-US" altLang="ja-JP" dirty="0" smtClean="0"/>
              <a:t>A</a:t>
            </a:r>
            <a:r>
              <a:rPr kumimoji="1" lang="ja-JP" altLang="en-US" dirty="0" smtClean="0"/>
              <a:t>：砂防指定後、圃場整備が行われ現地地形が変わっているにもかかわらず砂防指定が見直されていない。</a:t>
            </a:r>
            <a:endParaRPr kumimoji="1" lang="en-US" altLang="ja-JP" dirty="0" smtClean="0"/>
          </a:p>
          <a:p>
            <a:pPr defTabSz="914253"/>
            <a:r>
              <a:rPr kumimoji="1" lang="ja-JP" altLang="en-US" dirty="0" smtClean="0"/>
              <a:t>＝不要な私権の制限を課している。</a:t>
            </a:r>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20</a:t>
            </a:fld>
            <a:endParaRPr lang="ja-JP" altLang="en-US"/>
          </a:p>
        </p:txBody>
      </p:sp>
    </p:spTree>
    <p:extLst>
      <p:ext uri="{BB962C8B-B14F-4D97-AF65-F5344CB8AC3E}">
        <p14:creationId xmlns:p14="http://schemas.microsoft.com/office/powerpoint/2010/main" val="97233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ja-JP" altLang="en-US" kern="0" dirty="0"/>
              <a:t>○砂防法は第一条で</a:t>
            </a:r>
            <a:r>
              <a:rPr lang="ja-JP" altLang="en-US" b="1" kern="0" dirty="0">
                <a:solidFill>
                  <a:srgbClr val="FF0000"/>
                </a:solidFill>
              </a:rPr>
              <a:t>砂防設備とは治水上砂防のため施設</a:t>
            </a:r>
            <a:r>
              <a:rPr lang="ja-JP" altLang="en-US" kern="0" dirty="0"/>
              <a:t>する。</a:t>
            </a:r>
            <a:endParaRPr lang="en-US" altLang="ja-JP" kern="0" dirty="0"/>
          </a:p>
          <a:p>
            <a:pPr>
              <a:defRPr/>
            </a:pPr>
            <a:r>
              <a:rPr lang="ja-JP" altLang="en-US" kern="0" dirty="0"/>
              <a:t>　第</a:t>
            </a:r>
            <a:r>
              <a:rPr lang="en-US" altLang="ja-JP" kern="0" dirty="0"/>
              <a:t>2</a:t>
            </a:r>
            <a:r>
              <a:rPr lang="ja-JP" altLang="en-US" kern="0" dirty="0"/>
              <a:t>条で</a:t>
            </a:r>
            <a:r>
              <a:rPr lang="ja-JP" altLang="en-US" b="1" kern="0" dirty="0">
                <a:solidFill>
                  <a:srgbClr val="FF0000"/>
                </a:solidFill>
              </a:rPr>
              <a:t>砂防指定地は治水砂防上のため一定の行為を禁止するあるいは制限すべき土地</a:t>
            </a:r>
            <a:r>
              <a:rPr lang="ja-JP" altLang="en-US" kern="0" dirty="0"/>
              <a:t>と規定。</a:t>
            </a:r>
            <a:endParaRPr lang="en-US" altLang="ja-JP" kern="0" dirty="0"/>
          </a:p>
          <a:p>
            <a:pPr>
              <a:defRPr/>
            </a:pPr>
            <a:endParaRPr lang="en-US" altLang="ja-JP" kern="0" dirty="0"/>
          </a:p>
          <a:p>
            <a:pPr>
              <a:defRPr/>
            </a:pPr>
            <a:r>
              <a:rPr lang="ja-JP" altLang="en-US" kern="0" dirty="0"/>
              <a:t>○</a:t>
            </a:r>
            <a:r>
              <a:rPr lang="ja-JP" altLang="en-US" dirty="0"/>
              <a:t>日本の河川の氾濫は反乱を繰り返してきた。 原因として上流の産地の荒廃が大きく関係。</a:t>
            </a:r>
            <a:endParaRPr lang="en-US" altLang="ja-JP" dirty="0"/>
          </a:p>
          <a:p>
            <a:pPr>
              <a:defRPr/>
            </a:pPr>
            <a:r>
              <a:rPr lang="ja-JP" altLang="en-US" dirty="0"/>
              <a:t>　 下流域で河川改修をしても上流の荒廃地や崩壊地から生産される土砂の流出防止や調節が必要。</a:t>
            </a:r>
            <a:endParaRPr lang="en-US" altLang="ja-JP" dirty="0"/>
          </a:p>
          <a:p>
            <a:pPr>
              <a:defRPr/>
            </a:pPr>
            <a:endParaRPr lang="en-US" altLang="ja-JP" dirty="0"/>
          </a:p>
          <a:p>
            <a:pPr>
              <a:defRPr/>
            </a:pPr>
            <a:r>
              <a:rPr lang="ja-JP" altLang="en-US" dirty="0"/>
              <a:t>○このため、土砂の生産される崩壊地や河川の荒廃の甚だしい地域などを</a:t>
            </a:r>
            <a:r>
              <a:rPr lang="ja-JP" altLang="en-US" b="1" dirty="0">
                <a:solidFill>
                  <a:srgbClr val="FF0000"/>
                </a:solidFill>
              </a:rPr>
              <a:t>砂防指定地として</a:t>
            </a:r>
            <a:endParaRPr lang="en-US" altLang="ja-JP" b="1" dirty="0">
              <a:solidFill>
                <a:srgbClr val="FF0000"/>
              </a:solidFill>
            </a:endParaRPr>
          </a:p>
          <a:p>
            <a:pPr>
              <a:defRPr/>
            </a:pPr>
            <a:r>
              <a:rPr lang="ja-JP" altLang="en-US" b="1" dirty="0">
                <a:solidFill>
                  <a:srgbClr val="FF0000"/>
                </a:solidFill>
              </a:rPr>
              <a:t>有害行為の規制や取締を行うとともに、積極的に砂防工事がなされる法的枠組が構築</a:t>
            </a:r>
            <a:r>
              <a:rPr lang="ja-JP" altLang="en-US" dirty="0"/>
              <a:t>された。</a:t>
            </a:r>
            <a:endParaRPr lang="en-US" altLang="ja-JP" dirty="0"/>
          </a:p>
          <a:p>
            <a:pPr>
              <a:defRPr/>
            </a:pPr>
            <a:r>
              <a:rPr lang="ja-JP" altLang="en-US" sz="1100" dirty="0"/>
              <a:t>（</a:t>
            </a:r>
            <a:r>
              <a:rPr lang="en-US" altLang="ja-JP" sz="1100" dirty="0"/>
              <a:t>H17.10.18</a:t>
            </a:r>
            <a:r>
              <a:rPr lang="ja-JP" altLang="en-US" sz="1100" dirty="0"/>
              <a:t>　砂防行政のしくみより）</a:t>
            </a:r>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3</a:t>
            </a:fld>
            <a:endParaRPr lang="ja-JP" altLang="en-US" dirty="0"/>
          </a:p>
        </p:txBody>
      </p:sp>
    </p:spTree>
    <p:extLst>
      <p:ext uri="{BB962C8B-B14F-4D97-AF65-F5344CB8AC3E}">
        <p14:creationId xmlns:p14="http://schemas.microsoft.com/office/powerpoint/2010/main" val="2126355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a:t>
            </a:r>
            <a:r>
              <a:rPr lang="ja-JP" altLang="en-US" dirty="0"/>
              <a:t>問題点１</a:t>
            </a:r>
            <a:r>
              <a:rPr lang="en-US" altLang="ja-JP" dirty="0"/>
              <a:t>】</a:t>
            </a:r>
            <a:r>
              <a:rPr lang="ja-JP" altLang="en-US" dirty="0"/>
              <a:t>砂防指定地外の施設の砂防設備台帳を作成？</a:t>
            </a:r>
            <a:endParaRPr lang="en-US" altLang="ja-JP" dirty="0"/>
          </a:p>
          <a:p>
            <a:r>
              <a:rPr lang="en-US" altLang="ja-JP" dirty="0"/>
              <a:t>【</a:t>
            </a:r>
            <a:r>
              <a:rPr lang="ja-JP" altLang="en-US" dirty="0"/>
              <a:t>問題点２</a:t>
            </a:r>
            <a:r>
              <a:rPr lang="en-US" altLang="ja-JP" dirty="0"/>
              <a:t>】</a:t>
            </a:r>
            <a:r>
              <a:rPr lang="ja-JP" altLang="en-US" dirty="0"/>
              <a:t>圃場整備で整備したコンクリートフリュームが砂防設備？</a:t>
            </a:r>
            <a:endParaRPr lang="en-US" altLang="ja-JP"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21</a:t>
            </a:fld>
            <a:endParaRPr lang="ja-JP" altLang="en-US"/>
          </a:p>
        </p:txBody>
      </p:sp>
    </p:spTree>
    <p:extLst>
      <p:ext uri="{BB962C8B-B14F-4D97-AF65-F5344CB8AC3E}">
        <p14:creationId xmlns:p14="http://schemas.microsoft.com/office/powerpoint/2010/main" val="282103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22</a:t>
            </a:fld>
            <a:endParaRPr lang="ja-JP" altLang="en-US"/>
          </a:p>
        </p:txBody>
      </p:sp>
    </p:spTree>
    <p:extLst>
      <p:ext uri="{BB962C8B-B14F-4D97-AF65-F5344CB8AC3E}">
        <p14:creationId xmlns:p14="http://schemas.microsoft.com/office/powerpoint/2010/main" val="2297861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355F6D-793A-4F3B-A59D-E5BC969D3958}" type="slidenum">
              <a:rPr kumimoji="1" lang="ja-JP" altLang="en-US" smtClean="0"/>
              <a:t>23</a:t>
            </a:fld>
            <a:endParaRPr kumimoji="1" lang="ja-JP" altLang="en-US"/>
          </a:p>
        </p:txBody>
      </p:sp>
    </p:spTree>
    <p:extLst>
      <p:ext uri="{BB962C8B-B14F-4D97-AF65-F5344CB8AC3E}">
        <p14:creationId xmlns:p14="http://schemas.microsoft.com/office/powerpoint/2010/main" val="799959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24</a:t>
            </a:fld>
            <a:endParaRPr lang="ja-JP" altLang="en-US"/>
          </a:p>
        </p:txBody>
      </p:sp>
    </p:spTree>
    <p:extLst>
      <p:ext uri="{BB962C8B-B14F-4D97-AF65-F5344CB8AC3E}">
        <p14:creationId xmlns:p14="http://schemas.microsoft.com/office/powerpoint/2010/main" val="1414305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建設プラザより　</a:t>
            </a:r>
            <a:r>
              <a:rPr lang="en-US" altLang="ja-JP" dirty="0" smtClean="0"/>
              <a:t>http://www.kensetsu-plaza.com/kiji/post/3814</a:t>
            </a:r>
          </a:p>
          <a:p>
            <a:r>
              <a:rPr lang="ja-JP" altLang="en-US" dirty="0" smtClean="0"/>
              <a:t>図</a:t>
            </a:r>
            <a:r>
              <a:rPr lang="en-US" altLang="ja-JP" dirty="0" smtClean="0"/>
              <a:t>-1</a:t>
            </a:r>
            <a:r>
              <a:rPr lang="ja-JP" altLang="en-US" dirty="0" smtClean="0"/>
              <a:t>　透過型・不透過型砂防堰堤の流木捕捉量</a:t>
            </a:r>
          </a:p>
          <a:p>
            <a:r>
              <a:rPr lang="ja-JP" altLang="en-US" dirty="0" smtClean="0"/>
              <a:t/>
            </a:r>
            <a:br>
              <a:rPr lang="ja-JP" altLang="en-US" dirty="0" smtClean="0"/>
            </a:br>
            <a:r>
              <a:rPr lang="ja-JP" altLang="en-US" dirty="0" smtClean="0"/>
              <a:t> </a:t>
            </a:r>
            <a:r>
              <a:rPr lang="ja-JP" altLang="en-US" b="1" dirty="0" smtClean="0"/>
              <a:t>２．透過型砂防堰堤と不透過型砂防堰堤</a:t>
            </a:r>
          </a:p>
          <a:p>
            <a:r>
              <a:rPr lang="ja-JP" altLang="en-US" dirty="0" smtClean="0"/>
              <a:t>砂防堰堤は機能別に、透過型砂防堰堤と不透過型砂防堰堤の</a:t>
            </a:r>
            <a:r>
              <a:rPr lang="en-US" altLang="ja-JP" dirty="0" smtClean="0"/>
              <a:t>2</a:t>
            </a:r>
            <a:r>
              <a:rPr lang="ja-JP" altLang="en-US" dirty="0" smtClean="0"/>
              <a:t>種類に大別される。</a:t>
            </a:r>
            <a:br>
              <a:rPr lang="ja-JP" altLang="en-US" dirty="0" smtClean="0"/>
            </a:br>
            <a:r>
              <a:rPr lang="ja-JP" altLang="en-US" dirty="0" smtClean="0"/>
              <a:t>透過型砂防堰堤は、水通し部に大きな開口部を有する型式で、土石流の捕捉、減勢、土砂と水の分離に用いられている。</a:t>
            </a:r>
            <a:br>
              <a:rPr lang="ja-JP" altLang="en-US" dirty="0" smtClean="0"/>
            </a:br>
            <a:r>
              <a:rPr lang="ja-JP" altLang="en-US" dirty="0" smtClean="0"/>
              <a:t> 一方、不透過型砂防堰堤は水通し部に開口部を持たない型式で、谷頭部の土石流発生防止や渓岸渓床の侵食防止に用いられる。 </a:t>
            </a:r>
            <a:br>
              <a:rPr lang="ja-JP" altLang="en-US" dirty="0" smtClean="0"/>
            </a:br>
            <a:r>
              <a:rPr lang="ja-JP" altLang="en-US" dirty="0" smtClean="0"/>
              <a:t>特に、鋼製の透過型砂防堰堤は、上流に適切な開口部を設けた鋼管フレーム構造の形式が多く、土石流・流木の対策工の基本として用いられている砂防堰堤である。</a:t>
            </a:r>
            <a:br>
              <a:rPr lang="ja-JP" altLang="en-US" dirty="0" smtClean="0"/>
            </a:br>
            <a:endParaRPr lang="ja-JP" altLang="en-US" dirty="0" smtClean="0"/>
          </a:p>
          <a:p>
            <a:r>
              <a:rPr lang="ja-JP" altLang="en-US" b="1" dirty="0" smtClean="0"/>
              <a:t>３．鋼製透過型砂防堰堤の特長</a:t>
            </a:r>
          </a:p>
          <a:p>
            <a:r>
              <a:rPr lang="ja-JP" altLang="en-US" dirty="0" smtClean="0"/>
              <a:t>鋼製透過型砂防堰堤には、以下のような特長が挙げられる。</a:t>
            </a:r>
            <a:br>
              <a:rPr lang="ja-JP" altLang="en-US" dirty="0" smtClean="0"/>
            </a:br>
            <a:r>
              <a:rPr lang="ja-JP" altLang="en-US" dirty="0" smtClean="0"/>
              <a:t> </a:t>
            </a:r>
          </a:p>
          <a:p>
            <a:r>
              <a:rPr lang="en-US" altLang="ja-JP" b="1" dirty="0" smtClean="0"/>
              <a:t>3-1</a:t>
            </a:r>
            <a:r>
              <a:rPr lang="ja-JP" altLang="en-US" b="1" dirty="0" smtClean="0"/>
              <a:t>　空容量の維持</a:t>
            </a:r>
          </a:p>
          <a:p>
            <a:r>
              <a:rPr lang="ja-JP" altLang="en-US" dirty="0" smtClean="0"/>
              <a:t>鋼製透過型砂防堰堤は通常時および中小出水時の無害な土砂を下流に供給すため、</a:t>
            </a:r>
            <a:br>
              <a:rPr lang="ja-JP" altLang="en-US" dirty="0" smtClean="0"/>
            </a:br>
            <a:r>
              <a:rPr lang="ja-JP" altLang="en-US" dirty="0" smtClean="0"/>
              <a:t>常に堰堤上流の捕捉空間（ポケット）は空で維持される。</a:t>
            </a:r>
            <a:br>
              <a:rPr lang="ja-JP" altLang="en-US" dirty="0" smtClean="0"/>
            </a:br>
            <a:r>
              <a:rPr lang="ja-JP" altLang="en-US" dirty="0" smtClean="0"/>
              <a:t>一方、不透過型砂防堰堤は水通し部に開口部を持たない型式で、</a:t>
            </a:r>
            <a:br>
              <a:rPr lang="ja-JP" altLang="en-US" dirty="0" smtClean="0"/>
            </a:br>
            <a:r>
              <a:rPr lang="ja-JP" altLang="en-US" dirty="0" smtClean="0"/>
              <a:t>通常時および中小出水時の土砂を貯留するため、堰堤上流のポケットは満砂してしまう。</a:t>
            </a:r>
            <a:br>
              <a:rPr lang="ja-JP" altLang="en-US" dirty="0" smtClean="0"/>
            </a:br>
            <a:r>
              <a:rPr lang="ja-JP" altLang="en-US" dirty="0" smtClean="0"/>
              <a:t>そのため、透過型砂防堰堤は、不透過型砂防堰堤と比較して、約</a:t>
            </a:r>
            <a:r>
              <a:rPr lang="en-US" altLang="ja-JP" dirty="0" smtClean="0"/>
              <a:t>2</a:t>
            </a:r>
            <a:r>
              <a:rPr lang="ja-JP" altLang="en-US" dirty="0" smtClean="0"/>
              <a:t>～</a:t>
            </a:r>
            <a:r>
              <a:rPr lang="en-US" altLang="ja-JP" dirty="0" smtClean="0"/>
              <a:t>3</a:t>
            </a:r>
            <a:r>
              <a:rPr lang="ja-JP" altLang="en-US" dirty="0" smtClean="0"/>
              <a:t>倍の効果量を見込むことができる</a:t>
            </a:r>
            <a:r>
              <a:rPr lang="ja-JP" altLang="en-US" b="1" dirty="0" smtClean="0"/>
              <a:t>（図</a:t>
            </a:r>
            <a:r>
              <a:rPr lang="en-US" altLang="ja-JP" b="1" dirty="0" smtClean="0"/>
              <a:t>-1</a:t>
            </a:r>
            <a:r>
              <a:rPr lang="ja-JP" altLang="en-US" b="1" dirty="0" smtClean="0"/>
              <a:t>）</a:t>
            </a:r>
            <a:r>
              <a:rPr lang="ja-JP" altLang="en-US" dirty="0" smtClean="0"/>
              <a:t>。</a:t>
            </a:r>
          </a:p>
          <a:p>
            <a:endParaRPr lang="ja-JP" altLang="en-US" dirty="0" smtClean="0"/>
          </a:p>
          <a:p>
            <a:r>
              <a:rPr lang="en-US" altLang="ja-JP" b="1" dirty="0" smtClean="0"/>
              <a:t>3-2</a:t>
            </a:r>
            <a:r>
              <a:rPr lang="ja-JP" altLang="en-US" b="1" dirty="0" smtClean="0"/>
              <a:t>　流木の捕捉</a:t>
            </a:r>
          </a:p>
          <a:p>
            <a:r>
              <a:rPr lang="ja-JP" altLang="en-US" dirty="0" smtClean="0"/>
              <a:t>鋼製透過型砂防堰堤は土砂とともに流れる流木についても、大きな効果量を期待できる。</a:t>
            </a:r>
            <a:br>
              <a:rPr lang="ja-JP" altLang="en-US" dirty="0" smtClean="0"/>
            </a:br>
            <a:r>
              <a:rPr lang="ja-JP" altLang="en-US" dirty="0" smtClean="0"/>
              <a:t>透過型砂防堰堤は計画捕捉量の</a:t>
            </a:r>
            <a:r>
              <a:rPr lang="en-US" altLang="ja-JP" dirty="0" smtClean="0"/>
              <a:t>30</a:t>
            </a:r>
            <a:r>
              <a:rPr lang="ja-JP" altLang="en-US" dirty="0" smtClean="0"/>
              <a:t>％を流木捕捉量として見込めるのに対し、不透過型砂防堰堤では計画捕捉量の</a:t>
            </a:r>
            <a:r>
              <a:rPr lang="en-US" altLang="ja-JP" dirty="0" smtClean="0"/>
              <a:t>2</a:t>
            </a:r>
            <a:r>
              <a:rPr lang="ja-JP" altLang="en-US" dirty="0" smtClean="0"/>
              <a:t>％となる。</a:t>
            </a:r>
            <a:br>
              <a:rPr lang="ja-JP" altLang="en-US" dirty="0" smtClean="0"/>
            </a:br>
            <a:r>
              <a:rPr lang="ja-JP" altLang="en-US" dirty="0" smtClean="0"/>
              <a:t>計画捕捉量の違いを考慮すると、透過型砂防堰堤は不透過型砂防堰堤の</a:t>
            </a:r>
            <a:r>
              <a:rPr lang="en-US" altLang="ja-JP" dirty="0" smtClean="0"/>
              <a:t>30</a:t>
            </a:r>
            <a:r>
              <a:rPr lang="ja-JP" altLang="en-US" dirty="0" smtClean="0"/>
              <a:t>倍～</a:t>
            </a:r>
            <a:r>
              <a:rPr lang="en-US" altLang="ja-JP" dirty="0" smtClean="0"/>
              <a:t>40</a:t>
            </a:r>
            <a:r>
              <a:rPr lang="ja-JP" altLang="en-US" dirty="0" smtClean="0"/>
              <a:t>倍の流木捕捉量を期待できる。</a:t>
            </a:r>
            <a:br>
              <a:rPr lang="ja-JP" altLang="en-US" dirty="0" smtClean="0"/>
            </a:br>
            <a:r>
              <a:rPr lang="ja-JP" altLang="en-US" dirty="0" smtClean="0"/>
              <a:t> </a:t>
            </a:r>
          </a:p>
          <a:p>
            <a:r>
              <a:rPr lang="en-US" altLang="ja-JP" b="1" dirty="0" smtClean="0"/>
              <a:t>3-3</a:t>
            </a:r>
            <a:r>
              <a:rPr lang="ja-JP" altLang="en-US" b="1" dirty="0" smtClean="0"/>
              <a:t>　環境に優しい</a:t>
            </a:r>
          </a:p>
          <a:p>
            <a:r>
              <a:rPr lang="ja-JP" altLang="en-US" dirty="0" smtClean="0"/>
              <a:t>鋼製透過型砂防堰堤は常時および中小出水時に無害な土砂を下流に流すという機能から、環境面において以下のようなメリットをもたらす。</a:t>
            </a:r>
            <a:br>
              <a:rPr lang="ja-JP" altLang="en-US" dirty="0" smtClean="0"/>
            </a:br>
            <a:r>
              <a:rPr lang="ja-JP" altLang="en-US" dirty="0" smtClean="0"/>
              <a:t> ①河床の連続性を保つ</a:t>
            </a:r>
            <a:br>
              <a:rPr lang="ja-JP" altLang="en-US" dirty="0" smtClean="0"/>
            </a:br>
            <a:r>
              <a:rPr lang="ja-JP" altLang="en-US" dirty="0" smtClean="0"/>
              <a:t>②海岸線の後退を防ぐ</a:t>
            </a:r>
            <a:br>
              <a:rPr lang="ja-JP" altLang="en-US" dirty="0" smtClean="0"/>
            </a:br>
            <a:r>
              <a:rPr lang="ja-JP" altLang="en-US" dirty="0" smtClean="0"/>
              <a:t>③貯流水の腐敗による環境の悪化がない</a:t>
            </a:r>
            <a:br>
              <a:rPr lang="ja-JP" altLang="en-US" dirty="0" smtClean="0"/>
            </a:br>
            <a:r>
              <a:rPr lang="ja-JP" altLang="en-US" dirty="0" smtClean="0"/>
              <a:t>④水生生物の自由な往来を阻害しない。</a:t>
            </a:r>
            <a:br>
              <a:rPr lang="ja-JP" altLang="en-US" dirty="0" smtClean="0"/>
            </a:br>
            <a:r>
              <a:rPr lang="ja-JP" altLang="en-US" dirty="0" smtClean="0"/>
              <a:t> </a:t>
            </a:r>
            <a:br>
              <a:rPr lang="ja-JP" altLang="en-US" dirty="0" smtClean="0"/>
            </a:br>
            <a:r>
              <a:rPr lang="ja-JP" altLang="en-US" dirty="0" smtClean="0"/>
              <a:t>特に④については、底版コンクリートに溝を切って魚道を設けたり、底版コンクリートを低めに打設し、</a:t>
            </a:r>
            <a:br>
              <a:rPr lang="ja-JP" altLang="en-US" dirty="0" smtClean="0"/>
            </a:br>
            <a:r>
              <a:rPr lang="ja-JP" altLang="en-US" dirty="0" smtClean="0"/>
              <a:t>その上に土砂を埋め戻して自然河道に直したりする場合もある。</a:t>
            </a:r>
            <a:br>
              <a:rPr lang="ja-JP" altLang="en-US" dirty="0" smtClean="0"/>
            </a:br>
            <a:r>
              <a:rPr lang="ja-JP" altLang="en-US" dirty="0" smtClean="0"/>
              <a:t>また、不透過型コンクリート堰堤と比較し二酸化炭素排出量が少ないという点においても環境への負荷が少ないといえる。</a:t>
            </a:r>
          </a:p>
        </p:txBody>
      </p:sp>
      <p:sp>
        <p:nvSpPr>
          <p:cNvPr id="10445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581" indent="-293618">
              <a:defRPr kumimoji="1">
                <a:solidFill>
                  <a:schemeClr val="tx1"/>
                </a:solidFill>
                <a:latin typeface="Arial" panose="020B0604020202020204" pitchFamily="34" charset="0"/>
                <a:ea typeface="ＭＳ Ｐゴシック" panose="020B0600070205080204" pitchFamily="50" charset="-128"/>
              </a:defRPr>
            </a:lvl2pPr>
            <a:lvl3pPr marL="1180820" indent="-234894">
              <a:defRPr kumimoji="1">
                <a:solidFill>
                  <a:schemeClr val="tx1"/>
                </a:solidFill>
                <a:latin typeface="Arial" panose="020B0604020202020204" pitchFamily="34" charset="0"/>
                <a:ea typeface="ＭＳ Ｐゴシック" panose="020B0600070205080204" pitchFamily="50" charset="-128"/>
              </a:defRPr>
            </a:lvl3pPr>
            <a:lvl4pPr marL="1653782" indent="-234894">
              <a:defRPr kumimoji="1">
                <a:solidFill>
                  <a:schemeClr val="tx1"/>
                </a:solidFill>
                <a:latin typeface="Arial" panose="020B0604020202020204" pitchFamily="34" charset="0"/>
                <a:ea typeface="ＭＳ Ｐゴシック" panose="020B0600070205080204" pitchFamily="50" charset="-128"/>
              </a:defRPr>
            </a:lvl4pPr>
            <a:lvl5pPr marL="2126746" indent="-234894">
              <a:defRPr kumimoji="1">
                <a:solidFill>
                  <a:schemeClr val="tx1"/>
                </a:solidFill>
                <a:latin typeface="Arial" panose="020B0604020202020204" pitchFamily="34" charset="0"/>
                <a:ea typeface="ＭＳ Ｐゴシック" panose="020B0600070205080204" pitchFamily="50" charset="-128"/>
              </a:defRPr>
            </a:lvl5pPr>
            <a:lvl6pPr marL="2583838"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0928"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021"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113"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00EF306-EA63-4235-84D3-5CD602D5F478}" type="slidenum">
              <a:rPr lang="ja-JP" altLang="en-US"/>
              <a:pPr/>
              <a:t>26</a:t>
            </a:fld>
            <a:endParaRPr lang="ja-JP" altLang="en-US" dirty="0"/>
          </a:p>
        </p:txBody>
      </p:sp>
    </p:spTree>
    <p:extLst>
      <p:ext uri="{BB962C8B-B14F-4D97-AF65-F5344CB8AC3E}">
        <p14:creationId xmlns:p14="http://schemas.microsoft.com/office/powerpoint/2010/main" val="3861507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27</a:t>
            </a:fld>
            <a:endParaRPr lang="ja-JP" altLang="en-US" dirty="0"/>
          </a:p>
        </p:txBody>
      </p:sp>
    </p:spTree>
    <p:extLst>
      <p:ext uri="{BB962C8B-B14F-4D97-AF65-F5344CB8AC3E}">
        <p14:creationId xmlns:p14="http://schemas.microsoft.com/office/powerpoint/2010/main" val="2522324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10854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581" indent="-293618">
              <a:defRPr kumimoji="1">
                <a:solidFill>
                  <a:schemeClr val="tx1"/>
                </a:solidFill>
                <a:latin typeface="Arial" panose="020B0604020202020204" pitchFamily="34" charset="0"/>
                <a:ea typeface="ＭＳ Ｐゴシック" panose="020B0600070205080204" pitchFamily="50" charset="-128"/>
              </a:defRPr>
            </a:lvl2pPr>
            <a:lvl3pPr marL="1180820" indent="-234894">
              <a:defRPr kumimoji="1">
                <a:solidFill>
                  <a:schemeClr val="tx1"/>
                </a:solidFill>
                <a:latin typeface="Arial" panose="020B0604020202020204" pitchFamily="34" charset="0"/>
                <a:ea typeface="ＭＳ Ｐゴシック" panose="020B0600070205080204" pitchFamily="50" charset="-128"/>
              </a:defRPr>
            </a:lvl3pPr>
            <a:lvl4pPr marL="1653782" indent="-234894">
              <a:defRPr kumimoji="1">
                <a:solidFill>
                  <a:schemeClr val="tx1"/>
                </a:solidFill>
                <a:latin typeface="Arial" panose="020B0604020202020204" pitchFamily="34" charset="0"/>
                <a:ea typeface="ＭＳ Ｐゴシック" panose="020B0600070205080204" pitchFamily="50" charset="-128"/>
              </a:defRPr>
            </a:lvl4pPr>
            <a:lvl5pPr marL="2126746" indent="-234894">
              <a:defRPr kumimoji="1">
                <a:solidFill>
                  <a:schemeClr val="tx1"/>
                </a:solidFill>
                <a:latin typeface="Arial" panose="020B0604020202020204" pitchFamily="34" charset="0"/>
                <a:ea typeface="ＭＳ Ｐゴシック" panose="020B0600070205080204" pitchFamily="50" charset="-128"/>
              </a:defRPr>
            </a:lvl5pPr>
            <a:lvl6pPr marL="2583838"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0928"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021"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113"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CE56B57-1A32-416B-A86E-D64F3FEF99DC}" type="slidenum">
              <a:rPr lang="ja-JP" altLang="en-US"/>
              <a:pPr/>
              <a:t>29</a:t>
            </a:fld>
            <a:endParaRPr lang="ja-JP" altLang="en-US"/>
          </a:p>
        </p:txBody>
      </p:sp>
    </p:spTree>
    <p:extLst>
      <p:ext uri="{BB962C8B-B14F-4D97-AF65-F5344CB8AC3E}">
        <p14:creationId xmlns:p14="http://schemas.microsoft.com/office/powerpoint/2010/main" val="3786955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【H29</a:t>
            </a:r>
            <a:r>
              <a:rPr kumimoji="1" lang="ja-JP" altLang="en-US" dirty="0" smtClean="0"/>
              <a:t>年度の中国地整構造協議で指摘を受けた事例（下曹源寺谷川）上流側堰堤については構造協議</a:t>
            </a:r>
            <a:r>
              <a:rPr kumimoji="1" lang="en-US" altLang="ja-JP" dirty="0" smtClean="0"/>
              <a:t>OK</a:t>
            </a:r>
            <a:r>
              <a:rPr kumimoji="1" lang="ja-JP" altLang="en-US" dirty="0" smtClean="0"/>
              <a:t>となった。下流は要検討</a:t>
            </a:r>
            <a:r>
              <a:rPr kumimoji="1" lang="en-US" altLang="ja-JP" dirty="0" smtClean="0"/>
              <a:t>】</a:t>
            </a:r>
          </a:p>
          <a:p>
            <a:r>
              <a:rPr kumimoji="1" lang="ja-JP" altLang="en-US" dirty="0" smtClean="0"/>
              <a:t>土石流が形態を保てる流下区間は、渓床勾配１／６程度（</a:t>
            </a:r>
            <a:r>
              <a:rPr kumimoji="1" lang="en-US" altLang="ja-JP" dirty="0" smtClean="0"/>
              <a:t>10°</a:t>
            </a:r>
            <a:r>
              <a:rPr kumimoji="1" lang="ja-JP" altLang="en-US" dirty="0" smtClean="0"/>
              <a:t>）より急な勾配まで。</a:t>
            </a:r>
            <a:endParaRPr kumimoji="1" lang="en-US" altLang="ja-JP" dirty="0" smtClean="0"/>
          </a:p>
          <a:p>
            <a:r>
              <a:rPr kumimoji="1" lang="ja-JP" altLang="en-US" dirty="0" smtClean="0"/>
              <a:t>上流側堰堤で１００％捕捉する場合、それよりも下流域で土石流が発生する必要がある。</a:t>
            </a:r>
            <a:endParaRPr kumimoji="1" lang="en-US" altLang="ja-JP" dirty="0" smtClean="0"/>
          </a:p>
          <a:p>
            <a:r>
              <a:rPr kumimoji="1" lang="ja-JP" altLang="en-US" dirty="0" smtClean="0"/>
              <a:t>土石流が発生するのは、渓床勾配が１／４（</a:t>
            </a:r>
            <a:r>
              <a:rPr kumimoji="1" lang="en-US" altLang="ja-JP" dirty="0" smtClean="0"/>
              <a:t>15°</a:t>
            </a:r>
            <a:r>
              <a:rPr kumimoji="1" lang="ja-JP" altLang="en-US" dirty="0" smtClean="0"/>
              <a:t>）より急な区間。</a:t>
            </a:r>
            <a:endParaRPr kumimoji="1" lang="en-US" altLang="ja-JP" dirty="0" smtClean="0"/>
          </a:p>
          <a:p>
            <a:r>
              <a:rPr kumimoji="1" lang="ja-JP" altLang="en-US" dirty="0" smtClean="0"/>
              <a:t>現渓床勾配１／１０の下流側堰堤と上流側堰堤の間では土石流化しない可能性が高く、下流側堰堤の透過部が閉塞しない場合</a:t>
            </a:r>
            <a:endParaRPr kumimoji="1" lang="en-US" altLang="ja-JP" dirty="0" smtClean="0"/>
          </a:p>
          <a:p>
            <a:r>
              <a:rPr kumimoji="1" lang="ja-JP" altLang="en-US" dirty="0" smtClean="0"/>
              <a:t>多量の土砂が下流域に流出する恐れがある。</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32</a:t>
            </a:fld>
            <a:endParaRPr lang="ja-JP" altLang="en-US"/>
          </a:p>
        </p:txBody>
      </p:sp>
    </p:spTree>
    <p:extLst>
      <p:ext uri="{BB962C8B-B14F-4D97-AF65-F5344CB8AC3E}">
        <p14:creationId xmlns:p14="http://schemas.microsoft.com/office/powerpoint/2010/main" val="4235676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1065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581" indent="-293618">
              <a:defRPr kumimoji="1">
                <a:solidFill>
                  <a:schemeClr val="tx1"/>
                </a:solidFill>
                <a:latin typeface="Arial" panose="020B0604020202020204" pitchFamily="34" charset="0"/>
                <a:ea typeface="ＭＳ Ｐゴシック" panose="020B0600070205080204" pitchFamily="50" charset="-128"/>
              </a:defRPr>
            </a:lvl2pPr>
            <a:lvl3pPr marL="1180820" indent="-234894">
              <a:defRPr kumimoji="1">
                <a:solidFill>
                  <a:schemeClr val="tx1"/>
                </a:solidFill>
                <a:latin typeface="Arial" panose="020B0604020202020204" pitchFamily="34" charset="0"/>
                <a:ea typeface="ＭＳ Ｐゴシック" panose="020B0600070205080204" pitchFamily="50" charset="-128"/>
              </a:defRPr>
            </a:lvl3pPr>
            <a:lvl4pPr marL="1653782" indent="-234894">
              <a:defRPr kumimoji="1">
                <a:solidFill>
                  <a:schemeClr val="tx1"/>
                </a:solidFill>
                <a:latin typeface="Arial" panose="020B0604020202020204" pitchFamily="34" charset="0"/>
                <a:ea typeface="ＭＳ Ｐゴシック" panose="020B0600070205080204" pitchFamily="50" charset="-128"/>
              </a:defRPr>
            </a:lvl4pPr>
            <a:lvl5pPr marL="2126746" indent="-234894">
              <a:defRPr kumimoji="1">
                <a:solidFill>
                  <a:schemeClr val="tx1"/>
                </a:solidFill>
                <a:latin typeface="Arial" panose="020B0604020202020204" pitchFamily="34" charset="0"/>
                <a:ea typeface="ＭＳ Ｐゴシック" panose="020B0600070205080204" pitchFamily="50" charset="-128"/>
              </a:defRPr>
            </a:lvl5pPr>
            <a:lvl6pPr marL="2583838"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0928"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021"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113"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A2911EB-0F39-43F3-998F-CFEA2741D559}" type="slidenum">
              <a:rPr lang="ja-JP" altLang="en-US"/>
              <a:pPr/>
              <a:t>39</a:t>
            </a:fld>
            <a:endParaRPr lang="ja-JP" altLang="en-US"/>
          </a:p>
        </p:txBody>
      </p:sp>
    </p:spTree>
    <p:extLst>
      <p:ext uri="{BB962C8B-B14F-4D97-AF65-F5344CB8AC3E}">
        <p14:creationId xmlns:p14="http://schemas.microsoft.com/office/powerpoint/2010/main" val="1095728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ClrTx/>
              <a:buSzTx/>
              <a:buFontTx/>
              <a:buNone/>
            </a:pPr>
            <a:r>
              <a:rPr lang="ja-JP" altLang="en-US" dirty="0"/>
              <a:t> ○現地は必ずしも良質な砂礫があるとは限らない。</a:t>
            </a:r>
            <a:endParaRPr lang="en-US" altLang="ja-JP" dirty="0"/>
          </a:p>
          <a:p>
            <a:pPr>
              <a:spcBef>
                <a:spcPct val="0"/>
              </a:spcBef>
              <a:buClrTx/>
              <a:buSzTx/>
              <a:buFontTx/>
              <a:buNone/>
            </a:pPr>
            <a:r>
              <a:rPr lang="ja-JP" altLang="en-US" dirty="0"/>
              <a:t>　　　設計段階において、事前に配合試験を行い、適切な材料が現地で得られるかを確認しておくこと。</a:t>
            </a:r>
            <a:endParaRPr lang="en-US" altLang="ja-JP" dirty="0"/>
          </a:p>
          <a:p>
            <a:pPr>
              <a:spcBef>
                <a:spcPct val="0"/>
              </a:spcBef>
              <a:buClrTx/>
              <a:buSzTx/>
              <a:buFontTx/>
              <a:buNone/>
            </a:pPr>
            <a:r>
              <a:rPr lang="ja-JP" altLang="en-US" dirty="0"/>
              <a:t>　○発生土置場、中詰材混合場所など施工ヤードが近傍で確保できるか検討しておくこと。</a:t>
            </a:r>
            <a:r>
              <a:rPr lang="en-US" altLang="ja-JP" dirty="0"/>
              <a:t> </a:t>
            </a:r>
          </a:p>
          <a:p>
            <a:pPr>
              <a:spcBef>
                <a:spcPct val="0"/>
              </a:spcBef>
              <a:buClrTx/>
              <a:buSzTx/>
              <a:buFontTx/>
              <a:buNone/>
            </a:pPr>
            <a:r>
              <a:rPr lang="ja-JP" altLang="en-US" dirty="0"/>
              <a:t>　○事前の設計段階において、通常の</a:t>
            </a:r>
            <a:r>
              <a:rPr lang="en-US" altLang="ja-JP" dirty="0"/>
              <a:t>Co</a:t>
            </a:r>
            <a:r>
              <a:rPr lang="ja-JP" altLang="en-US" dirty="0"/>
              <a:t>堰堤と適切に比較がなされているか。</a:t>
            </a:r>
            <a:endParaRPr lang="en-US" altLang="ja-JP" dirty="0"/>
          </a:p>
          <a:p>
            <a:pPr defTabSz="914184">
              <a:spcBef>
                <a:spcPct val="0"/>
              </a:spcBef>
              <a:defRPr/>
            </a:pPr>
            <a:r>
              <a:rPr lang="ja-JP" altLang="en-US" dirty="0"/>
              <a:t>　　（発生土までの運搬手間など適切に仮設手間が計上されているか）</a:t>
            </a:r>
            <a:endParaRPr lang="ja-JP" altLang="en-US" sz="900" dirty="0"/>
          </a:p>
        </p:txBody>
      </p:sp>
      <p:sp>
        <p:nvSpPr>
          <p:cNvPr id="1075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581" indent="-293618">
              <a:defRPr kumimoji="1">
                <a:solidFill>
                  <a:schemeClr val="tx1"/>
                </a:solidFill>
                <a:latin typeface="Arial" panose="020B0604020202020204" pitchFamily="34" charset="0"/>
                <a:ea typeface="ＭＳ Ｐゴシック" panose="020B0600070205080204" pitchFamily="50" charset="-128"/>
              </a:defRPr>
            </a:lvl2pPr>
            <a:lvl3pPr marL="1180820" indent="-234894">
              <a:defRPr kumimoji="1">
                <a:solidFill>
                  <a:schemeClr val="tx1"/>
                </a:solidFill>
                <a:latin typeface="Arial" panose="020B0604020202020204" pitchFamily="34" charset="0"/>
                <a:ea typeface="ＭＳ Ｐゴシック" panose="020B0600070205080204" pitchFamily="50" charset="-128"/>
              </a:defRPr>
            </a:lvl3pPr>
            <a:lvl4pPr marL="1653782" indent="-234894">
              <a:defRPr kumimoji="1">
                <a:solidFill>
                  <a:schemeClr val="tx1"/>
                </a:solidFill>
                <a:latin typeface="Arial" panose="020B0604020202020204" pitchFamily="34" charset="0"/>
                <a:ea typeface="ＭＳ Ｐゴシック" panose="020B0600070205080204" pitchFamily="50" charset="-128"/>
              </a:defRPr>
            </a:lvl4pPr>
            <a:lvl5pPr marL="2126746" indent="-234894">
              <a:defRPr kumimoji="1">
                <a:solidFill>
                  <a:schemeClr val="tx1"/>
                </a:solidFill>
                <a:latin typeface="Arial" panose="020B0604020202020204" pitchFamily="34" charset="0"/>
                <a:ea typeface="ＭＳ Ｐゴシック" panose="020B0600070205080204" pitchFamily="50" charset="-128"/>
              </a:defRPr>
            </a:lvl5pPr>
            <a:lvl6pPr marL="2583838"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0928"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021"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113"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90C5CB4-07E9-4807-AD58-C99E94540827}" type="slidenum">
              <a:rPr lang="ja-JP" altLang="en-US"/>
              <a:pPr/>
              <a:t>40</a:t>
            </a:fld>
            <a:endParaRPr lang="ja-JP" altLang="en-US"/>
          </a:p>
        </p:txBody>
      </p:sp>
    </p:spTree>
    <p:extLst>
      <p:ext uri="{BB962C8B-B14F-4D97-AF65-F5344CB8AC3E}">
        <p14:creationId xmlns:p14="http://schemas.microsoft.com/office/powerpoint/2010/main" val="189115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184">
              <a:defRPr/>
            </a:pPr>
            <a:r>
              <a:rPr lang="ja-JP" altLang="en-US" b="1" dirty="0">
                <a:solidFill>
                  <a:srgbClr val="FF0000"/>
                </a:solidFill>
              </a:rPr>
              <a:t>雨、地震、火山噴火、融雪などで山が崩れ、土砂が下流に流れ出して洪水を起こしたり、土石流、地すべり、がけ崩れなどの災害により、多くの人命、財産が失われたり経済活動に大きな支障を生じる。砂防とは土砂をコントロールして、このような災害を防ぐ仕事である。</a:t>
            </a:r>
            <a:endParaRPr lang="en-US" altLang="ja-JP" b="1" dirty="0">
              <a:solidFill>
                <a:srgbClr val="FF0000"/>
              </a:solidFill>
            </a:endParaRPr>
          </a:p>
          <a:p>
            <a:r>
              <a:rPr kumimoji="1" lang="ja-JP" altLang="en-US" dirty="0" smtClean="0"/>
              <a:t>　</a:t>
            </a:r>
            <a:endParaRPr kumimoji="1" lang="en-US" altLang="ja-JP" dirty="0" smtClean="0"/>
          </a:p>
          <a:p>
            <a:r>
              <a:rPr kumimoji="1" lang="ja-JP" altLang="en-US" dirty="0" smtClean="0"/>
              <a:t>　日本の河川は幾度と無く氾濫を繰り返し、多大な被害を流域に与えている。氾濫の原因には、上流の山地の荒廃が大きく関係していた。荒廃した山地から、降雨の旅に土砂が生産されて河川に流入し、河床を上げ、いわゆる天井川を形成させるとともに、洪水流の中に多量の土砂が運搬され、川の流下断面の相当部分を占めるため、氾濫した跡地の様子は、水害よりむしろ土砂災害と言ったほうが適切なほど、土砂が堆積していた。</a:t>
            </a:r>
            <a:endParaRPr kumimoji="1" lang="en-US" altLang="ja-JP" dirty="0" smtClean="0"/>
          </a:p>
          <a:p>
            <a:r>
              <a:rPr kumimoji="1" lang="ja-JP" altLang="en-US" dirty="0" smtClean="0"/>
              <a:t>　いくら河川改修として堤防の嵩上げや、川幅の拡張、堆積土砂の浚渫等を行ったとしても、上流の荒廃地や崩壊地から生産される土砂の流出防止や調節を行わないと、せっかくの下流の河川改修が実を結ばないこととなる。</a:t>
            </a:r>
            <a:endParaRPr kumimoji="1" lang="en-US" altLang="ja-JP" dirty="0" smtClean="0"/>
          </a:p>
          <a:p>
            <a:r>
              <a:rPr kumimoji="1" lang="ja-JP" altLang="en-US" dirty="0" smtClean="0"/>
              <a:t>　土砂の流出が原因となって洪水となり、災害が発生しないようにするため、土砂災害を防止するためのことを「治水上砂防のため」という。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4</a:t>
            </a:fld>
            <a:endParaRPr lang="ja-JP" altLang="en-US" dirty="0"/>
          </a:p>
        </p:txBody>
      </p:sp>
    </p:spTree>
    <p:extLst>
      <p:ext uri="{BB962C8B-B14F-4D97-AF65-F5344CB8AC3E}">
        <p14:creationId xmlns:p14="http://schemas.microsoft.com/office/powerpoint/2010/main" val="248049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現地発生土が想定して土質と異なっていたため、コンクリート構造に変更。</a:t>
            </a:r>
            <a:endParaRPr lang="en-US" altLang="ja-JP" dirty="0" smtClean="0"/>
          </a:p>
          <a:p>
            <a:r>
              <a:rPr lang="ja-JP" altLang="en-US" dirty="0" smtClean="0"/>
              <a:t>本堤形式の変更は、重大な構造変更となるため再度中国地方整備局との構造協議を要した。</a:t>
            </a:r>
            <a:endParaRPr lang="en-US" altLang="ja-JP" dirty="0" smtClean="0"/>
          </a:p>
          <a:p>
            <a:r>
              <a:rPr lang="ja-JP" altLang="en-US" dirty="0" smtClean="0"/>
              <a:t>設計変更費用、期間等、大きな影響を受けた。</a:t>
            </a:r>
            <a:endParaRPr lang="en-US" altLang="ja-JP" dirty="0" smtClean="0"/>
          </a:p>
          <a:p>
            <a:r>
              <a:rPr lang="ja-JP" altLang="en-US" dirty="0" smtClean="0"/>
              <a:t>設計段階で十分な現地調査がなされなかったことが要因。</a:t>
            </a:r>
            <a:endParaRPr lang="en-US" altLang="ja-JP" dirty="0" smtClean="0"/>
          </a:p>
          <a:p>
            <a:r>
              <a:rPr lang="ja-JP" altLang="en-US" dirty="0" smtClean="0"/>
              <a:t>砂防ソイルセメントを検討する際は、設計段階で試掘、材料試験、室内配合設計を必ず行うこと。</a:t>
            </a:r>
          </a:p>
        </p:txBody>
      </p:sp>
      <p:sp>
        <p:nvSpPr>
          <p:cNvPr id="10752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581" indent="-293618">
              <a:defRPr kumimoji="1">
                <a:solidFill>
                  <a:schemeClr val="tx1"/>
                </a:solidFill>
                <a:latin typeface="Arial" panose="020B0604020202020204" pitchFamily="34" charset="0"/>
                <a:ea typeface="ＭＳ Ｐゴシック" panose="020B0600070205080204" pitchFamily="50" charset="-128"/>
              </a:defRPr>
            </a:lvl2pPr>
            <a:lvl3pPr marL="1180820" indent="-234894">
              <a:defRPr kumimoji="1">
                <a:solidFill>
                  <a:schemeClr val="tx1"/>
                </a:solidFill>
                <a:latin typeface="Arial" panose="020B0604020202020204" pitchFamily="34" charset="0"/>
                <a:ea typeface="ＭＳ Ｐゴシック" panose="020B0600070205080204" pitchFamily="50" charset="-128"/>
              </a:defRPr>
            </a:lvl3pPr>
            <a:lvl4pPr marL="1653782" indent="-234894">
              <a:defRPr kumimoji="1">
                <a:solidFill>
                  <a:schemeClr val="tx1"/>
                </a:solidFill>
                <a:latin typeface="Arial" panose="020B0604020202020204" pitchFamily="34" charset="0"/>
                <a:ea typeface="ＭＳ Ｐゴシック" panose="020B0600070205080204" pitchFamily="50" charset="-128"/>
              </a:defRPr>
            </a:lvl4pPr>
            <a:lvl5pPr marL="2126746" indent="-234894">
              <a:defRPr kumimoji="1">
                <a:solidFill>
                  <a:schemeClr val="tx1"/>
                </a:solidFill>
                <a:latin typeface="Arial" panose="020B0604020202020204" pitchFamily="34" charset="0"/>
                <a:ea typeface="ＭＳ Ｐゴシック" panose="020B0600070205080204" pitchFamily="50" charset="-128"/>
              </a:defRPr>
            </a:lvl5pPr>
            <a:lvl6pPr marL="2583838"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0928"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021"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113" indent="-23489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90C5CB4-07E9-4807-AD58-C99E94540827}" type="slidenum">
              <a:rPr lang="ja-JP" altLang="en-US"/>
              <a:pPr/>
              <a:t>41</a:t>
            </a:fld>
            <a:endParaRPr lang="ja-JP" altLang="en-US"/>
          </a:p>
        </p:txBody>
      </p:sp>
    </p:spTree>
    <p:extLst>
      <p:ext uri="{BB962C8B-B14F-4D97-AF65-F5344CB8AC3E}">
        <p14:creationId xmlns:p14="http://schemas.microsoft.com/office/powerpoint/2010/main" val="3986073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52</a:t>
            </a:fld>
            <a:endParaRPr lang="ja-JP" altLang="en-US"/>
          </a:p>
        </p:txBody>
      </p:sp>
    </p:spTree>
    <p:extLst>
      <p:ext uri="{BB962C8B-B14F-4D97-AF65-F5344CB8AC3E}">
        <p14:creationId xmlns:p14="http://schemas.microsoft.com/office/powerpoint/2010/main" val="1073398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53</a:t>
            </a:fld>
            <a:endParaRPr lang="ja-JP" altLang="en-US"/>
          </a:p>
        </p:txBody>
      </p:sp>
    </p:spTree>
    <p:extLst>
      <p:ext uri="{BB962C8B-B14F-4D97-AF65-F5344CB8AC3E}">
        <p14:creationId xmlns:p14="http://schemas.microsoft.com/office/powerpoint/2010/main" val="3141823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54</a:t>
            </a:fld>
            <a:endParaRPr lang="ja-JP" altLang="en-US"/>
          </a:p>
        </p:txBody>
      </p:sp>
    </p:spTree>
    <p:extLst>
      <p:ext uri="{BB962C8B-B14F-4D97-AF65-F5344CB8AC3E}">
        <p14:creationId xmlns:p14="http://schemas.microsoft.com/office/powerpoint/2010/main" val="171659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（逐条砂防法より）</a:t>
            </a:r>
          </a:p>
          <a:p>
            <a:r>
              <a:rPr lang="ja-JP" altLang="en-US" dirty="0" smtClean="0"/>
              <a:t>○「砂防」とは</a:t>
            </a:r>
          </a:p>
          <a:p>
            <a:r>
              <a:rPr lang="ja-JP" altLang="en-US" dirty="0" smtClean="0"/>
              <a:t>土砂の生産を抑制し、流送土砂を扞止調節することによって災害を防止すること。</a:t>
            </a:r>
          </a:p>
          <a:p>
            <a:r>
              <a:rPr lang="ja-JP" altLang="en-US" dirty="0" smtClean="0"/>
              <a:t>○「治水上砂防」とは</a:t>
            </a:r>
          </a:p>
          <a:p>
            <a:r>
              <a:rPr lang="ja-JP" altLang="en-US" dirty="0" smtClean="0"/>
              <a:t>山地の斜面は、降水等により、表面侵食あるいはガリー侵食によって削りとられ、</a:t>
            </a:r>
            <a:endParaRPr lang="en-US" altLang="ja-JP" dirty="0" smtClean="0"/>
          </a:p>
          <a:p>
            <a:r>
              <a:rPr lang="ja-JP" altLang="en-US" dirty="0" smtClean="0"/>
              <a:t>また、渓床や渓岸は、流水により縦横侵食を起こすことによって土砂の生産がたえず</a:t>
            </a:r>
            <a:endParaRPr lang="en-US" altLang="ja-JP" dirty="0" smtClean="0"/>
          </a:p>
          <a:p>
            <a:r>
              <a:rPr lang="ja-JP" altLang="en-US" dirty="0" smtClean="0"/>
              <a:t>行われ、生産された土砂は不断に下流河川へと流送され、あるいは台風や不連続線等</a:t>
            </a:r>
            <a:endParaRPr lang="en-US" altLang="ja-JP" dirty="0" smtClean="0"/>
          </a:p>
          <a:p>
            <a:r>
              <a:rPr lang="ja-JP" altLang="en-US" dirty="0" smtClean="0"/>
              <a:t>による異常降雨時には、莫大な量の土砂を流出させる。</a:t>
            </a:r>
          </a:p>
          <a:p>
            <a:r>
              <a:rPr lang="ja-JP" altLang="en-US" dirty="0" smtClean="0"/>
              <a:t>このために、河状は常に変化し、河床上昇等の現象をきたし、水害の主要な原因を形成している。これを防止しようというのが、いわゆる「治水上砂防」である。</a:t>
            </a:r>
          </a:p>
          <a:p>
            <a:endParaRPr lang="ja-JP" altLang="en-US" dirty="0" smtClean="0"/>
          </a:p>
          <a:p>
            <a:r>
              <a:rPr lang="ja-JP" altLang="en-US" dirty="0" smtClean="0"/>
              <a:t>☆⇒簡単に言えば･･･</a:t>
            </a:r>
          </a:p>
          <a:p>
            <a:r>
              <a:rPr lang="ja-JP" altLang="en-US" dirty="0" smtClean="0"/>
              <a:t>豪雨等による山崩れ、河床の侵食等の現象に伴う不安定な土砂の発生及びその流出による土砂災害を防止することによって、望ましい環境の確保と河川の治水上、利水上の機能の保全を図ることを目的とします。</a:t>
            </a:r>
          </a:p>
          <a:p>
            <a:endParaRPr lang="ja-JP" altLang="en-US" dirty="0" smtClean="0"/>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640" indent="-293640">
              <a:defRPr kumimoji="1">
                <a:solidFill>
                  <a:schemeClr val="tx1"/>
                </a:solidFill>
                <a:latin typeface="Arial" panose="020B0604020202020204" pitchFamily="34" charset="0"/>
                <a:ea typeface="ＭＳ Ｐゴシック" panose="020B0600070205080204" pitchFamily="50" charset="-128"/>
              </a:defRPr>
            </a:lvl2pPr>
            <a:lvl3pPr marL="1180909" indent="-234912">
              <a:defRPr kumimoji="1">
                <a:solidFill>
                  <a:schemeClr val="tx1"/>
                </a:solidFill>
                <a:latin typeface="Arial" panose="020B0604020202020204" pitchFamily="34" charset="0"/>
                <a:ea typeface="ＭＳ Ｐゴシック" panose="020B0600070205080204" pitchFamily="50" charset="-128"/>
              </a:defRPr>
            </a:lvl3pPr>
            <a:lvl4pPr marL="1653909" indent="-234912">
              <a:defRPr kumimoji="1">
                <a:solidFill>
                  <a:schemeClr val="tx1"/>
                </a:solidFill>
                <a:latin typeface="Arial" panose="020B0604020202020204" pitchFamily="34" charset="0"/>
                <a:ea typeface="ＭＳ Ｐゴシック" panose="020B0600070205080204" pitchFamily="50" charset="-128"/>
              </a:defRPr>
            </a:lvl4pPr>
            <a:lvl5pPr marL="2126907" indent="-234912">
              <a:defRPr kumimoji="1">
                <a:solidFill>
                  <a:schemeClr val="tx1"/>
                </a:solidFill>
                <a:latin typeface="Arial" panose="020B0604020202020204" pitchFamily="34" charset="0"/>
                <a:ea typeface="ＭＳ Ｐゴシック" panose="020B0600070205080204" pitchFamily="50" charset="-128"/>
              </a:defRPr>
            </a:lvl5pPr>
            <a:lvl6pPr marL="2584034"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160"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286"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412"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5B462CD-5CAB-40C6-AF9C-BF79E40FC68D}" type="slidenum">
              <a:rPr lang="ja-JP" altLang="en-US"/>
              <a:pPr/>
              <a:t>5</a:t>
            </a:fld>
            <a:endParaRPr lang="ja-JP" altLang="en-US"/>
          </a:p>
        </p:txBody>
      </p:sp>
    </p:spTree>
    <p:extLst>
      <p:ext uri="{BB962C8B-B14F-4D97-AF65-F5344CB8AC3E}">
        <p14:creationId xmlns:p14="http://schemas.microsoft.com/office/powerpoint/2010/main" val="273458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t>（逐条砂防法より）</a:t>
            </a:r>
          </a:p>
          <a:p>
            <a:r>
              <a:rPr lang="ja-JP" altLang="en-US" dirty="0" smtClean="0"/>
              <a:t>○「砂防」とは</a:t>
            </a:r>
          </a:p>
          <a:p>
            <a:r>
              <a:rPr lang="ja-JP" altLang="en-US" dirty="0" smtClean="0"/>
              <a:t>土砂の生産を抑制し、流送土砂を扞止調節することによって災害を防止すること。</a:t>
            </a:r>
          </a:p>
          <a:p>
            <a:r>
              <a:rPr lang="ja-JP" altLang="en-US" dirty="0" smtClean="0"/>
              <a:t>○「治水上砂防」とは</a:t>
            </a:r>
          </a:p>
          <a:p>
            <a:r>
              <a:rPr lang="ja-JP" altLang="en-US" dirty="0" smtClean="0"/>
              <a:t>山地の斜面は、降水等により、表面侵食あるいはガリー侵食によって削りとられ、</a:t>
            </a:r>
            <a:endParaRPr lang="en-US" altLang="ja-JP" dirty="0" smtClean="0"/>
          </a:p>
          <a:p>
            <a:r>
              <a:rPr lang="ja-JP" altLang="en-US" dirty="0" smtClean="0"/>
              <a:t>また、渓床や渓岸は、流水により縦横侵食を起こすことによって土砂の生産がたえず</a:t>
            </a:r>
            <a:endParaRPr lang="en-US" altLang="ja-JP" dirty="0" smtClean="0"/>
          </a:p>
          <a:p>
            <a:r>
              <a:rPr lang="ja-JP" altLang="en-US" dirty="0" smtClean="0"/>
              <a:t>行われ、生産された土砂は不断に下流河川へと流送され、あるいは台風や不連続線等</a:t>
            </a:r>
            <a:endParaRPr lang="en-US" altLang="ja-JP" dirty="0" smtClean="0"/>
          </a:p>
          <a:p>
            <a:r>
              <a:rPr lang="ja-JP" altLang="en-US" dirty="0" smtClean="0"/>
              <a:t>による異常降雨時には、莫大な量の土砂を流出させる。</a:t>
            </a:r>
          </a:p>
          <a:p>
            <a:r>
              <a:rPr lang="ja-JP" altLang="en-US" dirty="0" smtClean="0"/>
              <a:t>このために、河状は常に変化し、河床上昇等の現象をきたし、水害の主要な原因を形成している。これを防止しようというのが、いわゆる「治水上砂防」である。</a:t>
            </a:r>
          </a:p>
          <a:p>
            <a:endParaRPr lang="ja-JP" altLang="en-US" dirty="0" smtClean="0"/>
          </a:p>
          <a:p>
            <a:r>
              <a:rPr lang="ja-JP" altLang="en-US" dirty="0" smtClean="0"/>
              <a:t>☆⇒簡単に言えば･･･</a:t>
            </a:r>
          </a:p>
          <a:p>
            <a:r>
              <a:rPr lang="ja-JP" altLang="en-US" dirty="0" smtClean="0"/>
              <a:t>豪雨等による山崩れ、河床の侵食等の現象に伴う不安定な土砂の発生及びその流出による土砂災害を防止することによって、望ましい環境の確保と河川の治水上、利水上の機能の保全を図ることを目的とします。</a:t>
            </a:r>
          </a:p>
          <a:p>
            <a:endParaRPr lang="ja-JP" altLang="en-US" dirty="0" smtClean="0"/>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640" indent="-293640">
              <a:defRPr kumimoji="1">
                <a:solidFill>
                  <a:schemeClr val="tx1"/>
                </a:solidFill>
                <a:latin typeface="Arial" panose="020B0604020202020204" pitchFamily="34" charset="0"/>
                <a:ea typeface="ＭＳ Ｐゴシック" panose="020B0600070205080204" pitchFamily="50" charset="-128"/>
              </a:defRPr>
            </a:lvl2pPr>
            <a:lvl3pPr marL="1180909" indent="-234912">
              <a:defRPr kumimoji="1">
                <a:solidFill>
                  <a:schemeClr val="tx1"/>
                </a:solidFill>
                <a:latin typeface="Arial" panose="020B0604020202020204" pitchFamily="34" charset="0"/>
                <a:ea typeface="ＭＳ Ｐゴシック" panose="020B0600070205080204" pitchFamily="50" charset="-128"/>
              </a:defRPr>
            </a:lvl3pPr>
            <a:lvl4pPr marL="1653909" indent="-234912">
              <a:defRPr kumimoji="1">
                <a:solidFill>
                  <a:schemeClr val="tx1"/>
                </a:solidFill>
                <a:latin typeface="Arial" panose="020B0604020202020204" pitchFamily="34" charset="0"/>
                <a:ea typeface="ＭＳ Ｐゴシック" panose="020B0600070205080204" pitchFamily="50" charset="-128"/>
              </a:defRPr>
            </a:lvl4pPr>
            <a:lvl5pPr marL="2126907" indent="-234912">
              <a:defRPr kumimoji="1">
                <a:solidFill>
                  <a:schemeClr val="tx1"/>
                </a:solidFill>
                <a:latin typeface="Arial" panose="020B0604020202020204" pitchFamily="34" charset="0"/>
                <a:ea typeface="ＭＳ Ｐゴシック" panose="020B0600070205080204" pitchFamily="50" charset="-128"/>
              </a:defRPr>
            </a:lvl5pPr>
            <a:lvl6pPr marL="2584034"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160"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286"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412"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5B462CD-5CAB-40C6-AF9C-BF79E40FC68D}" type="slidenum">
              <a:rPr lang="ja-JP" altLang="en-US"/>
              <a:pPr/>
              <a:t>6</a:t>
            </a:fld>
            <a:endParaRPr lang="ja-JP" altLang="en-US"/>
          </a:p>
        </p:txBody>
      </p:sp>
    </p:spTree>
    <p:extLst>
      <p:ext uri="{BB962C8B-B14F-4D97-AF65-F5344CB8AC3E}">
        <p14:creationId xmlns:p14="http://schemas.microsoft.com/office/powerpoint/2010/main" val="1607720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931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640" indent="-293640">
              <a:defRPr kumimoji="1">
                <a:solidFill>
                  <a:schemeClr val="tx1"/>
                </a:solidFill>
                <a:latin typeface="Arial" panose="020B0604020202020204" pitchFamily="34" charset="0"/>
                <a:ea typeface="ＭＳ Ｐゴシック" panose="020B0600070205080204" pitchFamily="50" charset="-128"/>
              </a:defRPr>
            </a:lvl2pPr>
            <a:lvl3pPr marL="1180909" indent="-234912">
              <a:defRPr kumimoji="1">
                <a:solidFill>
                  <a:schemeClr val="tx1"/>
                </a:solidFill>
                <a:latin typeface="Arial" panose="020B0604020202020204" pitchFamily="34" charset="0"/>
                <a:ea typeface="ＭＳ Ｐゴシック" panose="020B0600070205080204" pitchFamily="50" charset="-128"/>
              </a:defRPr>
            </a:lvl3pPr>
            <a:lvl4pPr marL="1653909" indent="-234912">
              <a:defRPr kumimoji="1">
                <a:solidFill>
                  <a:schemeClr val="tx1"/>
                </a:solidFill>
                <a:latin typeface="Arial" panose="020B0604020202020204" pitchFamily="34" charset="0"/>
                <a:ea typeface="ＭＳ Ｐゴシック" panose="020B0600070205080204" pitchFamily="50" charset="-128"/>
              </a:defRPr>
            </a:lvl4pPr>
            <a:lvl5pPr marL="2126907" indent="-234912">
              <a:defRPr kumimoji="1">
                <a:solidFill>
                  <a:schemeClr val="tx1"/>
                </a:solidFill>
                <a:latin typeface="Arial" panose="020B0604020202020204" pitchFamily="34" charset="0"/>
                <a:ea typeface="ＭＳ Ｐゴシック" panose="020B0600070205080204" pitchFamily="50" charset="-128"/>
              </a:defRPr>
            </a:lvl5pPr>
            <a:lvl6pPr marL="2584034"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160"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286"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412"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411DD9C-A403-4CCC-99D7-2FCBD057B482}" type="slidenum">
              <a:rPr lang="ja-JP" altLang="en-US"/>
              <a:pPr/>
              <a:t>7</a:t>
            </a:fld>
            <a:endParaRPr lang="ja-JP" altLang="en-US"/>
          </a:p>
        </p:txBody>
      </p:sp>
    </p:spTree>
    <p:extLst>
      <p:ext uri="{BB962C8B-B14F-4D97-AF65-F5344CB8AC3E}">
        <p14:creationId xmlns:p14="http://schemas.microsoft.com/office/powerpoint/2010/main" val="3423934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9318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66640" indent="-293640">
              <a:defRPr kumimoji="1">
                <a:solidFill>
                  <a:schemeClr val="tx1"/>
                </a:solidFill>
                <a:latin typeface="Arial" panose="020B0604020202020204" pitchFamily="34" charset="0"/>
                <a:ea typeface="ＭＳ Ｐゴシック" panose="020B0600070205080204" pitchFamily="50" charset="-128"/>
              </a:defRPr>
            </a:lvl2pPr>
            <a:lvl3pPr marL="1180909" indent="-234912">
              <a:defRPr kumimoji="1">
                <a:solidFill>
                  <a:schemeClr val="tx1"/>
                </a:solidFill>
                <a:latin typeface="Arial" panose="020B0604020202020204" pitchFamily="34" charset="0"/>
                <a:ea typeface="ＭＳ Ｐゴシック" panose="020B0600070205080204" pitchFamily="50" charset="-128"/>
              </a:defRPr>
            </a:lvl3pPr>
            <a:lvl4pPr marL="1653909" indent="-234912">
              <a:defRPr kumimoji="1">
                <a:solidFill>
                  <a:schemeClr val="tx1"/>
                </a:solidFill>
                <a:latin typeface="Arial" panose="020B0604020202020204" pitchFamily="34" charset="0"/>
                <a:ea typeface="ＭＳ Ｐゴシック" panose="020B0600070205080204" pitchFamily="50" charset="-128"/>
              </a:defRPr>
            </a:lvl4pPr>
            <a:lvl5pPr marL="2126907" indent="-234912">
              <a:defRPr kumimoji="1">
                <a:solidFill>
                  <a:schemeClr val="tx1"/>
                </a:solidFill>
                <a:latin typeface="Arial" panose="020B0604020202020204" pitchFamily="34" charset="0"/>
                <a:ea typeface="ＭＳ Ｐゴシック" panose="020B0600070205080204" pitchFamily="50" charset="-128"/>
              </a:defRPr>
            </a:lvl5pPr>
            <a:lvl6pPr marL="2584034"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041160"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98286"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55412" indent="-23491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411DD9C-A403-4CCC-99D7-2FCBD057B482}" type="slidenum">
              <a:rPr lang="ja-JP" altLang="en-US"/>
              <a:pPr/>
              <a:t>8</a:t>
            </a:fld>
            <a:endParaRPr lang="ja-JP" altLang="en-US"/>
          </a:p>
        </p:txBody>
      </p:sp>
    </p:spTree>
    <p:extLst>
      <p:ext uri="{BB962C8B-B14F-4D97-AF65-F5344CB8AC3E}">
        <p14:creationId xmlns:p14="http://schemas.microsoft.com/office/powerpoint/2010/main" val="139599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Ａ：治水ダムが砂防設備台帳に登録されている</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9</a:t>
            </a:fld>
            <a:endParaRPr lang="ja-JP" altLang="en-US"/>
          </a:p>
        </p:txBody>
      </p:sp>
    </p:spTree>
    <p:extLst>
      <p:ext uri="{BB962C8B-B14F-4D97-AF65-F5344CB8AC3E}">
        <p14:creationId xmlns:p14="http://schemas.microsoft.com/office/powerpoint/2010/main" val="285398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Ａ①：自然護岸＝河川施設</a:t>
            </a:r>
            <a:endParaRPr kumimoji="1" lang="en-US" altLang="ja-JP" dirty="0" smtClean="0"/>
          </a:p>
          <a:p>
            <a:r>
              <a:rPr kumimoji="1" lang="ja-JP" altLang="en-US" dirty="0" smtClean="0"/>
              <a:t>Ａ②：農業施設＝占用物件</a:t>
            </a:r>
            <a:endParaRPr kumimoji="1" lang="en-US" altLang="ja-JP" dirty="0" smtClean="0"/>
          </a:p>
          <a:p>
            <a:r>
              <a:rPr kumimoji="1" lang="ja-JP" altLang="en-US" dirty="0" smtClean="0"/>
              <a:t>Ａ③：合流＝って何？施設？</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1B69359-08DA-415C-B1E5-D329378DC301}" type="slidenum">
              <a:rPr lang="ja-JP" altLang="en-US" smtClean="0"/>
              <a:pPr>
                <a:defRPr/>
              </a:pPr>
              <a:t>10</a:t>
            </a:fld>
            <a:endParaRPr lang="ja-JP" altLang="en-US"/>
          </a:p>
        </p:txBody>
      </p:sp>
    </p:spTree>
    <p:extLst>
      <p:ext uri="{BB962C8B-B14F-4D97-AF65-F5344CB8AC3E}">
        <p14:creationId xmlns:p14="http://schemas.microsoft.com/office/powerpoint/2010/main" val="2579068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906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smtClean="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grpSp>
      </p:grpSp>
      <p:sp>
        <p:nvSpPr>
          <p:cNvPr id="54291" name="Rectangle 19"/>
          <p:cNvSpPr>
            <a:spLocks noGrp="1" noChangeArrowheads="1"/>
          </p:cNvSpPr>
          <p:nvPr>
            <p:ph type="ctrTitle"/>
          </p:nvPr>
        </p:nvSpPr>
        <p:spPr>
          <a:xfrm>
            <a:off x="3219450" y="1828800"/>
            <a:ext cx="6521450" cy="2209800"/>
          </a:xfrm>
        </p:spPr>
        <p:txBody>
          <a:bodyPr/>
          <a:lstStyle>
            <a:lvl1pPr>
              <a:defRPr sz="5000">
                <a:solidFill>
                  <a:srgbClr val="FFFFFF"/>
                </a:solidFill>
              </a:defRPr>
            </a:lvl1pPr>
          </a:lstStyle>
          <a:p>
            <a:pPr lvl="0"/>
            <a:r>
              <a:rPr lang="ja-JP" altLang="en-US" noProof="0" smtClean="0"/>
              <a:t>マスター タイトルの書式設定</a:t>
            </a:r>
            <a:endParaRPr lang="ja-JP" altLang="en-US" noProof="0" dirty="0" smtClean="0"/>
          </a:p>
        </p:txBody>
      </p:sp>
      <p:sp>
        <p:nvSpPr>
          <p:cNvPr id="54292" name="Rectangle 20"/>
          <p:cNvSpPr>
            <a:spLocks noGrp="1" noChangeArrowheads="1"/>
          </p:cNvSpPr>
          <p:nvPr>
            <p:ph type="subTitle" idx="1"/>
          </p:nvPr>
        </p:nvSpPr>
        <p:spPr>
          <a:xfrm>
            <a:off x="3219450" y="4267200"/>
            <a:ext cx="6521450" cy="1752600"/>
          </a:xfrm>
        </p:spPr>
        <p:txBody>
          <a:bodyPr/>
          <a:lstStyle>
            <a:lvl1pPr marL="0" indent="0">
              <a:buFont typeface="Wingdings" pitchFamily="2" charset="2"/>
              <a:buNone/>
              <a:defRPr sz="3400"/>
            </a:lvl1pPr>
          </a:lstStyle>
          <a:p>
            <a:pPr lvl="0"/>
            <a:r>
              <a:rPr lang="ja-JP" altLang="en-US" noProof="0" smtClean="0"/>
              <a:t>マスター サブタイトルの書式設定</a:t>
            </a:r>
          </a:p>
        </p:txBody>
      </p:sp>
      <p:sp>
        <p:nvSpPr>
          <p:cNvPr id="18" name="Rectangle 16"/>
          <p:cNvSpPr>
            <a:spLocks noGrp="1" noChangeArrowheads="1"/>
          </p:cNvSpPr>
          <p:nvPr>
            <p:ph type="dt" sz="half" idx="10"/>
          </p:nvPr>
        </p:nvSpPr>
        <p:spPr>
          <a:xfrm>
            <a:off x="495300" y="6248400"/>
            <a:ext cx="2311400" cy="457200"/>
          </a:xfrm>
        </p:spPr>
        <p:txBody>
          <a:bodyPr/>
          <a:lstStyle>
            <a:lvl1pPr>
              <a:defRPr/>
            </a:lvl1pPr>
          </a:lstStyle>
          <a:p>
            <a:pPr>
              <a:defRPr/>
            </a:pPr>
            <a:fld id="{2D5061F6-AE1A-4CDF-B8A9-C0C4E51538DC}" type="datetime1">
              <a:rPr lang="ja-JP" altLang="en-US" smtClean="0"/>
              <a:t>2019/11/25</a:t>
            </a:fld>
            <a:endParaRPr lang="ja-JP" altLang="en-US"/>
          </a:p>
        </p:txBody>
      </p:sp>
      <p:sp>
        <p:nvSpPr>
          <p:cNvPr id="19" name="Rectangle 17"/>
          <p:cNvSpPr>
            <a:spLocks noGrp="1" noChangeArrowheads="1"/>
          </p:cNvSpPr>
          <p:nvPr>
            <p:ph type="ftr" sz="quarter" idx="11"/>
          </p:nvPr>
        </p:nvSpPr>
        <p:spPr/>
        <p:txBody>
          <a:bodyPr/>
          <a:lstStyle>
            <a:lvl1pPr>
              <a:defRPr/>
            </a:lvl1pPr>
          </a:lstStyle>
          <a:p>
            <a:pPr>
              <a:defRPr/>
            </a:pPr>
            <a:endParaRPr lang="ja-JP" altLang="en-US"/>
          </a:p>
        </p:txBody>
      </p:sp>
      <p:sp>
        <p:nvSpPr>
          <p:cNvPr id="20" name="Rectangle 18"/>
          <p:cNvSpPr>
            <a:spLocks noGrp="1" noChangeArrowheads="1"/>
          </p:cNvSpPr>
          <p:nvPr>
            <p:ph type="sldNum" sz="quarter" idx="12"/>
          </p:nvPr>
        </p:nvSpPr>
        <p:spPr>
          <a:xfrm>
            <a:off x="7594600" y="6581782"/>
            <a:ext cx="2311400" cy="276225"/>
          </a:xfrm>
        </p:spPr>
        <p:txBody>
          <a:bodyPr>
            <a:spAutoFit/>
          </a:bodyPr>
          <a:lstStyle>
            <a:lvl1pPr>
              <a:defRPr/>
            </a:lvl1pPr>
          </a:lstStyle>
          <a:p>
            <a:pPr>
              <a:defRPr/>
            </a:pPr>
            <a:fld id="{0551BA75-2BFC-4D64-AB11-589805CD4786}" type="slidenum">
              <a:rPr lang="ja-JP" altLang="en-US"/>
              <a:pPr>
                <a:defRPr/>
              </a:pPr>
              <a:t>‹#›</a:t>
            </a:fld>
            <a:endParaRPr lang="ja-JP" altLang="en-US"/>
          </a:p>
        </p:txBody>
      </p:sp>
    </p:spTree>
    <p:extLst>
      <p:ext uri="{BB962C8B-B14F-4D97-AF65-F5344CB8AC3E}">
        <p14:creationId xmlns:p14="http://schemas.microsoft.com/office/powerpoint/2010/main" val="286324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3"/>
          <p:cNvSpPr>
            <a:spLocks noGrp="1" noChangeArrowheads="1"/>
          </p:cNvSpPr>
          <p:nvPr>
            <p:ph type="sldNum" sz="quarter" idx="11"/>
          </p:nvPr>
        </p:nvSpPr>
        <p:spPr>
          <a:ln/>
        </p:spPr>
        <p:txBody>
          <a:bodyPr/>
          <a:lstStyle>
            <a:lvl1pPr>
              <a:defRPr/>
            </a:lvl1pPr>
          </a:lstStyle>
          <a:p>
            <a:pPr>
              <a:defRPr/>
            </a:pPr>
            <a:fld id="{47C34B2C-DF08-46A7-8C50-BCDDFCA82357}" type="slidenum">
              <a:rPr lang="ja-JP" altLang="en-US"/>
              <a:pPr>
                <a:defRPr/>
              </a:pPr>
              <a:t>‹#›</a:t>
            </a:fld>
            <a:endParaRPr lang="ja-JP" altLang="en-US"/>
          </a:p>
        </p:txBody>
      </p:sp>
      <p:sp>
        <p:nvSpPr>
          <p:cNvPr id="6" name="Rectangle 16"/>
          <p:cNvSpPr>
            <a:spLocks noGrp="1" noChangeArrowheads="1"/>
          </p:cNvSpPr>
          <p:nvPr>
            <p:ph type="dt" sz="half" idx="12"/>
          </p:nvPr>
        </p:nvSpPr>
        <p:spPr>
          <a:ln/>
        </p:spPr>
        <p:txBody>
          <a:bodyPr/>
          <a:lstStyle>
            <a:lvl1pPr>
              <a:defRPr/>
            </a:lvl1pPr>
          </a:lstStyle>
          <a:p>
            <a:pPr>
              <a:defRPr/>
            </a:pPr>
            <a:fld id="{AF314298-A16B-4EB5-B94C-E6D0AA3EBFBC}" type="datetime1">
              <a:rPr lang="ja-JP" altLang="en-US" smtClean="0"/>
              <a:t>2019/11/25</a:t>
            </a:fld>
            <a:endParaRPr lang="ja-JP" altLang="en-US"/>
          </a:p>
        </p:txBody>
      </p:sp>
    </p:spTree>
    <p:extLst>
      <p:ext uri="{BB962C8B-B14F-4D97-AF65-F5344CB8AC3E}">
        <p14:creationId xmlns:p14="http://schemas.microsoft.com/office/powerpoint/2010/main" val="232787058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457200"/>
            <a:ext cx="2228850" cy="5410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457200"/>
            <a:ext cx="6521450" cy="5410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3"/>
          <p:cNvSpPr>
            <a:spLocks noGrp="1" noChangeArrowheads="1"/>
          </p:cNvSpPr>
          <p:nvPr>
            <p:ph type="sldNum" sz="quarter" idx="11"/>
          </p:nvPr>
        </p:nvSpPr>
        <p:spPr>
          <a:ln/>
        </p:spPr>
        <p:txBody>
          <a:bodyPr/>
          <a:lstStyle>
            <a:lvl1pPr>
              <a:defRPr/>
            </a:lvl1pPr>
          </a:lstStyle>
          <a:p>
            <a:pPr>
              <a:defRPr/>
            </a:pPr>
            <a:fld id="{8C4B727F-6703-425B-B0ED-D3BA2AA29074}" type="slidenum">
              <a:rPr lang="ja-JP" altLang="en-US"/>
              <a:pPr>
                <a:defRPr/>
              </a:pPr>
              <a:t>‹#›</a:t>
            </a:fld>
            <a:endParaRPr lang="ja-JP" altLang="en-US"/>
          </a:p>
        </p:txBody>
      </p:sp>
      <p:sp>
        <p:nvSpPr>
          <p:cNvPr id="6" name="Rectangle 16"/>
          <p:cNvSpPr>
            <a:spLocks noGrp="1" noChangeArrowheads="1"/>
          </p:cNvSpPr>
          <p:nvPr>
            <p:ph type="dt" sz="half" idx="12"/>
          </p:nvPr>
        </p:nvSpPr>
        <p:spPr>
          <a:ln/>
        </p:spPr>
        <p:txBody>
          <a:bodyPr/>
          <a:lstStyle>
            <a:lvl1pPr>
              <a:defRPr/>
            </a:lvl1pPr>
          </a:lstStyle>
          <a:p>
            <a:pPr>
              <a:defRPr/>
            </a:pPr>
            <a:fld id="{96EF0642-D185-4BE0-A5B2-23CC1115F49D}" type="datetime1">
              <a:rPr lang="ja-JP" altLang="en-US" smtClean="0"/>
              <a:t>2019/11/25</a:t>
            </a:fld>
            <a:endParaRPr lang="ja-JP" altLang="en-US"/>
          </a:p>
        </p:txBody>
      </p:sp>
    </p:spTree>
    <p:extLst>
      <p:ext uri="{BB962C8B-B14F-4D97-AF65-F5344CB8AC3E}">
        <p14:creationId xmlns:p14="http://schemas.microsoft.com/office/powerpoint/2010/main" val="58917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95300" y="457200"/>
            <a:ext cx="8915400" cy="13716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495300" y="1981200"/>
            <a:ext cx="4375150" cy="18669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5035550" y="1981200"/>
            <a:ext cx="4375150" cy="18669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95300" y="4000500"/>
            <a:ext cx="4375150" cy="18669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5035550" y="4000500"/>
            <a:ext cx="4375150" cy="18669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8" name="Rectangle 3"/>
          <p:cNvSpPr>
            <a:spLocks noGrp="1" noChangeArrowheads="1"/>
          </p:cNvSpPr>
          <p:nvPr>
            <p:ph type="sldNum" sz="quarter" idx="11"/>
          </p:nvPr>
        </p:nvSpPr>
        <p:spPr>
          <a:ln/>
        </p:spPr>
        <p:txBody>
          <a:bodyPr/>
          <a:lstStyle>
            <a:lvl1pPr>
              <a:defRPr/>
            </a:lvl1pPr>
          </a:lstStyle>
          <a:p>
            <a:pPr>
              <a:defRPr/>
            </a:pPr>
            <a:fld id="{1D7443B5-9629-495C-81D0-CFFD86E8F7AD}" type="slidenum">
              <a:rPr lang="ja-JP" altLang="en-US"/>
              <a:pPr>
                <a:defRPr/>
              </a:pPr>
              <a:t>‹#›</a:t>
            </a:fld>
            <a:endParaRPr lang="ja-JP" altLang="en-US"/>
          </a:p>
        </p:txBody>
      </p:sp>
      <p:sp>
        <p:nvSpPr>
          <p:cNvPr id="9" name="Rectangle 16"/>
          <p:cNvSpPr>
            <a:spLocks noGrp="1" noChangeArrowheads="1"/>
          </p:cNvSpPr>
          <p:nvPr>
            <p:ph type="dt" sz="half" idx="12"/>
          </p:nvPr>
        </p:nvSpPr>
        <p:spPr>
          <a:ln/>
        </p:spPr>
        <p:txBody>
          <a:bodyPr/>
          <a:lstStyle>
            <a:lvl1pPr>
              <a:defRPr/>
            </a:lvl1pPr>
          </a:lstStyle>
          <a:p>
            <a:pPr>
              <a:defRPr/>
            </a:pPr>
            <a:fld id="{EC10AFB2-C715-46DA-A0B9-45FDF2A9834C}" type="datetime1">
              <a:rPr lang="ja-JP" altLang="en-US" smtClean="0"/>
              <a:t>2019/11/25</a:t>
            </a:fld>
            <a:endParaRPr lang="ja-JP" altLang="en-US"/>
          </a:p>
        </p:txBody>
      </p:sp>
    </p:spTree>
    <p:extLst>
      <p:ext uri="{BB962C8B-B14F-4D97-AF65-F5344CB8AC3E}">
        <p14:creationId xmlns:p14="http://schemas.microsoft.com/office/powerpoint/2010/main" val="2932663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95300" y="457200"/>
            <a:ext cx="8915400" cy="54102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4" name="Rectangle 3"/>
          <p:cNvSpPr>
            <a:spLocks noGrp="1" noChangeArrowheads="1"/>
          </p:cNvSpPr>
          <p:nvPr>
            <p:ph type="sldNum" sz="quarter" idx="11"/>
          </p:nvPr>
        </p:nvSpPr>
        <p:spPr>
          <a:ln/>
        </p:spPr>
        <p:txBody>
          <a:bodyPr/>
          <a:lstStyle>
            <a:lvl1pPr>
              <a:defRPr/>
            </a:lvl1pPr>
          </a:lstStyle>
          <a:p>
            <a:pPr>
              <a:defRPr/>
            </a:pPr>
            <a:fld id="{83CE04F0-F807-4498-AD1B-9E6ED30401B6}" type="slidenum">
              <a:rPr lang="ja-JP" altLang="en-US"/>
              <a:pPr>
                <a:defRPr/>
              </a:pPr>
              <a:t>‹#›</a:t>
            </a:fld>
            <a:endParaRPr lang="ja-JP" altLang="en-US"/>
          </a:p>
        </p:txBody>
      </p:sp>
      <p:sp>
        <p:nvSpPr>
          <p:cNvPr id="5" name="Rectangle 16"/>
          <p:cNvSpPr>
            <a:spLocks noGrp="1" noChangeArrowheads="1"/>
          </p:cNvSpPr>
          <p:nvPr>
            <p:ph type="dt" sz="half" idx="12"/>
          </p:nvPr>
        </p:nvSpPr>
        <p:spPr>
          <a:ln/>
        </p:spPr>
        <p:txBody>
          <a:bodyPr/>
          <a:lstStyle>
            <a:lvl1pPr>
              <a:defRPr/>
            </a:lvl1pPr>
          </a:lstStyle>
          <a:p>
            <a:pPr>
              <a:defRPr/>
            </a:pPr>
            <a:fld id="{DB3367E9-2B89-4F6E-952D-B631A47760E7}" type="datetime1">
              <a:rPr lang="ja-JP" altLang="en-US" smtClean="0"/>
              <a:t>2019/11/25</a:t>
            </a:fld>
            <a:endParaRPr lang="ja-JP" altLang="en-US"/>
          </a:p>
        </p:txBody>
      </p:sp>
    </p:spTree>
    <p:extLst>
      <p:ext uri="{BB962C8B-B14F-4D97-AF65-F5344CB8AC3E}">
        <p14:creationId xmlns:p14="http://schemas.microsoft.com/office/powerpoint/2010/main" val="1392926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2"/>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3"/>
          <p:cNvSpPr>
            <a:spLocks noGrp="1" noChangeArrowheads="1"/>
          </p:cNvSpPr>
          <p:nvPr>
            <p:ph type="sldNum" sz="quarter" idx="11"/>
          </p:nvPr>
        </p:nvSpPr>
        <p:spPr>
          <a:ln/>
        </p:spPr>
        <p:txBody>
          <a:bodyPr/>
          <a:lstStyle>
            <a:lvl1pPr>
              <a:defRPr/>
            </a:lvl1pPr>
          </a:lstStyle>
          <a:p>
            <a:pPr>
              <a:defRPr/>
            </a:pPr>
            <a:fld id="{DF139D49-6BCD-44DC-A1BC-507828E9562F}" type="slidenum">
              <a:rPr lang="ja-JP" altLang="en-US"/>
              <a:pPr>
                <a:defRPr/>
              </a:pPr>
              <a:t>‹#›</a:t>
            </a:fld>
            <a:endParaRPr lang="ja-JP" altLang="en-US"/>
          </a:p>
        </p:txBody>
      </p:sp>
      <p:sp>
        <p:nvSpPr>
          <p:cNvPr id="6" name="Rectangle 16"/>
          <p:cNvSpPr>
            <a:spLocks noGrp="1" noChangeArrowheads="1"/>
          </p:cNvSpPr>
          <p:nvPr>
            <p:ph type="dt" sz="half" idx="12"/>
          </p:nvPr>
        </p:nvSpPr>
        <p:spPr>
          <a:ln/>
        </p:spPr>
        <p:txBody>
          <a:bodyPr/>
          <a:lstStyle>
            <a:lvl1pPr>
              <a:defRPr/>
            </a:lvl1pPr>
          </a:lstStyle>
          <a:p>
            <a:pPr>
              <a:defRPr/>
            </a:pPr>
            <a:fld id="{A43EE358-5A4E-453B-9EEA-B05D6F2F9DD6}" type="datetime1">
              <a:rPr lang="ja-JP" altLang="en-US" smtClean="0"/>
              <a:t>2019/11/25</a:t>
            </a:fld>
            <a:endParaRPr lang="ja-JP" altLang="en-US"/>
          </a:p>
        </p:txBody>
      </p:sp>
    </p:spTree>
    <p:extLst>
      <p:ext uri="{BB962C8B-B14F-4D97-AF65-F5344CB8AC3E}">
        <p14:creationId xmlns:p14="http://schemas.microsoft.com/office/powerpoint/2010/main" val="364753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28497" y="332659"/>
            <a:ext cx="8915400" cy="461665"/>
          </a:xfrm>
        </p:spPr>
        <p:txBody>
          <a:bodyPr>
            <a:spAutoFit/>
          </a:bodyPr>
          <a:lstStyle>
            <a:lvl1pPr>
              <a:defRPr sz="2400" b="1" u="sng">
                <a:effectLst>
                  <a:outerShdw blurRad="38100" dist="38100" dir="2700000" algn="tl">
                    <a:srgbClr val="000000">
                      <a:alpha val="43137"/>
                    </a:srgbClr>
                  </a:outerShdw>
                </a:effectLst>
              </a:defRPr>
            </a:lvl1pPr>
          </a:lstStyle>
          <a:p>
            <a:r>
              <a:rPr lang="ja-JP" altLang="en-US" smtClean="0"/>
              <a:t>マスター タイトルの書式設定</a:t>
            </a:r>
            <a:endParaRPr lang="ja-JP" altLang="en-US" dirty="0"/>
          </a:p>
        </p:txBody>
      </p:sp>
      <p:sp>
        <p:nvSpPr>
          <p:cNvPr id="3" name="コンテンツ プレースホルダー 2"/>
          <p:cNvSpPr>
            <a:spLocks noGrp="1"/>
          </p:cNvSpPr>
          <p:nvPr>
            <p:ph idx="1"/>
          </p:nvPr>
        </p:nvSpPr>
        <p:spPr>
          <a:xfrm>
            <a:off x="156529" y="836712"/>
            <a:ext cx="95550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2"/>
          <p:cNvSpPr>
            <a:spLocks noGrp="1" noChangeArrowheads="1"/>
          </p:cNvSpPr>
          <p:nvPr>
            <p:ph type="ftr" sz="quarter" idx="10"/>
          </p:nvPr>
        </p:nvSpPr>
        <p:spPr/>
        <p:txBody>
          <a:bodyPr/>
          <a:lstStyle>
            <a:lvl1pPr>
              <a:defRPr/>
            </a:lvl1pPr>
          </a:lstStyle>
          <a:p>
            <a:pPr>
              <a:defRPr/>
            </a:pPr>
            <a:endParaRPr lang="ja-JP" altLang="en-US"/>
          </a:p>
        </p:txBody>
      </p:sp>
      <p:sp>
        <p:nvSpPr>
          <p:cNvPr id="6" name="Rectangle 3"/>
          <p:cNvSpPr>
            <a:spLocks noGrp="1" noChangeArrowheads="1"/>
          </p:cNvSpPr>
          <p:nvPr>
            <p:ph type="sldNum" sz="quarter" idx="11"/>
          </p:nvPr>
        </p:nvSpPr>
        <p:spPr>
          <a:xfrm>
            <a:off x="7594600" y="6570670"/>
            <a:ext cx="2311400" cy="276225"/>
          </a:xfrm>
        </p:spPr>
        <p:txBody>
          <a:bodyPr>
            <a:spAutoFit/>
          </a:bodyPr>
          <a:lstStyle>
            <a:lvl1pPr>
              <a:defRPr/>
            </a:lvl1pPr>
          </a:lstStyle>
          <a:p>
            <a:pPr>
              <a:defRPr/>
            </a:pPr>
            <a:fld id="{975EE807-7F6C-401A-A233-96A422179899}" type="slidenum">
              <a:rPr lang="ja-JP" altLang="en-US"/>
              <a:pPr>
                <a:defRPr/>
              </a:pPr>
              <a:t>‹#›</a:t>
            </a:fld>
            <a:endParaRPr lang="ja-JP" altLang="en-US"/>
          </a:p>
        </p:txBody>
      </p:sp>
      <p:sp>
        <p:nvSpPr>
          <p:cNvPr id="7" name="Rectangle 16"/>
          <p:cNvSpPr>
            <a:spLocks noGrp="1" noChangeArrowheads="1"/>
          </p:cNvSpPr>
          <p:nvPr>
            <p:ph type="dt" sz="half" idx="12"/>
          </p:nvPr>
        </p:nvSpPr>
        <p:spPr/>
        <p:txBody>
          <a:bodyPr/>
          <a:lstStyle>
            <a:lvl1pPr>
              <a:defRPr/>
            </a:lvl1pPr>
          </a:lstStyle>
          <a:p>
            <a:pPr>
              <a:defRPr/>
            </a:pPr>
            <a:fld id="{CF9DE5DB-9060-4A53-ACDE-1A76FBB352DD}" type="datetime1">
              <a:rPr lang="ja-JP" altLang="en-US" smtClean="0"/>
              <a:t>2019/11/25</a:t>
            </a:fld>
            <a:endParaRPr lang="ja-JP" altLang="en-US"/>
          </a:p>
        </p:txBody>
      </p:sp>
      <p:pic>
        <p:nvPicPr>
          <p:cNvPr id="8" name="Picture 4" descr="imag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1550" y="-4010"/>
            <a:ext cx="1314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3693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7"/>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5" name="Rectangle 3"/>
          <p:cNvSpPr>
            <a:spLocks noGrp="1" noChangeArrowheads="1"/>
          </p:cNvSpPr>
          <p:nvPr>
            <p:ph type="sldNum" sz="quarter" idx="11"/>
          </p:nvPr>
        </p:nvSpPr>
        <p:spPr>
          <a:ln/>
        </p:spPr>
        <p:txBody>
          <a:bodyPr/>
          <a:lstStyle>
            <a:lvl1pPr>
              <a:defRPr/>
            </a:lvl1pPr>
          </a:lstStyle>
          <a:p>
            <a:pPr>
              <a:defRPr/>
            </a:pPr>
            <a:fld id="{0AABDEBD-4052-4C39-896D-68A02B061D00}" type="slidenum">
              <a:rPr lang="ja-JP" altLang="en-US"/>
              <a:pPr>
                <a:defRPr/>
              </a:pPr>
              <a:t>‹#›</a:t>
            </a:fld>
            <a:endParaRPr lang="ja-JP" altLang="en-US"/>
          </a:p>
        </p:txBody>
      </p:sp>
      <p:sp>
        <p:nvSpPr>
          <p:cNvPr id="6" name="Rectangle 16"/>
          <p:cNvSpPr>
            <a:spLocks noGrp="1" noChangeArrowheads="1"/>
          </p:cNvSpPr>
          <p:nvPr>
            <p:ph type="dt" sz="half" idx="12"/>
          </p:nvPr>
        </p:nvSpPr>
        <p:spPr>
          <a:ln/>
        </p:spPr>
        <p:txBody>
          <a:bodyPr/>
          <a:lstStyle>
            <a:lvl1pPr>
              <a:defRPr/>
            </a:lvl1pPr>
          </a:lstStyle>
          <a:p>
            <a:pPr>
              <a:defRPr/>
            </a:pPr>
            <a:fld id="{8D0E9566-68A4-4CEF-B012-87F15CF56A70}" type="datetime1">
              <a:rPr lang="ja-JP" altLang="en-US" smtClean="0"/>
              <a:t>2019/11/25</a:t>
            </a:fld>
            <a:endParaRPr lang="ja-JP" altLang="en-US"/>
          </a:p>
        </p:txBody>
      </p:sp>
      <p:pic>
        <p:nvPicPr>
          <p:cNvPr id="7" name="Picture 4" descr="imag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6062" y="0"/>
            <a:ext cx="1314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0477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95300" y="1981200"/>
            <a:ext cx="437515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35550" y="1981200"/>
            <a:ext cx="437515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3"/>
          <p:cNvSpPr>
            <a:spLocks noGrp="1" noChangeArrowheads="1"/>
          </p:cNvSpPr>
          <p:nvPr>
            <p:ph type="sldNum" sz="quarter" idx="11"/>
          </p:nvPr>
        </p:nvSpPr>
        <p:spPr>
          <a:ln/>
        </p:spPr>
        <p:txBody>
          <a:bodyPr/>
          <a:lstStyle>
            <a:lvl1pPr>
              <a:defRPr/>
            </a:lvl1pPr>
          </a:lstStyle>
          <a:p>
            <a:pPr>
              <a:defRPr/>
            </a:pPr>
            <a:fld id="{9F50A936-B072-4329-8A30-543A7EE0ED44}" type="slidenum">
              <a:rPr lang="ja-JP" altLang="en-US"/>
              <a:pPr>
                <a:defRPr/>
              </a:pPr>
              <a:t>‹#›</a:t>
            </a:fld>
            <a:endParaRPr lang="ja-JP" altLang="en-US"/>
          </a:p>
        </p:txBody>
      </p:sp>
      <p:sp>
        <p:nvSpPr>
          <p:cNvPr id="7" name="Rectangle 16"/>
          <p:cNvSpPr>
            <a:spLocks noGrp="1" noChangeArrowheads="1"/>
          </p:cNvSpPr>
          <p:nvPr>
            <p:ph type="dt" sz="half" idx="12"/>
          </p:nvPr>
        </p:nvSpPr>
        <p:spPr>
          <a:ln/>
        </p:spPr>
        <p:txBody>
          <a:bodyPr/>
          <a:lstStyle>
            <a:lvl1pPr>
              <a:defRPr/>
            </a:lvl1pPr>
          </a:lstStyle>
          <a:p>
            <a:pPr>
              <a:defRPr/>
            </a:pPr>
            <a:fld id="{E98A6B8E-C73D-4EAF-A843-3199658E1F11}" type="datetime1">
              <a:rPr lang="ja-JP" altLang="en-US" smtClean="0"/>
              <a:t>2019/11/25</a:t>
            </a:fld>
            <a:endParaRPr lang="ja-JP" altLang="en-US"/>
          </a:p>
        </p:txBody>
      </p:sp>
      <p:pic>
        <p:nvPicPr>
          <p:cNvPr id="8" name="Picture 4" descr="imag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6062" y="0"/>
            <a:ext cx="1314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7279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114"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11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8" name="Rectangle 3"/>
          <p:cNvSpPr>
            <a:spLocks noGrp="1" noChangeArrowheads="1"/>
          </p:cNvSpPr>
          <p:nvPr>
            <p:ph type="sldNum" sz="quarter" idx="11"/>
          </p:nvPr>
        </p:nvSpPr>
        <p:spPr>
          <a:ln/>
        </p:spPr>
        <p:txBody>
          <a:bodyPr/>
          <a:lstStyle>
            <a:lvl1pPr>
              <a:defRPr/>
            </a:lvl1pPr>
          </a:lstStyle>
          <a:p>
            <a:pPr>
              <a:defRPr/>
            </a:pPr>
            <a:fld id="{298A4FB1-635B-41B7-8DB7-CA891A45C828}" type="slidenum">
              <a:rPr lang="ja-JP" altLang="en-US"/>
              <a:pPr>
                <a:defRPr/>
              </a:pPr>
              <a:t>‹#›</a:t>
            </a:fld>
            <a:endParaRPr lang="ja-JP" altLang="en-US"/>
          </a:p>
        </p:txBody>
      </p:sp>
      <p:sp>
        <p:nvSpPr>
          <p:cNvPr id="9" name="Rectangle 16"/>
          <p:cNvSpPr>
            <a:spLocks noGrp="1" noChangeArrowheads="1"/>
          </p:cNvSpPr>
          <p:nvPr>
            <p:ph type="dt" sz="half" idx="12"/>
          </p:nvPr>
        </p:nvSpPr>
        <p:spPr>
          <a:ln/>
        </p:spPr>
        <p:txBody>
          <a:bodyPr/>
          <a:lstStyle>
            <a:lvl1pPr>
              <a:defRPr/>
            </a:lvl1pPr>
          </a:lstStyle>
          <a:p>
            <a:pPr>
              <a:defRPr/>
            </a:pPr>
            <a:fld id="{E28F5C60-0DE3-4855-8B99-936C7E6A1B31}" type="datetime1">
              <a:rPr lang="ja-JP" altLang="en-US" smtClean="0"/>
              <a:t>2019/11/25</a:t>
            </a:fld>
            <a:endParaRPr lang="ja-JP" altLang="en-US"/>
          </a:p>
        </p:txBody>
      </p:sp>
      <p:pic>
        <p:nvPicPr>
          <p:cNvPr id="10" name="Picture 4" descr="imag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6062" y="0"/>
            <a:ext cx="1314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1738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4" name="Rectangle 3"/>
          <p:cNvSpPr>
            <a:spLocks noGrp="1" noChangeArrowheads="1"/>
          </p:cNvSpPr>
          <p:nvPr>
            <p:ph type="sldNum" sz="quarter" idx="11"/>
          </p:nvPr>
        </p:nvSpPr>
        <p:spPr>
          <a:ln/>
        </p:spPr>
        <p:txBody>
          <a:bodyPr/>
          <a:lstStyle>
            <a:lvl1pPr>
              <a:defRPr/>
            </a:lvl1pPr>
          </a:lstStyle>
          <a:p>
            <a:pPr>
              <a:defRPr/>
            </a:pPr>
            <a:fld id="{CA2B72AD-5160-4CC1-8285-CE23A3080E76}" type="slidenum">
              <a:rPr lang="ja-JP" altLang="en-US"/>
              <a:pPr>
                <a:defRPr/>
              </a:pPr>
              <a:t>‹#›</a:t>
            </a:fld>
            <a:endParaRPr lang="ja-JP" altLang="en-US"/>
          </a:p>
        </p:txBody>
      </p:sp>
      <p:sp>
        <p:nvSpPr>
          <p:cNvPr id="5" name="Rectangle 16"/>
          <p:cNvSpPr>
            <a:spLocks noGrp="1" noChangeArrowheads="1"/>
          </p:cNvSpPr>
          <p:nvPr>
            <p:ph type="dt" sz="half" idx="12"/>
          </p:nvPr>
        </p:nvSpPr>
        <p:spPr>
          <a:ln/>
        </p:spPr>
        <p:txBody>
          <a:bodyPr/>
          <a:lstStyle>
            <a:lvl1pPr>
              <a:defRPr/>
            </a:lvl1pPr>
          </a:lstStyle>
          <a:p>
            <a:pPr>
              <a:defRPr/>
            </a:pPr>
            <a:fld id="{9F950C57-B2C2-4577-A0E4-40AC824EFC96}" type="datetime1">
              <a:rPr lang="ja-JP" altLang="en-US" smtClean="0"/>
              <a:t>2019/11/25</a:t>
            </a:fld>
            <a:endParaRPr lang="ja-JP" altLang="en-US"/>
          </a:p>
        </p:txBody>
      </p:sp>
      <p:pic>
        <p:nvPicPr>
          <p:cNvPr id="6" name="Picture 4" descr="imag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6062" y="0"/>
            <a:ext cx="1314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2854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3" name="Rectangle 3"/>
          <p:cNvSpPr>
            <a:spLocks noGrp="1" noChangeArrowheads="1"/>
          </p:cNvSpPr>
          <p:nvPr>
            <p:ph type="sldNum" sz="quarter" idx="11"/>
          </p:nvPr>
        </p:nvSpPr>
        <p:spPr>
          <a:xfrm>
            <a:off x="7582074" y="6597352"/>
            <a:ext cx="2311400" cy="248122"/>
          </a:xfrm>
          <a:ln/>
        </p:spPr>
        <p:txBody>
          <a:bodyPr/>
          <a:lstStyle>
            <a:lvl1pPr>
              <a:defRPr/>
            </a:lvl1pPr>
          </a:lstStyle>
          <a:p>
            <a:pPr>
              <a:defRPr/>
            </a:pPr>
            <a:fld id="{4B06928F-8617-47C4-B1FD-FF54F6F7C257}" type="slidenum">
              <a:rPr lang="ja-JP" altLang="en-US"/>
              <a:pPr>
                <a:defRPr/>
              </a:pPr>
              <a:t>‹#›</a:t>
            </a:fld>
            <a:endParaRPr lang="ja-JP" altLang="en-US"/>
          </a:p>
        </p:txBody>
      </p:sp>
      <p:sp>
        <p:nvSpPr>
          <p:cNvPr id="4" name="Rectangle 16"/>
          <p:cNvSpPr>
            <a:spLocks noGrp="1" noChangeArrowheads="1"/>
          </p:cNvSpPr>
          <p:nvPr>
            <p:ph type="dt" sz="half" idx="12"/>
          </p:nvPr>
        </p:nvSpPr>
        <p:spPr>
          <a:ln/>
        </p:spPr>
        <p:txBody>
          <a:bodyPr/>
          <a:lstStyle>
            <a:lvl1pPr>
              <a:defRPr/>
            </a:lvl1pPr>
          </a:lstStyle>
          <a:p>
            <a:pPr>
              <a:defRPr/>
            </a:pPr>
            <a:fld id="{8B1DB318-310A-4A5F-8F49-CC354039C736}" type="datetime1">
              <a:rPr lang="ja-JP" altLang="en-US" smtClean="0"/>
              <a:t>2019/11/25</a:t>
            </a:fld>
            <a:endParaRPr lang="ja-JP" altLang="en-US"/>
          </a:p>
        </p:txBody>
      </p:sp>
      <p:pic>
        <p:nvPicPr>
          <p:cNvPr id="5" name="Picture 4" descr="imag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6062" y="0"/>
            <a:ext cx="1314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568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3"/>
          <p:cNvSpPr>
            <a:spLocks noGrp="1" noChangeArrowheads="1"/>
          </p:cNvSpPr>
          <p:nvPr>
            <p:ph type="sldNum" sz="quarter" idx="11"/>
          </p:nvPr>
        </p:nvSpPr>
        <p:spPr>
          <a:ln/>
        </p:spPr>
        <p:txBody>
          <a:bodyPr/>
          <a:lstStyle>
            <a:lvl1pPr>
              <a:defRPr/>
            </a:lvl1pPr>
          </a:lstStyle>
          <a:p>
            <a:pPr>
              <a:defRPr/>
            </a:pPr>
            <a:fld id="{66875894-E428-4434-9E44-D4BB27D85EC0}" type="slidenum">
              <a:rPr lang="ja-JP" altLang="en-US"/>
              <a:pPr>
                <a:defRPr/>
              </a:pPr>
              <a:t>‹#›</a:t>
            </a:fld>
            <a:endParaRPr lang="ja-JP" altLang="en-US"/>
          </a:p>
        </p:txBody>
      </p:sp>
      <p:sp>
        <p:nvSpPr>
          <p:cNvPr id="7" name="Rectangle 16"/>
          <p:cNvSpPr>
            <a:spLocks noGrp="1" noChangeArrowheads="1"/>
          </p:cNvSpPr>
          <p:nvPr>
            <p:ph type="dt" sz="half" idx="12"/>
          </p:nvPr>
        </p:nvSpPr>
        <p:spPr>
          <a:ln/>
        </p:spPr>
        <p:txBody>
          <a:bodyPr/>
          <a:lstStyle>
            <a:lvl1pPr>
              <a:defRPr/>
            </a:lvl1pPr>
          </a:lstStyle>
          <a:p>
            <a:pPr>
              <a:defRPr/>
            </a:pPr>
            <a:fld id="{60FC92AF-E3B8-4122-8C3C-D33695D184A5}" type="datetime1">
              <a:rPr lang="ja-JP" altLang="en-US" smtClean="0"/>
              <a:t>2019/11/25</a:t>
            </a:fld>
            <a:endParaRPr lang="ja-JP" altLang="en-US"/>
          </a:p>
        </p:txBody>
      </p:sp>
      <p:pic>
        <p:nvPicPr>
          <p:cNvPr id="8" name="Picture 4" descr="image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96062" y="0"/>
            <a:ext cx="13144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0174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図を追加</a:t>
            </a:r>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ja-JP" altLang="en-US"/>
          </a:p>
        </p:txBody>
      </p:sp>
      <p:sp>
        <p:nvSpPr>
          <p:cNvPr id="6" name="Rectangle 3"/>
          <p:cNvSpPr>
            <a:spLocks noGrp="1" noChangeArrowheads="1"/>
          </p:cNvSpPr>
          <p:nvPr>
            <p:ph type="sldNum" sz="quarter" idx="11"/>
          </p:nvPr>
        </p:nvSpPr>
        <p:spPr>
          <a:ln/>
        </p:spPr>
        <p:txBody>
          <a:bodyPr/>
          <a:lstStyle>
            <a:lvl1pPr>
              <a:defRPr/>
            </a:lvl1pPr>
          </a:lstStyle>
          <a:p>
            <a:pPr>
              <a:defRPr/>
            </a:pPr>
            <a:fld id="{6CBDA39C-48A6-46E7-9319-40F2C8BF86C9}" type="slidenum">
              <a:rPr lang="ja-JP" altLang="en-US"/>
              <a:pPr>
                <a:defRPr/>
              </a:pPr>
              <a:t>‹#›</a:t>
            </a:fld>
            <a:endParaRPr lang="ja-JP" altLang="en-US"/>
          </a:p>
        </p:txBody>
      </p:sp>
      <p:sp>
        <p:nvSpPr>
          <p:cNvPr id="7" name="Rectangle 16"/>
          <p:cNvSpPr>
            <a:spLocks noGrp="1" noChangeArrowheads="1"/>
          </p:cNvSpPr>
          <p:nvPr>
            <p:ph type="dt" sz="half" idx="12"/>
          </p:nvPr>
        </p:nvSpPr>
        <p:spPr>
          <a:ln/>
        </p:spPr>
        <p:txBody>
          <a:bodyPr/>
          <a:lstStyle>
            <a:lvl1pPr>
              <a:defRPr/>
            </a:lvl1pPr>
          </a:lstStyle>
          <a:p>
            <a:pPr>
              <a:defRPr/>
            </a:pPr>
            <a:fld id="{4216F839-52EF-41DC-A8FC-A585308239FA}" type="datetime1">
              <a:rPr lang="ja-JP" altLang="en-US" smtClean="0"/>
              <a:t>2019/11/25</a:t>
            </a:fld>
            <a:endParaRPr lang="ja-JP" altLang="en-US"/>
          </a:p>
        </p:txBody>
      </p:sp>
    </p:spTree>
    <p:extLst>
      <p:ext uri="{BB962C8B-B14F-4D97-AF65-F5344CB8AC3E}">
        <p14:creationId xmlns:p14="http://schemas.microsoft.com/office/powerpoint/2010/main" val="40626122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ftr" sz="quarter" idx="3"/>
          </p:nvPr>
        </p:nvSpPr>
        <p:spPr bwMode="auto">
          <a:xfrm>
            <a:off x="3384550" y="6248400"/>
            <a:ext cx="31369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kumimoji="0" sz="1200">
                <a:latin typeface="Arial" charset="0"/>
              </a:defRPr>
            </a:lvl1pPr>
          </a:lstStyle>
          <a:p>
            <a:pPr>
              <a:defRPr/>
            </a:pPr>
            <a:endParaRPr lang="ja-JP" altLang="en-US"/>
          </a:p>
        </p:txBody>
      </p:sp>
      <p:sp>
        <p:nvSpPr>
          <p:cNvPr id="53251" name="Rectangle 3"/>
          <p:cNvSpPr>
            <a:spLocks noGrp="1" noChangeArrowheads="1"/>
          </p:cNvSpPr>
          <p:nvPr>
            <p:ph type="sldNum" sz="quarter" idx="4"/>
          </p:nvPr>
        </p:nvSpPr>
        <p:spPr bwMode="auto">
          <a:xfrm>
            <a:off x="7099300" y="6248400"/>
            <a:ext cx="23114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kumimoji="0" sz="1200">
                <a:latin typeface="Arial Black" pitchFamily="34" charset="0"/>
              </a:defRPr>
            </a:lvl1pPr>
          </a:lstStyle>
          <a:p>
            <a:pPr>
              <a:defRPr/>
            </a:pPr>
            <a:fld id="{FAC72B16-06E8-425F-B6B6-CA68B618510B}" type="slidenum">
              <a:rPr lang="ja-JP" altLang="en-US"/>
              <a:pPr>
                <a:defRPr/>
              </a:pPr>
              <a:t>‹#›</a:t>
            </a:fld>
            <a:endParaRPr lang="ja-JP" altLang="en-US"/>
          </a:p>
        </p:txBody>
      </p:sp>
      <p:grpSp>
        <p:nvGrpSpPr>
          <p:cNvPr id="1028" name="Group 4"/>
          <p:cNvGrpSpPr>
            <a:grpSpLocks/>
          </p:cNvGrpSpPr>
          <p:nvPr/>
        </p:nvGrpSpPr>
        <p:grpSpPr bwMode="auto">
          <a:xfrm>
            <a:off x="0" y="0"/>
            <a:ext cx="9906000" cy="546100"/>
            <a:chOff x="0" y="0"/>
            <a:chExt cx="5760" cy="344"/>
          </a:xfrm>
        </p:grpSpPr>
        <p:sp>
          <p:nvSpPr>
            <p:cNvPr id="1032"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smtClean="0">
                <a:latin typeface="Times New Roman" pitchFamily="18" charset="0"/>
              </a:endParaRPr>
            </a:p>
          </p:txBody>
        </p:sp>
        <p:sp>
          <p:nvSpPr>
            <p:cNvPr id="1033"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1034" name="Rectangle 7"/>
            <p:cNvSpPr>
              <a:spLocks noChangeArrowheads="1"/>
            </p:cNvSpPr>
            <p:nvPr/>
          </p:nvSpPr>
          <p:spPr bwMode="auto">
            <a:xfrm>
              <a:off x="258" y="85"/>
              <a:ext cx="87" cy="89"/>
            </a:xfrm>
            <a:prstGeom prst="rect">
              <a:avLst/>
            </a:prstGeom>
            <a:solidFill>
              <a:schemeClr val="folHlink"/>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mtClean="0">
                <a:solidFill>
                  <a:schemeClr val="hlink"/>
                </a:solidFill>
              </a:endParaRPr>
            </a:p>
          </p:txBody>
        </p:sp>
        <p:sp>
          <p:nvSpPr>
            <p:cNvPr id="1035" name="Rectangle 8"/>
            <p:cNvSpPr>
              <a:spLocks noChangeArrowheads="1"/>
            </p:cNvSpPr>
            <p:nvPr/>
          </p:nvSpPr>
          <p:spPr bwMode="auto">
            <a:xfrm>
              <a:off x="345" y="0"/>
              <a:ext cx="88" cy="87"/>
            </a:xfrm>
            <a:prstGeom prst="rect">
              <a:avLst/>
            </a:prstGeom>
            <a:solidFill>
              <a:schemeClr val="folHlink"/>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mtClean="0">
                <a:solidFill>
                  <a:schemeClr val="hlink"/>
                </a:solidFill>
              </a:endParaRPr>
            </a:p>
          </p:txBody>
        </p:sp>
        <p:sp>
          <p:nvSpPr>
            <p:cNvPr id="1036" name="Rectangle 9"/>
            <p:cNvSpPr>
              <a:spLocks noChangeArrowheads="1"/>
            </p:cNvSpPr>
            <p:nvPr/>
          </p:nvSpPr>
          <p:spPr bwMode="auto">
            <a:xfrm>
              <a:off x="345" y="85"/>
              <a:ext cx="88" cy="89"/>
            </a:xfrm>
            <a:prstGeom prst="rect">
              <a:avLst/>
            </a:prstGeom>
            <a:solidFill>
              <a:schemeClr val="accent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mtClean="0">
                <a:solidFill>
                  <a:schemeClr val="accent2"/>
                </a:solidFill>
              </a:endParaRPr>
            </a:p>
          </p:txBody>
        </p:sp>
        <p:sp>
          <p:nvSpPr>
            <p:cNvPr id="1037" name="Rectangle 10"/>
            <p:cNvSpPr>
              <a:spLocks noChangeArrowheads="1"/>
            </p:cNvSpPr>
            <p:nvPr/>
          </p:nvSpPr>
          <p:spPr bwMode="auto">
            <a:xfrm>
              <a:off x="173" y="173"/>
              <a:ext cx="86" cy="87"/>
            </a:xfrm>
            <a:prstGeom prst="rect">
              <a:avLst/>
            </a:prstGeom>
            <a:solidFill>
              <a:schemeClr val="folHlink"/>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mtClean="0">
                <a:solidFill>
                  <a:schemeClr val="hlink"/>
                </a:solidFill>
              </a:endParaRPr>
            </a:p>
          </p:txBody>
        </p:sp>
        <p:sp>
          <p:nvSpPr>
            <p:cNvPr id="1038" name="Rectangle 11"/>
            <p:cNvSpPr>
              <a:spLocks noChangeArrowheads="1"/>
            </p:cNvSpPr>
            <p:nvPr/>
          </p:nvSpPr>
          <p:spPr bwMode="auto">
            <a:xfrm>
              <a:off x="83" y="86"/>
              <a:ext cx="89" cy="87"/>
            </a:xfrm>
            <a:prstGeom prst="rect">
              <a:avLst/>
            </a:prstGeom>
            <a:solidFill>
              <a:schemeClr val="bg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z="2400" smtClean="0">
                <a:latin typeface="Times New Roman" pitchFamily="18" charset="0"/>
              </a:endParaRPr>
            </a:p>
          </p:txBody>
        </p:sp>
        <p:sp>
          <p:nvSpPr>
            <p:cNvPr id="1039" name="Rectangle 12"/>
            <p:cNvSpPr>
              <a:spLocks noChangeArrowheads="1"/>
            </p:cNvSpPr>
            <p:nvPr/>
          </p:nvSpPr>
          <p:spPr bwMode="auto">
            <a:xfrm>
              <a:off x="258" y="171"/>
              <a:ext cx="87" cy="87"/>
            </a:xfrm>
            <a:prstGeom prst="rect">
              <a:avLst/>
            </a:prstGeom>
            <a:solidFill>
              <a:schemeClr val="accent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mtClean="0">
                <a:solidFill>
                  <a:schemeClr val="accent2"/>
                </a:solidFill>
              </a:endParaRPr>
            </a:p>
          </p:txBody>
        </p:sp>
        <p:sp>
          <p:nvSpPr>
            <p:cNvPr id="1040" name="Rectangle 13"/>
            <p:cNvSpPr>
              <a:spLocks noChangeArrowheads="1"/>
            </p:cNvSpPr>
            <p:nvPr/>
          </p:nvSpPr>
          <p:spPr bwMode="auto">
            <a:xfrm>
              <a:off x="173" y="258"/>
              <a:ext cx="86" cy="86"/>
            </a:xfrm>
            <a:prstGeom prst="rect">
              <a:avLst/>
            </a:prstGeom>
            <a:solidFill>
              <a:schemeClr val="accent2"/>
            </a:solidFill>
            <a:ln>
              <a:noFill/>
            </a:ln>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kumimoji="0" lang="ja-JP" altLang="ja-JP" smtClean="0">
                <a:solidFill>
                  <a:schemeClr val="accent2"/>
                </a:solidFill>
              </a:endParaRPr>
            </a:p>
          </p:txBody>
        </p:sp>
      </p:grpSp>
      <p:sp>
        <p:nvSpPr>
          <p:cNvPr id="1029" name="Rectangle 14"/>
          <p:cNvSpPr>
            <a:spLocks noGrp="1" noChangeArrowheads="1"/>
          </p:cNvSpPr>
          <p:nvPr>
            <p:ph type="title"/>
          </p:nvPr>
        </p:nvSpPr>
        <p:spPr bwMode="auto">
          <a:xfrm>
            <a:off x="495300" y="4572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30" name="Rectangle 15"/>
          <p:cNvSpPr>
            <a:spLocks noGrp="1" noChangeArrowheads="1"/>
          </p:cNvSpPr>
          <p:nvPr>
            <p:ph type="body" idx="1"/>
          </p:nvPr>
        </p:nvSpPr>
        <p:spPr bwMode="auto">
          <a:xfrm>
            <a:off x="495300" y="19812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53264" name="Rectangle 16"/>
          <p:cNvSpPr>
            <a:spLocks noGrp="1" noChangeArrowheads="1"/>
          </p:cNvSpPr>
          <p:nvPr>
            <p:ph type="dt" sz="half" idx="2"/>
          </p:nvPr>
        </p:nvSpPr>
        <p:spPr bwMode="auto">
          <a:xfrm>
            <a:off x="495300" y="6245225"/>
            <a:ext cx="23114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kumimoji="0" sz="1200">
                <a:latin typeface="Arial" charset="0"/>
              </a:defRPr>
            </a:lvl1pPr>
          </a:lstStyle>
          <a:p>
            <a:pPr>
              <a:defRPr/>
            </a:pPr>
            <a:fld id="{6940769F-8444-4600-BC63-034420409019}" type="datetime1">
              <a:rPr lang="ja-JP" altLang="en-US" smtClean="0"/>
              <a:t>2019/11/25</a:t>
            </a:fld>
            <a:endParaRPr lang="ja-JP" altLang="en-US"/>
          </a:p>
        </p:txBody>
      </p:sp>
    </p:spTree>
  </p:cSld>
  <p:clrMap bg1="lt1" tx1="dk1" bg2="lt2" tx2="dk2" accent1="accent1" accent2="accent2" accent3="accent3" accent4="accent4" accent5="accent5" accent6="accent6" hlink="hlink" folHlink="folHlink"/>
  <p:sldLayoutIdLst>
    <p:sldLayoutId id="2147484324" r:id="rId1"/>
    <p:sldLayoutId id="2147484325"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sz="4400">
          <a:solidFill>
            <a:schemeClr val="tx1"/>
          </a:solidFill>
          <a:latin typeface="+mj-lt"/>
          <a:ea typeface="+mj-ea"/>
          <a:cs typeface="+mj-cs"/>
        </a:defRPr>
      </a:lvl1pPr>
      <a:lvl2pPr algn="l" rtl="0" eaLnBrk="1" fontAlgn="base" hangingPunct="1">
        <a:spcBef>
          <a:spcPct val="0"/>
        </a:spcBef>
        <a:spcAft>
          <a:spcPct val="0"/>
        </a:spcAft>
        <a:defRPr kumimoji="1" sz="4400">
          <a:solidFill>
            <a:schemeClr val="tx1"/>
          </a:solidFill>
          <a:latin typeface="Arial" charset="0"/>
          <a:ea typeface="ＭＳ Ｐゴシック" pitchFamily="50" charset="-128"/>
        </a:defRPr>
      </a:lvl2pPr>
      <a:lvl3pPr algn="l" rtl="0" eaLnBrk="1" fontAlgn="base" hangingPunct="1">
        <a:spcBef>
          <a:spcPct val="0"/>
        </a:spcBef>
        <a:spcAft>
          <a:spcPct val="0"/>
        </a:spcAft>
        <a:defRPr kumimoji="1" sz="4400">
          <a:solidFill>
            <a:schemeClr val="tx1"/>
          </a:solidFill>
          <a:latin typeface="Arial" charset="0"/>
          <a:ea typeface="ＭＳ Ｐゴシック" pitchFamily="50" charset="-128"/>
        </a:defRPr>
      </a:lvl3pPr>
      <a:lvl4pPr algn="l" rtl="0" eaLnBrk="1" fontAlgn="base" hangingPunct="1">
        <a:spcBef>
          <a:spcPct val="0"/>
        </a:spcBef>
        <a:spcAft>
          <a:spcPct val="0"/>
        </a:spcAft>
        <a:defRPr kumimoji="1" sz="4400">
          <a:solidFill>
            <a:schemeClr val="tx1"/>
          </a:solidFill>
          <a:latin typeface="Arial" charset="0"/>
          <a:ea typeface="ＭＳ Ｐゴシック" pitchFamily="50" charset="-128"/>
        </a:defRPr>
      </a:lvl4pPr>
      <a:lvl5pPr algn="l" rtl="0" eaLnBrk="1" fontAlgn="base" hangingPunct="1">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09touka_d95x2.3_ryubokuari_sagangawa.wm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11futouka_sagangawa.wmv" TargetMode="Externa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4"/><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wmf"/><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png"/><Relationship Id="rId5" Type="http://schemas.openxmlformats.org/officeDocument/2006/relationships/image" Target="../media/image101.jpe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ja-JP" altLang="en-US" sz="4000" dirty="0" smtClean="0">
                <a:latin typeface="HG丸ｺﾞｼｯｸM-PRO" panose="020F0600000000000000" pitchFamily="50" charset="-128"/>
                <a:ea typeface="HG丸ｺﾞｼｯｸM-PRO" panose="020F0600000000000000" pitchFamily="50" charset="-128"/>
              </a:rPr>
              <a:t>砂防関係事業の</a:t>
            </a:r>
            <a:r>
              <a:rPr lang="en-US" altLang="ja-JP" sz="4000" dirty="0" smtClean="0">
                <a:latin typeface="HG丸ｺﾞｼｯｸM-PRO" panose="020F0600000000000000" pitchFamily="50" charset="-128"/>
                <a:ea typeface="HG丸ｺﾞｼｯｸM-PRO" panose="020F0600000000000000" pitchFamily="50" charset="-128"/>
              </a:rPr>
              <a:t/>
            </a:r>
            <a:br>
              <a:rPr lang="en-US" altLang="ja-JP" sz="4000" dirty="0" smtClean="0">
                <a:latin typeface="HG丸ｺﾞｼｯｸM-PRO" panose="020F0600000000000000" pitchFamily="50" charset="-128"/>
                <a:ea typeface="HG丸ｺﾞｼｯｸM-PRO" panose="020F0600000000000000" pitchFamily="50" charset="-128"/>
              </a:rPr>
            </a:br>
            <a:r>
              <a:rPr lang="ja-JP" altLang="en-US" sz="4000" dirty="0" smtClean="0">
                <a:latin typeface="HG丸ｺﾞｼｯｸM-PRO" panose="020F0600000000000000" pitchFamily="50" charset="-128"/>
                <a:ea typeface="HG丸ｺﾞｼｯｸM-PRO" panose="020F0600000000000000" pitchFamily="50" charset="-128"/>
              </a:rPr>
              <a:t>　　設計における留意事項</a:t>
            </a:r>
            <a:endParaRPr kumimoji="1" lang="ja-JP" altLang="en-US" sz="4000" dirty="0">
              <a:latin typeface="HG丸ｺﾞｼｯｸM-PRO" panose="020F0600000000000000" pitchFamily="50" charset="-128"/>
              <a:ea typeface="HG丸ｺﾞｼｯｸM-PRO" panose="020F0600000000000000" pitchFamily="50" charset="-128"/>
            </a:endParaRPr>
          </a:p>
        </p:txBody>
      </p:sp>
      <p:sp>
        <p:nvSpPr>
          <p:cNvPr id="6" name="サブタイトル 5"/>
          <p:cNvSpPr txBox="1">
            <a:spLocks/>
          </p:cNvSpPr>
          <p:nvPr/>
        </p:nvSpPr>
        <p:spPr bwMode="auto">
          <a:xfrm>
            <a:off x="6001148" y="-6096"/>
            <a:ext cx="3924472"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Clr>
                <a:schemeClr val="bg2"/>
              </a:buClr>
              <a:buSzPct val="75000"/>
              <a:buFont typeface="Wingdings" pitchFamily="2" charset="2"/>
              <a:buNone/>
              <a:defRPr kumimoji="1" sz="3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r>
              <a:rPr lang="ja-JP" altLang="en-US" sz="1400" kern="0" dirty="0" smtClean="0">
                <a:latin typeface="+mn-ea"/>
              </a:rPr>
              <a:t>「砂防関係事業の設計に関する最近の動向」</a:t>
            </a:r>
            <a:endParaRPr lang="en-US" altLang="ja-JP" sz="1400" kern="0" dirty="0" smtClean="0">
              <a:latin typeface="+mn-ea"/>
            </a:endParaRPr>
          </a:p>
          <a:p>
            <a:r>
              <a:rPr lang="ja-JP" altLang="en-US" sz="1400" kern="0" dirty="0" smtClean="0">
                <a:latin typeface="+mn-ea"/>
              </a:rPr>
              <a:t>令和元年</a:t>
            </a:r>
            <a:r>
              <a:rPr lang="en-US" altLang="ja-JP" sz="1400" kern="0" dirty="0" smtClean="0">
                <a:latin typeface="+mn-ea"/>
              </a:rPr>
              <a:t>11</a:t>
            </a:r>
            <a:r>
              <a:rPr lang="ja-JP" altLang="en-US" sz="1400" kern="0" dirty="0" smtClean="0">
                <a:latin typeface="+mn-ea"/>
              </a:rPr>
              <a:t>月</a:t>
            </a:r>
            <a:r>
              <a:rPr lang="en-US" altLang="ja-JP" sz="1400" kern="0" dirty="0" smtClean="0">
                <a:latin typeface="+mn-ea"/>
              </a:rPr>
              <a:t>28</a:t>
            </a:r>
            <a:r>
              <a:rPr lang="ja-JP" altLang="en-US" sz="1400" kern="0" dirty="0" smtClean="0">
                <a:latin typeface="+mn-ea"/>
              </a:rPr>
              <a:t>日　建設技術センター　大研修室</a:t>
            </a:r>
            <a:endParaRPr lang="en-US" altLang="ja-JP" sz="1400" kern="0" dirty="0">
              <a:latin typeface="+mn-ea"/>
            </a:endParaRPr>
          </a:p>
        </p:txBody>
      </p:sp>
      <p:sp>
        <p:nvSpPr>
          <p:cNvPr id="7" name="サブタイトル 5"/>
          <p:cNvSpPr>
            <a:spLocks noGrp="1"/>
          </p:cNvSpPr>
          <p:nvPr>
            <p:ph type="subTitle" idx="1"/>
          </p:nvPr>
        </p:nvSpPr>
        <p:spPr>
          <a:xfrm>
            <a:off x="2765542" y="4581128"/>
            <a:ext cx="4374916" cy="461665"/>
          </a:xfrm>
        </p:spPr>
        <p:txBody>
          <a:bodyPr wrap="none">
            <a:spAutoFit/>
          </a:bodyPr>
          <a:lstStyle/>
          <a:p>
            <a:r>
              <a:rPr lang="ja-JP" altLang="en-US" sz="2400" dirty="0" smtClean="0">
                <a:latin typeface="+mn-ea"/>
              </a:rPr>
              <a:t>鳥取県 </a:t>
            </a:r>
            <a:r>
              <a:rPr lang="ja-JP" altLang="en-US" sz="2400" dirty="0">
                <a:latin typeface="+mn-ea"/>
              </a:rPr>
              <a:t>県土整備部 治山</a:t>
            </a:r>
            <a:r>
              <a:rPr lang="ja-JP" altLang="en-US" sz="2400" dirty="0" smtClean="0">
                <a:latin typeface="+mn-ea"/>
              </a:rPr>
              <a:t>砂防課</a:t>
            </a:r>
            <a:endParaRPr lang="en-US" altLang="ja-JP" sz="2400" dirty="0">
              <a:latin typeface="+mn-ea"/>
            </a:endParaRPr>
          </a:p>
        </p:txBody>
      </p:sp>
    </p:spTree>
    <p:extLst>
      <p:ext uri="{BB962C8B-B14F-4D97-AF65-F5344CB8AC3E}">
        <p14:creationId xmlns:p14="http://schemas.microsoft.com/office/powerpoint/2010/main" val="1669534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91882" y="1311111"/>
            <a:ext cx="9541638" cy="5126383"/>
          </a:xfrm>
          <a:prstGeom prst="rect">
            <a:avLst/>
          </a:prstGeom>
        </p:spPr>
      </p:pic>
      <p:sp>
        <p:nvSpPr>
          <p:cNvPr id="2" name="タイトル 1"/>
          <p:cNvSpPr>
            <a:spLocks noGrp="1"/>
          </p:cNvSpPr>
          <p:nvPr>
            <p:ph type="title"/>
          </p:nvPr>
        </p:nvSpPr>
        <p:spPr/>
        <p:txBody>
          <a:bodyPr/>
          <a:lstStyle/>
          <a:p>
            <a:r>
              <a:rPr lang="ja-JP" altLang="en-US" dirty="0"/>
              <a:t>～</a:t>
            </a:r>
            <a:r>
              <a:rPr lang="ja-JP" altLang="en-US" dirty="0" smtClean="0"/>
              <a:t>砂防</a:t>
            </a:r>
            <a:r>
              <a:rPr lang="ja-JP" altLang="en-US" dirty="0"/>
              <a:t>設備台帳の誤った事例</a:t>
            </a:r>
            <a:r>
              <a:rPr lang="ja-JP" altLang="en-US" dirty="0" smtClean="0"/>
              <a:t>②～</a:t>
            </a:r>
            <a:endParaRPr kumimoji="1" lang="ja-JP" altLang="en-US" dirty="0"/>
          </a:p>
        </p:txBody>
      </p:sp>
      <p:sp>
        <p:nvSpPr>
          <p:cNvPr id="6" name="テキスト ボックス 5"/>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zh-TW" altLang="en-US" sz="1600" dirty="0">
                <a:latin typeface="+mj-ea"/>
                <a:ea typeface="+mj-ea"/>
              </a:rPr>
              <a:t>２．砂防設備</a:t>
            </a:r>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10</a:t>
            </a:fld>
            <a:endParaRPr lang="ja-JP" altLang="en-US"/>
          </a:p>
        </p:txBody>
      </p:sp>
      <p:sp>
        <p:nvSpPr>
          <p:cNvPr id="9" name="正方形/長方形 8"/>
          <p:cNvSpPr/>
          <p:nvPr/>
        </p:nvSpPr>
        <p:spPr>
          <a:xfrm>
            <a:off x="3728864" y="6149463"/>
            <a:ext cx="504056" cy="288031"/>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453217" y="6267332"/>
            <a:ext cx="2969083" cy="461665"/>
          </a:xfrm>
          <a:prstGeom prst="rect">
            <a:avLst/>
          </a:prstGeom>
          <a:solidFill>
            <a:schemeClr val="bg1"/>
          </a:solidFill>
          <a:ln>
            <a:solidFill>
              <a:schemeClr val="accent5">
                <a:lumMod val="50000"/>
              </a:schemeClr>
            </a:solidFill>
          </a:ln>
        </p:spPr>
        <p:txBody>
          <a:bodyPr wrap="none" rtlCol="0">
            <a:spAutoFit/>
          </a:bodyPr>
          <a:lstStyle/>
          <a:p>
            <a:pPr algn="just"/>
            <a:r>
              <a:rPr kumimoji="1" lang="ja-JP" altLang="en-US" sz="2400" b="1" dirty="0" smtClean="0">
                <a:solidFill>
                  <a:schemeClr val="accent5">
                    <a:lumMod val="50000"/>
                  </a:schemeClr>
                </a:solidFill>
                <a:latin typeface="HG丸ｺﾞｼｯｸM-PRO" panose="020F0600000000000000" pitchFamily="50" charset="-128"/>
                <a:ea typeface="HG丸ｺﾞｼｯｸM-PRO" panose="020F0600000000000000" pitchFamily="50" charset="-128"/>
              </a:rPr>
              <a:t>自然護岸＝河川施設</a:t>
            </a:r>
          </a:p>
        </p:txBody>
      </p:sp>
      <p:sp>
        <p:nvSpPr>
          <p:cNvPr id="11" name="正方形/長方形 10"/>
          <p:cNvSpPr/>
          <p:nvPr/>
        </p:nvSpPr>
        <p:spPr>
          <a:xfrm>
            <a:off x="4360847" y="5977654"/>
            <a:ext cx="648072" cy="288031"/>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rot="2244631">
            <a:off x="6745465" y="5796702"/>
            <a:ext cx="648072" cy="288031"/>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424608" y="2060848"/>
            <a:ext cx="648072" cy="432048"/>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942408" y="605851"/>
            <a:ext cx="2969083" cy="461665"/>
          </a:xfrm>
          <a:prstGeom prst="rect">
            <a:avLst/>
          </a:prstGeom>
          <a:solidFill>
            <a:schemeClr val="bg1"/>
          </a:solidFill>
          <a:ln>
            <a:solidFill>
              <a:srgbClr val="FFC000"/>
            </a:solidFill>
          </a:ln>
        </p:spPr>
        <p:txBody>
          <a:bodyPr wrap="none" rtlCol="0">
            <a:spAutoFit/>
          </a:bodyPr>
          <a:lstStyle/>
          <a:p>
            <a:pPr algn="just"/>
            <a:r>
              <a:rPr kumimoji="1" lang="ja-JP" altLang="en-US" sz="2400" b="1" dirty="0" smtClean="0">
                <a:solidFill>
                  <a:srgbClr val="FFC000"/>
                </a:solidFill>
                <a:latin typeface="HG丸ｺﾞｼｯｸM-PRO" panose="020F0600000000000000" pitchFamily="50" charset="-128"/>
                <a:ea typeface="HG丸ｺﾞｼｯｸM-PRO" panose="020F0600000000000000" pitchFamily="50" charset="-128"/>
              </a:rPr>
              <a:t>合流＝どんな施設？</a:t>
            </a:r>
          </a:p>
        </p:txBody>
      </p:sp>
      <p:sp>
        <p:nvSpPr>
          <p:cNvPr id="19" name="正方形/長方形 18"/>
          <p:cNvSpPr/>
          <p:nvPr/>
        </p:nvSpPr>
        <p:spPr>
          <a:xfrm>
            <a:off x="6745465" y="1576590"/>
            <a:ext cx="367775" cy="48425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sp>
        <p:nvSpPr>
          <p:cNvPr id="20" name="正方形/長方形 19"/>
          <p:cNvSpPr/>
          <p:nvPr/>
        </p:nvSpPr>
        <p:spPr>
          <a:xfrm>
            <a:off x="8582098" y="2684537"/>
            <a:ext cx="367775" cy="48425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sp>
        <p:nvSpPr>
          <p:cNvPr id="21" name="正方形/長方形 20"/>
          <p:cNvSpPr/>
          <p:nvPr/>
        </p:nvSpPr>
        <p:spPr>
          <a:xfrm>
            <a:off x="5042480" y="1578409"/>
            <a:ext cx="367775" cy="48425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sp>
        <p:nvSpPr>
          <p:cNvPr id="22" name="テキスト ボックス 21"/>
          <p:cNvSpPr txBox="1"/>
          <p:nvPr/>
        </p:nvSpPr>
        <p:spPr>
          <a:xfrm>
            <a:off x="4592126" y="1114925"/>
            <a:ext cx="4206601" cy="461665"/>
          </a:xfrm>
          <a:prstGeom prst="rect">
            <a:avLst/>
          </a:prstGeom>
          <a:solidFill>
            <a:schemeClr val="bg1"/>
          </a:solidFill>
          <a:ln>
            <a:solidFill>
              <a:srgbClr val="00B050"/>
            </a:solidFill>
          </a:ln>
        </p:spPr>
        <p:txBody>
          <a:bodyPr wrap="none" rtlCol="0">
            <a:spAutoFit/>
          </a:bodyPr>
          <a:lstStyle/>
          <a:p>
            <a:pPr algn="just"/>
            <a:r>
              <a:rPr lang="ja-JP" altLang="en-US" sz="2400" b="1" dirty="0" smtClean="0">
                <a:solidFill>
                  <a:srgbClr val="00B050"/>
                </a:solidFill>
                <a:latin typeface="HG丸ｺﾞｼｯｸM-PRO" panose="020F0600000000000000" pitchFamily="50" charset="-128"/>
                <a:ea typeface="HG丸ｺﾞｼｯｸM-PRO" panose="020F0600000000000000" pitchFamily="50" charset="-128"/>
              </a:rPr>
              <a:t>堤外水路・頭首工</a:t>
            </a:r>
            <a:r>
              <a:rPr kumimoji="1" lang="ja-JP" altLang="en-US" sz="2400" b="1" dirty="0" smtClean="0">
                <a:solidFill>
                  <a:srgbClr val="00B050"/>
                </a:solidFill>
                <a:latin typeface="HG丸ｺﾞｼｯｸM-PRO" panose="020F0600000000000000" pitchFamily="50" charset="-128"/>
                <a:ea typeface="HG丸ｺﾞｼｯｸM-PRO" panose="020F0600000000000000" pitchFamily="50" charset="-128"/>
              </a:rPr>
              <a:t>＝占用物件</a:t>
            </a:r>
          </a:p>
        </p:txBody>
      </p:sp>
      <p:sp>
        <p:nvSpPr>
          <p:cNvPr id="23" name="正方形/長方形 22"/>
          <p:cNvSpPr/>
          <p:nvPr/>
        </p:nvSpPr>
        <p:spPr>
          <a:xfrm>
            <a:off x="5310404" y="2329965"/>
            <a:ext cx="583786" cy="48425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24" name="正方形/長方形 23"/>
          <p:cNvSpPr/>
          <p:nvPr/>
        </p:nvSpPr>
        <p:spPr>
          <a:xfrm>
            <a:off x="4518256" y="2114630"/>
            <a:ext cx="705548" cy="40966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25" name="正方形/長方形 24"/>
          <p:cNvSpPr/>
          <p:nvPr/>
        </p:nvSpPr>
        <p:spPr>
          <a:xfrm>
            <a:off x="6253801" y="1948852"/>
            <a:ext cx="648072" cy="288031"/>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9028796" y="3303824"/>
            <a:ext cx="648072" cy="288031"/>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1108866" y="6089680"/>
            <a:ext cx="904292" cy="288031"/>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4922692" y="5454005"/>
            <a:ext cx="794010" cy="288031"/>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5930615" y="5352274"/>
            <a:ext cx="647222" cy="389762"/>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824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a:t>
            </a:r>
            <a:r>
              <a:rPr lang="ja-JP" altLang="en-US" dirty="0" smtClean="0"/>
              <a:t>砂防</a:t>
            </a:r>
            <a:r>
              <a:rPr lang="ja-JP" altLang="en-US" dirty="0"/>
              <a:t>設備台帳の誤った事例</a:t>
            </a:r>
            <a:r>
              <a:rPr lang="ja-JP" altLang="en-US" dirty="0" smtClean="0"/>
              <a:t>③～</a:t>
            </a:r>
            <a:endParaRPr kumimoji="1" lang="ja-JP" altLang="en-US" dirty="0"/>
          </a:p>
        </p:txBody>
      </p:sp>
      <p:sp>
        <p:nvSpPr>
          <p:cNvPr id="6" name="テキスト ボックス 5"/>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zh-TW" altLang="en-US" sz="1600" dirty="0">
                <a:latin typeface="+mj-ea"/>
                <a:ea typeface="+mj-ea"/>
              </a:rPr>
              <a:t>２．砂防設備</a:t>
            </a:r>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11</a:t>
            </a:fld>
            <a:endParaRPr lang="ja-JP" altLang="en-US"/>
          </a:p>
        </p:txBody>
      </p:sp>
      <p:pic>
        <p:nvPicPr>
          <p:cNvPr id="8" name="図 7"/>
          <p:cNvPicPr>
            <a:picLocks noChangeAspect="1"/>
          </p:cNvPicPr>
          <p:nvPr/>
        </p:nvPicPr>
        <p:blipFill>
          <a:blip r:embed="rId3"/>
          <a:stretch>
            <a:fillRect/>
          </a:stretch>
        </p:blipFill>
        <p:spPr>
          <a:xfrm>
            <a:off x="93000" y="1412265"/>
            <a:ext cx="9720000" cy="5213175"/>
          </a:xfrm>
          <a:prstGeom prst="rect">
            <a:avLst/>
          </a:prstGeom>
        </p:spPr>
      </p:pic>
      <p:sp>
        <p:nvSpPr>
          <p:cNvPr id="9" name="テキスト ボックス 8"/>
          <p:cNvSpPr txBox="1"/>
          <p:nvPr/>
        </p:nvSpPr>
        <p:spPr>
          <a:xfrm>
            <a:off x="253741" y="6274502"/>
            <a:ext cx="3587842" cy="461665"/>
          </a:xfrm>
          <a:prstGeom prst="rect">
            <a:avLst/>
          </a:prstGeom>
          <a:solidFill>
            <a:schemeClr val="bg1"/>
          </a:solidFill>
          <a:ln>
            <a:solidFill>
              <a:schemeClr val="accent5">
                <a:lumMod val="50000"/>
              </a:schemeClr>
            </a:solidFill>
          </a:ln>
        </p:spPr>
        <p:txBody>
          <a:bodyPr wrap="none" rtlCol="0">
            <a:spAutoFit/>
          </a:bodyPr>
          <a:lstStyle/>
          <a:p>
            <a:pPr algn="just"/>
            <a:r>
              <a:rPr kumimoji="1" lang="ja-JP" altLang="en-US" sz="2400" b="1" dirty="0" smtClean="0">
                <a:solidFill>
                  <a:schemeClr val="accent5">
                    <a:lumMod val="50000"/>
                  </a:schemeClr>
                </a:solidFill>
                <a:latin typeface="HG丸ｺﾞｼｯｸM-PRO" panose="020F0600000000000000" pitchFamily="50" charset="-128"/>
                <a:ea typeface="HG丸ｺﾞｼｯｸM-PRO" panose="020F0600000000000000" pitchFamily="50" charset="-128"/>
              </a:rPr>
              <a:t>魚道・階段工＝河川施設</a:t>
            </a:r>
          </a:p>
        </p:txBody>
      </p:sp>
      <p:sp>
        <p:nvSpPr>
          <p:cNvPr id="10" name="正方形/長方形 9"/>
          <p:cNvSpPr/>
          <p:nvPr/>
        </p:nvSpPr>
        <p:spPr>
          <a:xfrm>
            <a:off x="1415083" y="1748433"/>
            <a:ext cx="1008112" cy="331465"/>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102365" y="1552220"/>
            <a:ext cx="1008112" cy="331465"/>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068125" y="5933512"/>
            <a:ext cx="375533" cy="331465"/>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181403" y="2630392"/>
            <a:ext cx="4206601" cy="461665"/>
          </a:xfrm>
          <a:prstGeom prst="rect">
            <a:avLst/>
          </a:prstGeom>
          <a:solidFill>
            <a:schemeClr val="bg1"/>
          </a:solidFill>
          <a:ln>
            <a:solidFill>
              <a:srgbClr val="00B050"/>
            </a:solidFill>
          </a:ln>
        </p:spPr>
        <p:txBody>
          <a:bodyPr wrap="none" rtlCol="0">
            <a:spAutoFit/>
          </a:bodyPr>
          <a:lstStyle/>
          <a:p>
            <a:pPr algn="just"/>
            <a:r>
              <a:rPr lang="ja-JP" altLang="en-US" sz="2400" b="1" dirty="0" smtClean="0">
                <a:solidFill>
                  <a:srgbClr val="00B050"/>
                </a:solidFill>
                <a:latin typeface="HG丸ｺﾞｼｯｸM-PRO" panose="020F0600000000000000" pitchFamily="50" charset="-128"/>
                <a:ea typeface="HG丸ｺﾞｼｯｸM-PRO" panose="020F0600000000000000" pitchFamily="50" charset="-128"/>
              </a:rPr>
              <a:t>堤外水路・頭首工</a:t>
            </a:r>
            <a:r>
              <a:rPr kumimoji="1" lang="ja-JP" altLang="en-US" sz="2400" b="1" dirty="0" smtClean="0">
                <a:solidFill>
                  <a:srgbClr val="00B050"/>
                </a:solidFill>
                <a:latin typeface="HG丸ｺﾞｼｯｸM-PRO" panose="020F0600000000000000" pitchFamily="50" charset="-128"/>
                <a:ea typeface="HG丸ｺﾞｼｯｸM-PRO" panose="020F0600000000000000" pitchFamily="50" charset="-128"/>
              </a:rPr>
              <a:t>＝占用物件</a:t>
            </a:r>
          </a:p>
        </p:txBody>
      </p:sp>
      <p:sp>
        <p:nvSpPr>
          <p:cNvPr id="14" name="正方形/長方形 13"/>
          <p:cNvSpPr/>
          <p:nvPr/>
        </p:nvSpPr>
        <p:spPr>
          <a:xfrm>
            <a:off x="2504728" y="1509415"/>
            <a:ext cx="792088" cy="40966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15" name="正方形/長方形 14"/>
          <p:cNvSpPr/>
          <p:nvPr/>
        </p:nvSpPr>
        <p:spPr>
          <a:xfrm>
            <a:off x="5457056" y="2174111"/>
            <a:ext cx="792088" cy="40966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endParaRPr>
          </a:p>
        </p:txBody>
      </p:sp>
      <p:sp>
        <p:nvSpPr>
          <p:cNvPr id="16" name="テキスト ボックス 15"/>
          <p:cNvSpPr txBox="1"/>
          <p:nvPr/>
        </p:nvSpPr>
        <p:spPr>
          <a:xfrm>
            <a:off x="4592960" y="922536"/>
            <a:ext cx="4211409" cy="461665"/>
          </a:xfrm>
          <a:prstGeom prst="rect">
            <a:avLst/>
          </a:prstGeom>
          <a:solidFill>
            <a:schemeClr val="bg1"/>
          </a:solidFill>
          <a:ln>
            <a:solidFill>
              <a:srgbClr val="FF0000"/>
            </a:solidFill>
          </a:ln>
        </p:spPr>
        <p:txBody>
          <a:bodyPr wrap="none" rtlCol="0">
            <a:spAutoFit/>
          </a:bodyPr>
          <a:lstStyle/>
          <a:p>
            <a:pPr algn="just"/>
            <a:r>
              <a:rPr lang="ja-JP" altLang="en-US" sz="2400" b="1" dirty="0" smtClean="0">
                <a:solidFill>
                  <a:srgbClr val="FF0000"/>
                </a:solidFill>
                <a:latin typeface="HG丸ｺﾞｼｯｸM-PRO" panose="020F0600000000000000" pitchFamily="50" charset="-128"/>
                <a:ea typeface="HG丸ｺﾞｼｯｸM-PRO" panose="020F0600000000000000" pitchFamily="50" charset="-128"/>
              </a:rPr>
              <a:t>橋梁</a:t>
            </a:r>
            <a:r>
              <a:rPr kumimoji="1" lang="ja-JP" altLang="en-US" sz="2400" b="1" dirty="0" smtClean="0">
                <a:solidFill>
                  <a:srgbClr val="FF0000"/>
                </a:solidFill>
                <a:latin typeface="HG丸ｺﾞｼｯｸM-PRO" panose="020F0600000000000000" pitchFamily="50" charset="-128"/>
                <a:ea typeface="HG丸ｺﾞｼｯｸM-PRO" panose="020F0600000000000000" pitchFamily="50" charset="-128"/>
              </a:rPr>
              <a:t>＝道路施設</a:t>
            </a:r>
            <a:r>
              <a:rPr kumimoji="1" lang="ja-JP" altLang="en-US" sz="1600" b="1" dirty="0" smtClean="0">
                <a:solidFill>
                  <a:srgbClr val="FF0000"/>
                </a:solidFill>
                <a:latin typeface="HG丸ｺﾞｼｯｸM-PRO" panose="020F0600000000000000" pitchFamily="50" charset="-128"/>
                <a:ea typeface="HG丸ｺﾞｼｯｸM-PRO" panose="020F0600000000000000" pitchFamily="50" charset="-128"/>
              </a:rPr>
              <a:t>（しかも国道橋！）</a:t>
            </a:r>
            <a:endParaRPr kumimoji="1" lang="ja-JP" altLang="en-US" sz="2400" b="1" dirty="0" smtClean="0">
              <a:solidFill>
                <a:srgbClr val="FF0000"/>
              </a:solidFill>
              <a:latin typeface="HG丸ｺﾞｼｯｸM-PRO" panose="020F0600000000000000" pitchFamily="50" charset="-128"/>
              <a:ea typeface="HG丸ｺﾞｼｯｸM-PRO" panose="020F0600000000000000" pitchFamily="50" charset="-128"/>
            </a:endParaRPr>
          </a:p>
        </p:txBody>
      </p:sp>
      <p:sp>
        <p:nvSpPr>
          <p:cNvPr id="17" name="正方形/長方形 16"/>
          <p:cNvSpPr/>
          <p:nvPr/>
        </p:nvSpPr>
        <p:spPr>
          <a:xfrm>
            <a:off x="3996376" y="1509415"/>
            <a:ext cx="960764" cy="409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Tree>
    <p:extLst>
      <p:ext uri="{BB962C8B-B14F-4D97-AF65-F5344CB8AC3E}">
        <p14:creationId xmlns:p14="http://schemas.microsoft.com/office/powerpoint/2010/main" val="396228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321317" y="1396798"/>
            <a:ext cx="9001000" cy="3842434"/>
          </a:xfrm>
          <a:prstGeom prst="rect">
            <a:avLst/>
          </a:prstGeom>
        </p:spPr>
      </p:pic>
      <p:sp>
        <p:nvSpPr>
          <p:cNvPr id="16" name="正方形/長方形 15"/>
          <p:cNvSpPr/>
          <p:nvPr/>
        </p:nvSpPr>
        <p:spPr>
          <a:xfrm>
            <a:off x="51123" y="5465334"/>
            <a:ext cx="9782570" cy="1353168"/>
          </a:xfrm>
          <a:prstGeom prst="rect">
            <a:avLst/>
          </a:prstGeom>
          <a:solidFill>
            <a:schemeClr val="bg1"/>
          </a:solidFill>
          <a:ln w="38100" cmpd="dbl">
            <a:solidFill>
              <a:srgbClr val="FF0000"/>
            </a:solidFill>
          </a:ln>
        </p:spPr>
        <p:txBody>
          <a:bodyPr wrap="square" anchor="ctr" anchorCtr="0">
            <a:noAutofit/>
          </a:bodyPr>
          <a:lstStyle/>
          <a:p>
            <a:r>
              <a:rPr lang="ja-JP" altLang="en-US" b="1" dirty="0" smtClean="0">
                <a:solidFill>
                  <a:srgbClr val="FF0000"/>
                </a:solidFill>
              </a:rPr>
              <a:t>☆砂防設備</a:t>
            </a:r>
            <a:endParaRPr lang="en-US" altLang="ja-JP" b="1" dirty="0" smtClean="0">
              <a:solidFill>
                <a:srgbClr val="FF0000"/>
              </a:solidFill>
            </a:endParaRPr>
          </a:p>
          <a:p>
            <a:pPr marL="360000" lvl="1"/>
            <a:r>
              <a:rPr lang="ja-JP" altLang="en-US" b="1" dirty="0" smtClean="0">
                <a:solidFill>
                  <a:srgbClr val="FF0000"/>
                </a:solidFill>
              </a:rPr>
              <a:t>・砂防堰堤、床固工、護岸工（砂防事業として整備したもの）、管理用道路、堆砂敷</a:t>
            </a:r>
            <a:endParaRPr lang="ja-JP" altLang="ja-JP" b="1" dirty="0">
              <a:solidFill>
                <a:srgbClr val="FF0000"/>
              </a:solidFill>
            </a:endParaRPr>
          </a:p>
          <a:p>
            <a:r>
              <a:rPr lang="ja-JP" altLang="ja-JP" b="1" dirty="0" smtClean="0">
                <a:solidFill>
                  <a:srgbClr val="FF0000"/>
                </a:solidFill>
              </a:rPr>
              <a:t>☆</a:t>
            </a:r>
            <a:r>
              <a:rPr lang="ja-JP" altLang="en-US" b="1" dirty="0" smtClean="0">
                <a:solidFill>
                  <a:srgbClr val="FF0000"/>
                </a:solidFill>
              </a:rPr>
              <a:t>砂防指定地内にあっても、砂防</a:t>
            </a:r>
            <a:r>
              <a:rPr lang="ja-JP" altLang="en-US" b="1" dirty="0">
                <a:solidFill>
                  <a:srgbClr val="FF0000"/>
                </a:solidFill>
              </a:rPr>
              <a:t>設備</a:t>
            </a:r>
            <a:r>
              <a:rPr lang="ja-JP" altLang="en-US" b="1" dirty="0" smtClean="0">
                <a:solidFill>
                  <a:srgbClr val="FF0000"/>
                </a:solidFill>
              </a:rPr>
              <a:t>にならない</a:t>
            </a:r>
            <a:r>
              <a:rPr lang="ja-JP" altLang="en-US" b="1" dirty="0">
                <a:solidFill>
                  <a:srgbClr val="FF0000"/>
                </a:solidFill>
              </a:rPr>
              <a:t>もの</a:t>
            </a:r>
            <a:endParaRPr lang="en-US" altLang="ja-JP" b="1" dirty="0">
              <a:solidFill>
                <a:srgbClr val="FF0000"/>
              </a:solidFill>
            </a:endParaRPr>
          </a:p>
          <a:p>
            <a:pPr marL="360000" lvl="1"/>
            <a:r>
              <a:rPr lang="ja-JP" altLang="en-US" b="1" dirty="0">
                <a:solidFill>
                  <a:srgbClr val="FF0000"/>
                </a:solidFill>
              </a:rPr>
              <a:t>・自然</a:t>
            </a:r>
            <a:r>
              <a:rPr lang="ja-JP" altLang="en-US" b="1" dirty="0" smtClean="0">
                <a:solidFill>
                  <a:srgbClr val="FF0000"/>
                </a:solidFill>
              </a:rPr>
              <a:t>護岸、治山施設、治水ダム、河川護岸、橋梁、農業用施設（頭首工、堤外水路、用水）など</a:t>
            </a:r>
            <a:endParaRPr lang="ja-JP" altLang="ja-JP" b="1" dirty="0">
              <a:solidFill>
                <a:srgbClr val="FF0000"/>
              </a:solidFill>
            </a:endParaRPr>
          </a:p>
        </p:txBody>
      </p:sp>
      <p:sp>
        <p:nvSpPr>
          <p:cNvPr id="2" name="タイトル 1"/>
          <p:cNvSpPr>
            <a:spLocks noGrp="1"/>
          </p:cNvSpPr>
          <p:nvPr>
            <p:ph type="title"/>
          </p:nvPr>
        </p:nvSpPr>
        <p:spPr/>
        <p:txBody>
          <a:bodyPr/>
          <a:lstStyle/>
          <a:p>
            <a:r>
              <a:rPr lang="ja-JP" altLang="en-US" dirty="0"/>
              <a:t>～</a:t>
            </a:r>
            <a:r>
              <a:rPr lang="ja-JP" altLang="en-US" dirty="0" smtClean="0"/>
              <a:t>砂防</a:t>
            </a:r>
            <a:r>
              <a:rPr lang="ja-JP" altLang="en-US" dirty="0"/>
              <a:t>設備台帳の誤った事例</a:t>
            </a:r>
            <a:r>
              <a:rPr lang="ja-JP" altLang="en-US" dirty="0" smtClean="0"/>
              <a:t>④～</a:t>
            </a:r>
            <a:endParaRPr kumimoji="1" lang="ja-JP" altLang="en-US" dirty="0"/>
          </a:p>
        </p:txBody>
      </p:sp>
      <p:sp>
        <p:nvSpPr>
          <p:cNvPr id="7" name="正方形/長方形 6"/>
          <p:cNvSpPr/>
          <p:nvPr/>
        </p:nvSpPr>
        <p:spPr>
          <a:xfrm>
            <a:off x="428496" y="796258"/>
            <a:ext cx="8628959" cy="338554"/>
          </a:xfrm>
          <a:prstGeom prst="rect">
            <a:avLst/>
          </a:prstGeom>
        </p:spPr>
        <p:txBody>
          <a:bodyPr wrap="square">
            <a:spAutoFit/>
          </a:bodyPr>
          <a:lstStyle/>
          <a:p>
            <a:r>
              <a:rPr lang="en-US" altLang="ja-JP" sz="1600" dirty="0" smtClean="0"/>
              <a:t>※</a:t>
            </a:r>
            <a:r>
              <a:rPr lang="ja-JP" altLang="en-US" sz="1600" dirty="0" smtClean="0"/>
              <a:t>前提条件：当該渓流では砂防指定後、工事着手前に地権者反対等により事業中止となった。</a:t>
            </a:r>
            <a:endParaRPr lang="ja-JP" altLang="ja-JP" sz="1600" dirty="0"/>
          </a:p>
        </p:txBody>
      </p:sp>
      <p:sp>
        <p:nvSpPr>
          <p:cNvPr id="6" name="テキスト ボックス 5"/>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zh-TW" altLang="en-US" sz="1600" dirty="0">
                <a:latin typeface="+mj-ea"/>
                <a:ea typeface="+mj-ea"/>
              </a:rPr>
              <a:t>２．砂防設備</a:t>
            </a:r>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12</a:t>
            </a:fld>
            <a:endParaRPr lang="ja-JP" altLang="en-US"/>
          </a:p>
        </p:txBody>
      </p:sp>
      <p:sp>
        <p:nvSpPr>
          <p:cNvPr id="10" name="テキスト ボックス 9"/>
          <p:cNvSpPr txBox="1"/>
          <p:nvPr/>
        </p:nvSpPr>
        <p:spPr>
          <a:xfrm>
            <a:off x="3728595" y="1389122"/>
            <a:ext cx="2969083" cy="461665"/>
          </a:xfrm>
          <a:prstGeom prst="rect">
            <a:avLst/>
          </a:prstGeom>
          <a:solidFill>
            <a:schemeClr val="bg1"/>
          </a:solidFill>
          <a:ln>
            <a:solidFill>
              <a:schemeClr val="accent5">
                <a:lumMod val="50000"/>
              </a:schemeClr>
            </a:solidFill>
          </a:ln>
        </p:spPr>
        <p:txBody>
          <a:bodyPr wrap="none" rtlCol="0">
            <a:spAutoFit/>
          </a:bodyPr>
          <a:lstStyle/>
          <a:p>
            <a:pPr algn="just"/>
            <a:r>
              <a:rPr kumimoji="1" lang="ja-JP" altLang="en-US" sz="2400" b="1" dirty="0" smtClean="0">
                <a:solidFill>
                  <a:schemeClr val="accent5">
                    <a:lumMod val="50000"/>
                  </a:schemeClr>
                </a:solidFill>
                <a:latin typeface="HG丸ｺﾞｼｯｸM-PRO" panose="020F0600000000000000" pitchFamily="50" charset="-128"/>
                <a:ea typeface="HG丸ｺﾞｼｯｸM-PRO" panose="020F0600000000000000" pitchFamily="50" charset="-128"/>
              </a:rPr>
              <a:t>自然護岸＝河川施設</a:t>
            </a:r>
          </a:p>
        </p:txBody>
      </p:sp>
      <p:sp>
        <p:nvSpPr>
          <p:cNvPr id="11" name="正方形/長方形 10"/>
          <p:cNvSpPr/>
          <p:nvPr/>
        </p:nvSpPr>
        <p:spPr>
          <a:xfrm>
            <a:off x="4656460" y="4223966"/>
            <a:ext cx="792088" cy="337416"/>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802512" y="1537449"/>
            <a:ext cx="792088" cy="366016"/>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34387" y="2129567"/>
            <a:ext cx="6991016" cy="461665"/>
          </a:xfrm>
          <a:prstGeom prst="rect">
            <a:avLst/>
          </a:prstGeom>
          <a:solidFill>
            <a:schemeClr val="bg1"/>
          </a:solidFill>
          <a:ln>
            <a:solidFill>
              <a:srgbClr val="FFC000"/>
            </a:solidFill>
          </a:ln>
        </p:spPr>
        <p:txBody>
          <a:bodyPr wrap="none" rtlCol="0">
            <a:spAutoFit/>
          </a:bodyPr>
          <a:lstStyle/>
          <a:p>
            <a:pPr algn="just"/>
            <a:r>
              <a:rPr lang="ja-JP" altLang="en-US" sz="2400" b="1" dirty="0">
                <a:solidFill>
                  <a:srgbClr val="FFC000"/>
                </a:solidFill>
                <a:latin typeface="HG丸ｺﾞｼｯｸM-PRO" panose="020F0600000000000000" pitchFamily="50" charset="-128"/>
                <a:ea typeface="HG丸ｺﾞｼｯｸM-PRO" panose="020F0600000000000000" pitchFamily="50" charset="-128"/>
              </a:rPr>
              <a:t>空</a:t>
            </a:r>
            <a:r>
              <a:rPr lang="ja-JP" altLang="en-US" sz="2400" b="1" dirty="0" smtClean="0">
                <a:solidFill>
                  <a:srgbClr val="FFC000"/>
                </a:solidFill>
                <a:latin typeface="HG丸ｺﾞｼｯｸM-PRO" panose="020F0600000000000000" pitchFamily="50" charset="-128"/>
                <a:ea typeface="HG丸ｺﾞｼｯｸM-PRO" panose="020F0600000000000000" pitchFamily="50" charset="-128"/>
              </a:rPr>
              <a:t>石積</a:t>
            </a:r>
            <a:r>
              <a:rPr kumimoji="1" lang="ja-JP" altLang="en-US" sz="2400" b="1" dirty="0" smtClean="0">
                <a:solidFill>
                  <a:srgbClr val="FFC000"/>
                </a:solidFill>
                <a:latin typeface="HG丸ｺﾞｼｯｸM-PRO" panose="020F0600000000000000" pitchFamily="50" charset="-128"/>
                <a:ea typeface="HG丸ｺﾞｼｯｸM-PRO" panose="020F0600000000000000" pitchFamily="50" charset="-128"/>
              </a:rPr>
              <a:t>＝砂防で整備した設備ではない≠砂防設備</a:t>
            </a:r>
          </a:p>
        </p:txBody>
      </p:sp>
      <p:sp>
        <p:nvSpPr>
          <p:cNvPr id="14" name="正方形/長方形 13"/>
          <p:cNvSpPr/>
          <p:nvPr/>
        </p:nvSpPr>
        <p:spPr>
          <a:xfrm>
            <a:off x="2020911" y="1495525"/>
            <a:ext cx="596303" cy="60303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sp>
        <p:nvSpPr>
          <p:cNvPr id="15" name="正方形/長方形 14"/>
          <p:cNvSpPr/>
          <p:nvPr/>
        </p:nvSpPr>
        <p:spPr>
          <a:xfrm>
            <a:off x="1524747" y="4618350"/>
            <a:ext cx="596303" cy="60303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C000"/>
              </a:solidFill>
            </a:endParaRPr>
          </a:p>
        </p:txBody>
      </p:sp>
      <p:grpSp>
        <p:nvGrpSpPr>
          <p:cNvPr id="17" name="グループ化 16"/>
          <p:cNvGrpSpPr/>
          <p:nvPr/>
        </p:nvGrpSpPr>
        <p:grpSpPr>
          <a:xfrm>
            <a:off x="200472" y="5227736"/>
            <a:ext cx="1473078" cy="360000"/>
            <a:chOff x="60222" y="4521844"/>
            <a:chExt cx="1473078" cy="360000"/>
          </a:xfrm>
        </p:grpSpPr>
        <p:sp>
          <p:nvSpPr>
            <p:cNvPr id="18" name="角丸四角形 17"/>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Tree>
    <p:extLst>
      <p:ext uri="{BB962C8B-B14F-4D97-AF65-F5344CB8AC3E}">
        <p14:creationId xmlns:p14="http://schemas.microsoft.com/office/powerpoint/2010/main" val="414282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a:t>
            </a:r>
            <a:r>
              <a:rPr kumimoji="1" lang="ja-JP" altLang="en-US" dirty="0" smtClean="0"/>
              <a:t>砂防</a:t>
            </a:r>
            <a:r>
              <a:rPr lang="ja-JP" altLang="en-US" dirty="0" smtClean="0"/>
              <a:t>指定①</a:t>
            </a:r>
            <a:r>
              <a:rPr lang="ja-JP" altLang="en-US" dirty="0"/>
              <a:t>　～</a:t>
            </a:r>
            <a:r>
              <a:rPr lang="ja-JP" altLang="en-US" dirty="0" smtClean="0"/>
              <a:t>第２条</a:t>
            </a:r>
            <a:r>
              <a:rPr lang="ja-JP" altLang="en-US" dirty="0"/>
              <a:t>～</a:t>
            </a:r>
            <a:endParaRPr kumimoji="1" lang="ja-JP" altLang="en-US" dirty="0"/>
          </a:p>
        </p:txBody>
      </p:sp>
      <p:sp>
        <p:nvSpPr>
          <p:cNvPr id="7" name="Rectangle 2"/>
          <p:cNvSpPr>
            <a:spLocks noChangeArrowheads="1"/>
          </p:cNvSpPr>
          <p:nvPr/>
        </p:nvSpPr>
        <p:spPr bwMode="auto">
          <a:xfrm>
            <a:off x="381000" y="-184666"/>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ja-JP" altLang="en-US">
              <a:latin typeface="Arial" charset="0"/>
            </a:endParaRPr>
          </a:p>
        </p:txBody>
      </p:sp>
      <p:sp>
        <p:nvSpPr>
          <p:cNvPr id="8" name="コンテンツ プレースホルダー 2"/>
          <p:cNvSpPr txBox="1">
            <a:spLocks/>
          </p:cNvSpPr>
          <p:nvPr/>
        </p:nvSpPr>
        <p:spPr bwMode="auto">
          <a:xfrm>
            <a:off x="173120" y="1289495"/>
            <a:ext cx="9559760" cy="1006017"/>
          </a:xfrm>
          <a:prstGeom prst="rect">
            <a:avLst/>
          </a:prstGeom>
          <a:gradFill flip="none" rotWithShape="1">
            <a:gsLst>
              <a:gs pos="0">
                <a:srgbClr val="E7E7FF"/>
              </a:gs>
              <a:gs pos="50000">
                <a:srgbClr val="F3FAFF"/>
              </a:gs>
              <a:gs pos="100000">
                <a:srgbClr val="E7E7FF"/>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a:latin typeface="+mn-ea"/>
              </a:rPr>
              <a:t>第２条（指定土地）</a:t>
            </a:r>
          </a:p>
          <a:p>
            <a:pPr marL="0" lvl="1" indent="0" eaLnBrk="1" hangingPunct="1">
              <a:buClrTx/>
              <a:buSzPct val="100000"/>
              <a:buNone/>
              <a:defRPr/>
            </a:pPr>
            <a:r>
              <a:rPr lang="ja-JP" altLang="en-US" sz="1600" kern="0" dirty="0">
                <a:latin typeface="+mn-ea"/>
              </a:rPr>
              <a:t>砂防設備ヲ要スル土地又ハ此ノ法律ニ依リ</a:t>
            </a:r>
            <a:r>
              <a:rPr lang="ja-JP" altLang="en-US" sz="1600" b="1" u="sng" kern="0" dirty="0">
                <a:solidFill>
                  <a:srgbClr val="FF0000"/>
                </a:solidFill>
                <a:latin typeface="+mn-ea"/>
              </a:rPr>
              <a:t>治水上砂防ノ為一定ノ行為ヲ禁止若ハ制限スヘキ土地</a:t>
            </a:r>
            <a:r>
              <a:rPr lang="ja-JP" altLang="en-US" sz="1600" kern="0" dirty="0">
                <a:latin typeface="+mn-ea"/>
              </a:rPr>
              <a:t>ハ</a:t>
            </a:r>
            <a:r>
              <a:rPr lang="ja-JP" altLang="en-US" sz="1600" b="1" u="sng" kern="0" dirty="0">
                <a:solidFill>
                  <a:srgbClr val="FF0000"/>
                </a:solidFill>
                <a:latin typeface="+mn-ea"/>
              </a:rPr>
              <a:t>国土交通大臣之ヲ指定</a:t>
            </a:r>
            <a:r>
              <a:rPr lang="ja-JP" altLang="en-US" sz="1600" kern="0" dirty="0">
                <a:latin typeface="+mn-ea"/>
              </a:rPr>
              <a:t>ス</a:t>
            </a:r>
          </a:p>
        </p:txBody>
      </p:sp>
      <p:sp>
        <p:nvSpPr>
          <p:cNvPr id="9" name="角丸四角形 8"/>
          <p:cNvSpPr/>
          <p:nvPr/>
        </p:nvSpPr>
        <p:spPr>
          <a:xfrm>
            <a:off x="183712" y="836712"/>
            <a:ext cx="1536296" cy="408623"/>
          </a:xfrm>
          <a:prstGeom prst="roundRect">
            <a:avLst/>
          </a:prstGeom>
          <a:gradFill flip="none" rotWithShape="1">
            <a:gsLst>
              <a:gs pos="0">
                <a:schemeClr val="bg2"/>
              </a:gs>
              <a:gs pos="50000">
                <a:schemeClr val="accent1"/>
              </a:gs>
              <a:gs pos="100000">
                <a:schemeClr val="bg2"/>
              </a:gs>
            </a:gsLst>
            <a:lin ang="2700000" scaled="1"/>
            <a:tileRect/>
          </a:gradFill>
          <a:ln w="381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b="1" kern="0" dirty="0" smtClean="0">
                <a:solidFill>
                  <a:schemeClr val="bg1"/>
                </a:solidFill>
                <a:latin typeface="+mn-ea"/>
              </a:rPr>
              <a:t>（法律）第２条</a:t>
            </a:r>
            <a:endParaRPr lang="en-US" altLang="ja-JP" b="1" kern="0" dirty="0">
              <a:solidFill>
                <a:schemeClr val="bg1"/>
              </a:solidFill>
              <a:latin typeface="+mn-ea"/>
            </a:endParaRPr>
          </a:p>
        </p:txBody>
      </p:sp>
      <p:sp>
        <p:nvSpPr>
          <p:cNvPr id="10" name="テキスト ボックス 9"/>
          <p:cNvSpPr txBox="1">
            <a:spLocks noChangeArrowheads="1"/>
          </p:cNvSpPr>
          <p:nvPr/>
        </p:nvSpPr>
        <p:spPr bwMode="auto">
          <a:xfrm>
            <a:off x="7318426" y="95782"/>
            <a:ext cx="1282722"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３．砂防指定</a:t>
            </a:r>
            <a:endParaRPr lang="en-US" altLang="ja-JP" sz="1600" dirty="0" smtClean="0">
              <a:latin typeface="+mj-ea"/>
              <a:ea typeface="+mj-ea"/>
            </a:endParaRPr>
          </a:p>
        </p:txBody>
      </p:sp>
      <p:sp>
        <p:nvSpPr>
          <p:cNvPr id="11" name="テキスト ボックス 2"/>
          <p:cNvSpPr txBox="1">
            <a:spLocks noChangeArrowheads="1"/>
          </p:cNvSpPr>
          <p:nvPr/>
        </p:nvSpPr>
        <p:spPr bwMode="auto">
          <a:xfrm>
            <a:off x="381000" y="2535282"/>
            <a:ext cx="9180512" cy="4278094"/>
          </a:xfrm>
          <a:prstGeom prst="rect">
            <a:avLst/>
          </a:prstGeom>
          <a:no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a:spcBef>
                <a:spcPct val="0"/>
              </a:spcBef>
              <a:buClrTx/>
              <a:buSzTx/>
              <a:buFontTx/>
              <a:buNone/>
            </a:pPr>
            <a:endParaRPr lang="en-US" altLang="ja-JP" sz="1600" dirty="0" smtClean="0">
              <a:solidFill>
                <a:srgbClr val="FF0000"/>
              </a:solidFill>
            </a:endParaRPr>
          </a:p>
          <a:p>
            <a:pPr>
              <a:spcBef>
                <a:spcPct val="0"/>
              </a:spcBef>
              <a:buClrTx/>
              <a:buSzTx/>
              <a:buFontTx/>
              <a:buNone/>
            </a:pPr>
            <a:r>
              <a:rPr lang="ja-JP" altLang="en-US" sz="1600" dirty="0" smtClean="0">
                <a:solidFill>
                  <a:srgbClr val="FF0000"/>
                </a:solidFill>
              </a:rPr>
              <a:t>（１）</a:t>
            </a:r>
            <a:r>
              <a:rPr lang="ja-JP" altLang="ja-JP" sz="1600" dirty="0" smtClean="0">
                <a:solidFill>
                  <a:srgbClr val="FF0000"/>
                </a:solidFill>
              </a:rPr>
              <a:t>砂防</a:t>
            </a:r>
            <a:r>
              <a:rPr lang="ja-JP" altLang="en-US" sz="1600" dirty="0" smtClean="0">
                <a:solidFill>
                  <a:srgbClr val="FF0000"/>
                </a:solidFill>
              </a:rPr>
              <a:t>指定とは</a:t>
            </a:r>
            <a:r>
              <a:rPr lang="en-US" altLang="ja-JP" sz="1600" dirty="0" smtClean="0">
                <a:solidFill>
                  <a:srgbClr val="FF0000"/>
                </a:solidFill>
              </a:rPr>
              <a:t>…</a:t>
            </a:r>
            <a:endParaRPr lang="en-US" altLang="ja-JP" sz="1600" dirty="0">
              <a:solidFill>
                <a:srgbClr val="FF0000"/>
              </a:solidFill>
            </a:endParaRPr>
          </a:p>
          <a:p>
            <a:pPr marL="360000" indent="0">
              <a:spcBef>
                <a:spcPct val="0"/>
              </a:spcBef>
              <a:buClrTx/>
              <a:buSzTx/>
              <a:buFontTx/>
              <a:buNone/>
            </a:pPr>
            <a:r>
              <a:rPr lang="ja-JP" altLang="en-US" sz="1600" dirty="0" smtClean="0"/>
              <a:t>治水上砂防のため砂防設備を要し、又は一定の行為を禁止し若しくは制限すべき土地と</a:t>
            </a:r>
            <a:r>
              <a:rPr lang="ja-JP" altLang="en-US" sz="1600" u="sng" dirty="0" smtClean="0">
                <a:solidFill>
                  <a:srgbClr val="FF0000"/>
                </a:solidFill>
              </a:rPr>
              <a:t>して国土交通大臣が指定した一定の土地</a:t>
            </a:r>
            <a:endParaRPr lang="ja-JP" altLang="ja-JP" sz="1600" u="sng" dirty="0">
              <a:solidFill>
                <a:srgbClr val="FF0000"/>
              </a:solidFill>
            </a:endParaRPr>
          </a:p>
          <a:p>
            <a:pPr>
              <a:spcBef>
                <a:spcPct val="0"/>
              </a:spcBef>
              <a:buClrTx/>
              <a:buSzTx/>
              <a:buFontTx/>
              <a:buNone/>
            </a:pPr>
            <a:endParaRPr lang="en-US" altLang="ja-JP" sz="1600" dirty="0" smtClean="0"/>
          </a:p>
          <a:p>
            <a:pPr>
              <a:spcBef>
                <a:spcPct val="0"/>
              </a:spcBef>
              <a:buClrTx/>
              <a:buSzTx/>
              <a:buFontTx/>
              <a:buNone/>
            </a:pPr>
            <a:r>
              <a:rPr lang="ja-JP" altLang="en-US" sz="1600" dirty="0" smtClean="0">
                <a:solidFill>
                  <a:srgbClr val="FF0000"/>
                </a:solidFill>
              </a:rPr>
              <a:t>（２）砂防指定の目的</a:t>
            </a:r>
            <a:endParaRPr lang="en-US" altLang="ja-JP" sz="1600" dirty="0" smtClean="0">
              <a:solidFill>
                <a:srgbClr val="FF0000"/>
              </a:solidFill>
            </a:endParaRPr>
          </a:p>
          <a:p>
            <a:pPr marL="360000" lvl="1" indent="0">
              <a:spcBef>
                <a:spcPct val="0"/>
              </a:spcBef>
              <a:buClrTx/>
              <a:buSzTx/>
              <a:buFontTx/>
              <a:buNone/>
            </a:pPr>
            <a:r>
              <a:rPr lang="ja-JP" altLang="en-US" sz="1600" dirty="0" smtClean="0"/>
              <a:t>１．積極的に行政庁（国、都道府県）においてこの土地に</a:t>
            </a:r>
            <a:r>
              <a:rPr lang="ja-JP" altLang="en-US" sz="1600" u="sng" dirty="0" smtClean="0">
                <a:solidFill>
                  <a:srgbClr val="FF0000"/>
                </a:solidFill>
              </a:rPr>
              <a:t>砂防設備を整備、維持管理する土地</a:t>
            </a:r>
            <a:r>
              <a:rPr lang="ja-JP" altLang="ja-JP" sz="1600" dirty="0" smtClean="0"/>
              <a:t>。</a:t>
            </a:r>
          </a:p>
          <a:p>
            <a:pPr marL="360000" indent="0">
              <a:spcBef>
                <a:spcPct val="0"/>
              </a:spcBef>
              <a:buClrTx/>
              <a:buSzTx/>
              <a:buFontTx/>
              <a:buNone/>
            </a:pPr>
            <a:r>
              <a:rPr lang="ja-JP" altLang="en-US" sz="1600" dirty="0" smtClean="0"/>
              <a:t>２．消極的に私人の</a:t>
            </a:r>
            <a:r>
              <a:rPr lang="ja-JP" altLang="en-US" sz="1600" u="sng" dirty="0" smtClean="0">
                <a:solidFill>
                  <a:srgbClr val="FF0000"/>
                </a:solidFill>
              </a:rPr>
              <a:t>一定行為（立木の伐採、土石の採取等）を禁止制限する土地</a:t>
            </a:r>
            <a:r>
              <a:rPr lang="ja-JP" altLang="en-US" sz="1600" dirty="0" smtClean="0"/>
              <a:t>。</a:t>
            </a:r>
            <a:endParaRPr lang="en-US" altLang="ja-JP" sz="1600" dirty="0" smtClean="0"/>
          </a:p>
          <a:p>
            <a:pPr marL="720000" lvl="1" indent="-216000">
              <a:spcBef>
                <a:spcPct val="0"/>
              </a:spcBef>
              <a:buClrTx/>
              <a:buSzTx/>
              <a:buFontTx/>
              <a:buNone/>
            </a:pPr>
            <a:r>
              <a:rPr lang="ja-JP" altLang="en-US" sz="1600" dirty="0" smtClean="0"/>
              <a:t>⇒いずれも治水上砂防の目的を達しようとするもの。</a:t>
            </a:r>
            <a:endParaRPr lang="en-US" altLang="ja-JP" sz="1600" dirty="0" smtClean="0"/>
          </a:p>
          <a:p>
            <a:pPr marL="720000" lvl="1" indent="-216000">
              <a:spcBef>
                <a:spcPct val="0"/>
              </a:spcBef>
              <a:buClrTx/>
              <a:buSzTx/>
              <a:buFontTx/>
              <a:buNone/>
            </a:pPr>
            <a:r>
              <a:rPr lang="ja-JP" altLang="en-US" sz="1600" dirty="0" smtClean="0"/>
              <a:t>⇒特に、２により土地の所有者等の権利に重大な関係があることから、必要最小限の土地に止めるべきもの。</a:t>
            </a:r>
            <a:endParaRPr lang="en-US" altLang="ja-JP" sz="1600" dirty="0" smtClean="0"/>
          </a:p>
          <a:p>
            <a:pPr marL="720000" lvl="1" indent="-216000">
              <a:spcBef>
                <a:spcPct val="0"/>
              </a:spcBef>
              <a:buClrTx/>
              <a:buSzTx/>
              <a:buFontTx/>
              <a:buNone/>
            </a:pPr>
            <a:r>
              <a:rPr lang="ja-JP" altLang="en-US" sz="1600" dirty="0" smtClean="0"/>
              <a:t>⇒指定の範囲については、法の趣旨を十分考慮して、設備地のみならならず、将来的に荒廃した場合に当該渓流に影響を及ぼす範囲を指定する。</a:t>
            </a:r>
            <a:endParaRPr lang="en-US" altLang="ja-JP" sz="1600" dirty="0" smtClean="0"/>
          </a:p>
          <a:p>
            <a:pPr marL="720000" lvl="1" indent="-216000">
              <a:spcBef>
                <a:spcPct val="0"/>
              </a:spcBef>
              <a:buClrTx/>
              <a:buSzTx/>
              <a:buFontTx/>
              <a:buNone/>
            </a:pPr>
            <a:endParaRPr lang="en-US" altLang="ja-JP" sz="1600" dirty="0" smtClean="0"/>
          </a:p>
          <a:p>
            <a:pPr marL="720000" lvl="1" indent="-216000">
              <a:spcBef>
                <a:spcPct val="0"/>
              </a:spcBef>
              <a:buClrTx/>
              <a:buSzTx/>
              <a:buFontTx/>
              <a:buNone/>
            </a:pPr>
            <a:r>
              <a:rPr lang="en-US" altLang="ja-JP" sz="1600" dirty="0" smtClean="0"/>
              <a:t>※</a:t>
            </a:r>
            <a:r>
              <a:rPr lang="ja-JP" altLang="en-US" sz="1600" dirty="0" smtClean="0"/>
              <a:t>指定範囲・・・①原則として流域を指定</a:t>
            </a:r>
            <a:endParaRPr lang="en-US" altLang="ja-JP" sz="1600" dirty="0" smtClean="0"/>
          </a:p>
          <a:p>
            <a:pPr marL="2034450" lvl="4" indent="-216000">
              <a:spcBef>
                <a:spcPct val="0"/>
              </a:spcBef>
              <a:buClrTx/>
              <a:buFontTx/>
              <a:buNone/>
            </a:pPr>
            <a:r>
              <a:rPr lang="ja-JP" altLang="en-US" sz="1600" dirty="0" smtClean="0"/>
              <a:t>②流域指定が難しい場合は砂防設備地を指定</a:t>
            </a:r>
            <a:endParaRPr lang="en-US" altLang="ja-JP" sz="1600" dirty="0" smtClean="0"/>
          </a:p>
        </p:txBody>
      </p:sp>
      <p:sp>
        <p:nvSpPr>
          <p:cNvPr id="12" name="テキスト ボックス 11"/>
          <p:cNvSpPr txBox="1"/>
          <p:nvPr/>
        </p:nvSpPr>
        <p:spPr>
          <a:xfrm>
            <a:off x="428497" y="2688318"/>
            <a:ext cx="2627642" cy="369332"/>
          </a:xfrm>
          <a:prstGeom prst="rect">
            <a:avLst/>
          </a:prstGeom>
          <a:noFill/>
          <a:ln>
            <a:noFill/>
          </a:ln>
        </p:spPr>
        <p:txBody>
          <a:bodyPr wrap="none" rtlCol="0">
            <a:spAutoFit/>
          </a:bodyPr>
          <a:lstStyle/>
          <a:p>
            <a:r>
              <a:rPr lang="en-US" altLang="ja-JP" b="1" dirty="0">
                <a:ln w="0"/>
                <a:solidFill>
                  <a:srgbClr val="3333FF"/>
                </a:solidFill>
                <a:effectLst>
                  <a:outerShdw blurRad="38100" dist="25400" dir="5400000" algn="ctr" rotWithShape="0">
                    <a:srgbClr val="6E747A">
                      <a:alpha val="43000"/>
                    </a:srgbClr>
                  </a:outerShdw>
                </a:effectLst>
              </a:rPr>
              <a:t>【</a:t>
            </a:r>
            <a:r>
              <a:rPr lang="ja-JP" altLang="en-US" b="1" dirty="0" smtClean="0">
                <a:ln w="0"/>
                <a:solidFill>
                  <a:srgbClr val="3333FF"/>
                </a:solidFill>
                <a:effectLst>
                  <a:outerShdw blurRad="38100" dist="25400" dir="5400000" algn="ctr" rotWithShape="0">
                    <a:srgbClr val="6E747A">
                      <a:alpha val="43000"/>
                    </a:srgbClr>
                  </a:outerShdw>
                </a:effectLst>
              </a:rPr>
              <a:t>砂防指定の意義・目的</a:t>
            </a:r>
            <a:r>
              <a:rPr lang="en-US" altLang="ja-JP" b="1" dirty="0" smtClean="0">
                <a:ln w="0"/>
                <a:solidFill>
                  <a:srgbClr val="3333FF"/>
                </a:solidFill>
                <a:effectLst>
                  <a:outerShdw blurRad="38100" dist="25400" dir="5400000" algn="ctr" rotWithShape="0">
                    <a:srgbClr val="6E747A">
                      <a:alpha val="43000"/>
                    </a:srgbClr>
                  </a:outerShdw>
                </a:effectLst>
              </a:rPr>
              <a:t>】</a:t>
            </a:r>
            <a:endParaRPr lang="en-US" altLang="ja-JP" b="1" dirty="0">
              <a:ln w="0"/>
              <a:solidFill>
                <a:srgbClr val="3333FF"/>
              </a:solidFill>
              <a:effectLst>
                <a:outerShdw blurRad="38100" dist="25400" dir="5400000" algn="ctr" rotWithShape="0">
                  <a:srgbClr val="6E747A">
                    <a:alpha val="43000"/>
                  </a:srgbClr>
                </a:outerShdw>
              </a:effectLst>
            </a:endParaRPr>
          </a:p>
        </p:txBody>
      </p:sp>
      <p:grpSp>
        <p:nvGrpSpPr>
          <p:cNvPr id="13" name="グループ化 12"/>
          <p:cNvGrpSpPr/>
          <p:nvPr/>
        </p:nvGrpSpPr>
        <p:grpSpPr>
          <a:xfrm>
            <a:off x="460665" y="2314556"/>
            <a:ext cx="1473078" cy="360000"/>
            <a:chOff x="60222" y="4521844"/>
            <a:chExt cx="1473078" cy="360000"/>
          </a:xfrm>
        </p:grpSpPr>
        <p:sp>
          <p:nvSpPr>
            <p:cNvPr id="14" name="角丸四角形 13"/>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13</a:t>
            </a:fld>
            <a:endParaRPr lang="ja-JP" altLang="en-US"/>
          </a:p>
        </p:txBody>
      </p:sp>
    </p:spTree>
    <p:extLst>
      <p:ext uri="{BB962C8B-B14F-4D97-AF65-F5344CB8AC3E}">
        <p14:creationId xmlns:p14="http://schemas.microsoft.com/office/powerpoint/2010/main" val="2701694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txBox="1">
            <a:spLocks/>
          </p:cNvSpPr>
          <p:nvPr/>
        </p:nvSpPr>
        <p:spPr bwMode="auto">
          <a:xfrm>
            <a:off x="173120" y="2901948"/>
            <a:ext cx="9559760" cy="3911428"/>
          </a:xfrm>
          <a:prstGeom prst="rect">
            <a:avLst/>
          </a:prstGeom>
          <a:gradFill flip="none" rotWithShape="1">
            <a:gsLst>
              <a:gs pos="0">
                <a:srgbClr val="DDF7DD"/>
              </a:gs>
              <a:gs pos="50000">
                <a:srgbClr val="F9FDF9"/>
              </a:gs>
              <a:gs pos="100000">
                <a:srgbClr val="DDF7DD"/>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a:spcBef>
                <a:spcPct val="0"/>
              </a:spcBef>
              <a:buClrTx/>
              <a:buSzTx/>
              <a:buFontTx/>
              <a:buNone/>
            </a:pPr>
            <a:r>
              <a:rPr lang="ja-JP" altLang="en-US" sz="1600" dirty="0"/>
              <a:t>第１条（砂防指定地台帳）</a:t>
            </a:r>
          </a:p>
          <a:p>
            <a:pPr>
              <a:spcBef>
                <a:spcPct val="0"/>
              </a:spcBef>
              <a:buClrTx/>
              <a:buSzTx/>
              <a:buFontTx/>
              <a:buNone/>
            </a:pPr>
            <a:r>
              <a:rPr lang="ja-JP" altLang="en-US" sz="1600" dirty="0"/>
              <a:t>砂防法 （明治三十年法律第二十九号）第十一条ノ二第二項 の</a:t>
            </a:r>
            <a:r>
              <a:rPr lang="ja-JP" altLang="en-US" sz="1600" u="sng" dirty="0">
                <a:solidFill>
                  <a:srgbClr val="FF0000"/>
                </a:solidFill>
              </a:rPr>
              <a:t>砂防指定地台帳は、帳簿及び図面をもつて組成</a:t>
            </a:r>
            <a:r>
              <a:rPr lang="ja-JP" altLang="en-US" sz="1600" dirty="0"/>
              <a:t>するものとする。</a:t>
            </a:r>
          </a:p>
          <a:p>
            <a:pPr>
              <a:spcBef>
                <a:spcPct val="0"/>
              </a:spcBef>
              <a:buClrTx/>
              <a:buSzTx/>
              <a:buFontTx/>
              <a:buNone/>
            </a:pPr>
            <a:r>
              <a:rPr lang="ja-JP" altLang="en-US" sz="1600" dirty="0"/>
              <a:t>２ 　前項の帳簿及び図面は、河川別に調製するものとする。</a:t>
            </a:r>
          </a:p>
          <a:p>
            <a:pPr>
              <a:spcBef>
                <a:spcPct val="0"/>
              </a:spcBef>
              <a:buClrTx/>
              <a:buSzTx/>
              <a:buFontTx/>
              <a:buNone/>
            </a:pPr>
            <a:r>
              <a:rPr lang="ja-JP" altLang="en-US" sz="1600" dirty="0"/>
              <a:t>３ 　第一項の帳簿には、少なくとも次の各号に掲げる事項を記載するものとし、その様式は、別記様式第一及び別記様式第二とする。</a:t>
            </a:r>
          </a:p>
          <a:p>
            <a:pPr>
              <a:spcBef>
                <a:spcPct val="0"/>
              </a:spcBef>
              <a:buClrTx/>
              <a:buSzTx/>
              <a:buFontTx/>
              <a:buNone/>
            </a:pPr>
            <a:r>
              <a:rPr lang="ja-JP" altLang="en-US" sz="1600" dirty="0" smtClean="0"/>
              <a:t>　一 </a:t>
            </a:r>
            <a:r>
              <a:rPr lang="ja-JP" altLang="en-US" sz="1600" dirty="0"/>
              <a:t>　砂防法第二条 の規定により指定された土地（以下「砂防指定地」という。）に指定された年月日</a:t>
            </a:r>
          </a:p>
          <a:p>
            <a:pPr>
              <a:spcBef>
                <a:spcPct val="0"/>
              </a:spcBef>
              <a:buClrTx/>
              <a:buSzTx/>
              <a:buFontTx/>
              <a:buNone/>
            </a:pPr>
            <a:r>
              <a:rPr lang="ja-JP" altLang="en-US" sz="1600" dirty="0" smtClean="0"/>
              <a:t>　二 </a:t>
            </a:r>
            <a:r>
              <a:rPr lang="ja-JP" altLang="en-US" sz="1600" dirty="0"/>
              <a:t>　砂防指定地の区域</a:t>
            </a:r>
          </a:p>
          <a:p>
            <a:pPr>
              <a:spcBef>
                <a:spcPct val="0"/>
              </a:spcBef>
              <a:buClrTx/>
              <a:buSzTx/>
              <a:buFontTx/>
              <a:buNone/>
            </a:pPr>
            <a:r>
              <a:rPr lang="ja-JP" altLang="en-US" sz="1600" dirty="0" smtClean="0"/>
              <a:t>　三 </a:t>
            </a:r>
            <a:r>
              <a:rPr lang="ja-JP" altLang="en-US" sz="1600" dirty="0"/>
              <a:t>　砂防指定地の面積</a:t>
            </a:r>
          </a:p>
          <a:p>
            <a:pPr>
              <a:spcBef>
                <a:spcPct val="0"/>
              </a:spcBef>
              <a:buClrTx/>
              <a:buSzTx/>
              <a:buFontTx/>
              <a:buNone/>
            </a:pPr>
            <a:r>
              <a:rPr lang="ja-JP" altLang="en-US" sz="1600" dirty="0" smtClean="0"/>
              <a:t>　四 </a:t>
            </a:r>
            <a:r>
              <a:rPr lang="ja-JP" altLang="en-US" sz="1600" dirty="0"/>
              <a:t>　砂防指定地の概況</a:t>
            </a:r>
          </a:p>
          <a:p>
            <a:pPr>
              <a:spcBef>
                <a:spcPct val="0"/>
              </a:spcBef>
              <a:buClrTx/>
              <a:buSzTx/>
              <a:buFontTx/>
              <a:buNone/>
            </a:pPr>
            <a:r>
              <a:rPr lang="ja-JP" altLang="en-US" sz="1600" dirty="0" smtClean="0"/>
              <a:t>　五 </a:t>
            </a:r>
            <a:r>
              <a:rPr lang="ja-JP" altLang="en-US" sz="1600" dirty="0"/>
              <a:t>　砂防指定地と地すべり防止区域又は保安林若しくは保安施設地区との重複関係</a:t>
            </a:r>
          </a:p>
          <a:p>
            <a:pPr>
              <a:spcBef>
                <a:spcPct val="0"/>
              </a:spcBef>
              <a:buClrTx/>
              <a:buSzTx/>
              <a:buFontTx/>
              <a:buNone/>
            </a:pPr>
            <a:r>
              <a:rPr lang="ja-JP" altLang="en-US" sz="1600" dirty="0"/>
              <a:t>４ 　第一項の図面は、原則として、縮尺五千分の一の地形図に、砂防指定地の区域を赤色ぼかしをもつて表示することにより調製するものとする。</a:t>
            </a:r>
          </a:p>
          <a:p>
            <a:pPr>
              <a:spcBef>
                <a:spcPct val="0"/>
              </a:spcBef>
              <a:buClrTx/>
              <a:buSzTx/>
              <a:buFontTx/>
              <a:buNone/>
            </a:pPr>
            <a:r>
              <a:rPr lang="ja-JP" altLang="en-US" sz="1600" dirty="0"/>
              <a:t>５ 　砂防指定地台帳の記載事項に変更があつたときは、都道府県知事は、すみやかにこれを訂正しなければならない。</a:t>
            </a:r>
            <a:endParaRPr lang="ja-JP" altLang="ja-JP" sz="1600" dirty="0"/>
          </a:p>
        </p:txBody>
      </p:sp>
      <p:sp>
        <p:nvSpPr>
          <p:cNvPr id="11" name="テキスト ボックス 2"/>
          <p:cNvSpPr txBox="1">
            <a:spLocks noChangeArrowheads="1"/>
          </p:cNvSpPr>
          <p:nvPr/>
        </p:nvSpPr>
        <p:spPr bwMode="auto">
          <a:xfrm>
            <a:off x="23447" y="5366826"/>
            <a:ext cx="9864000" cy="1446550"/>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a:spcBef>
                <a:spcPct val="0"/>
              </a:spcBef>
              <a:buClrTx/>
              <a:buSzTx/>
              <a:buFontTx/>
              <a:buNone/>
            </a:pPr>
            <a:endParaRPr lang="en-US" altLang="ja-JP" sz="1600" dirty="0" smtClean="0">
              <a:solidFill>
                <a:srgbClr val="FF0000"/>
              </a:solidFill>
            </a:endParaRPr>
          </a:p>
          <a:p>
            <a:pPr>
              <a:spcBef>
                <a:spcPct val="0"/>
              </a:spcBef>
              <a:buClrTx/>
              <a:buSzTx/>
              <a:buNone/>
            </a:pPr>
            <a:r>
              <a:rPr lang="ja-JP" altLang="en-US" sz="1400" dirty="0">
                <a:solidFill>
                  <a:srgbClr val="FF0000"/>
                </a:solidFill>
              </a:rPr>
              <a:t>（１</a:t>
            </a:r>
            <a:r>
              <a:rPr lang="ja-JP" altLang="en-US" sz="1400" dirty="0" smtClean="0">
                <a:solidFill>
                  <a:srgbClr val="FF0000"/>
                </a:solidFill>
              </a:rPr>
              <a:t>）砂防指定地指定要綱</a:t>
            </a:r>
            <a:r>
              <a:rPr lang="ja-JP" altLang="en-US" sz="1200" dirty="0" smtClean="0">
                <a:solidFill>
                  <a:srgbClr val="FF0000"/>
                </a:solidFill>
              </a:rPr>
              <a:t>（平成元年</a:t>
            </a:r>
            <a:r>
              <a:rPr lang="en-US" altLang="ja-JP" sz="1200" dirty="0" smtClean="0">
                <a:solidFill>
                  <a:srgbClr val="FF0000"/>
                </a:solidFill>
              </a:rPr>
              <a:t>9</a:t>
            </a:r>
            <a:r>
              <a:rPr lang="ja-JP" altLang="en-US" sz="1200" dirty="0" smtClean="0">
                <a:solidFill>
                  <a:srgbClr val="FF0000"/>
                </a:solidFill>
              </a:rPr>
              <a:t>月</a:t>
            </a:r>
            <a:r>
              <a:rPr lang="en-US" altLang="ja-JP" sz="1200" dirty="0" smtClean="0">
                <a:solidFill>
                  <a:srgbClr val="FF0000"/>
                </a:solidFill>
              </a:rPr>
              <a:t>12</a:t>
            </a:r>
            <a:r>
              <a:rPr lang="ja-JP" altLang="en-US" sz="1200" dirty="0" smtClean="0">
                <a:solidFill>
                  <a:srgbClr val="FF0000"/>
                </a:solidFill>
              </a:rPr>
              <a:t>日国河砂発第</a:t>
            </a:r>
            <a:r>
              <a:rPr lang="en-US" altLang="ja-JP" sz="1200" dirty="0" smtClean="0">
                <a:solidFill>
                  <a:srgbClr val="FF0000"/>
                </a:solidFill>
              </a:rPr>
              <a:t>58</a:t>
            </a:r>
            <a:r>
              <a:rPr lang="ja-JP" altLang="en-US" sz="1200" dirty="0" smtClean="0">
                <a:solidFill>
                  <a:srgbClr val="FF0000"/>
                </a:solidFill>
              </a:rPr>
              <a:t>号）　⇒砂防指定地指定要綱の運用について（平成</a:t>
            </a:r>
            <a:r>
              <a:rPr lang="en-US" altLang="ja-JP" sz="1200" dirty="0" smtClean="0">
                <a:solidFill>
                  <a:srgbClr val="FF0000"/>
                </a:solidFill>
              </a:rPr>
              <a:t>22</a:t>
            </a:r>
            <a:r>
              <a:rPr lang="ja-JP" altLang="en-US" sz="1200" dirty="0" smtClean="0">
                <a:solidFill>
                  <a:srgbClr val="FF0000"/>
                </a:solidFill>
              </a:rPr>
              <a:t>年</a:t>
            </a:r>
            <a:r>
              <a:rPr lang="en-US" altLang="ja-JP" sz="1200" dirty="0" smtClean="0">
                <a:solidFill>
                  <a:srgbClr val="FF0000"/>
                </a:solidFill>
              </a:rPr>
              <a:t>11</a:t>
            </a:r>
            <a:r>
              <a:rPr lang="ja-JP" altLang="en-US" sz="1200" dirty="0" smtClean="0">
                <a:solidFill>
                  <a:srgbClr val="FF0000"/>
                </a:solidFill>
              </a:rPr>
              <a:t>月</a:t>
            </a:r>
            <a:r>
              <a:rPr lang="en-US" altLang="ja-JP" sz="1200" dirty="0" smtClean="0">
                <a:solidFill>
                  <a:srgbClr val="FF0000"/>
                </a:solidFill>
              </a:rPr>
              <a:t>16</a:t>
            </a:r>
            <a:r>
              <a:rPr lang="ja-JP" altLang="en-US" sz="1200" dirty="0" smtClean="0">
                <a:solidFill>
                  <a:srgbClr val="FF0000"/>
                </a:solidFill>
              </a:rPr>
              <a:t>日国河管発第</a:t>
            </a:r>
            <a:r>
              <a:rPr lang="en-US" altLang="ja-JP" sz="1200" dirty="0" smtClean="0">
                <a:solidFill>
                  <a:srgbClr val="FF0000"/>
                </a:solidFill>
              </a:rPr>
              <a:t>294</a:t>
            </a:r>
            <a:r>
              <a:rPr lang="ja-JP" altLang="en-US" sz="1200" dirty="0" smtClean="0">
                <a:solidFill>
                  <a:srgbClr val="FF0000"/>
                </a:solidFill>
              </a:rPr>
              <a:t>号）</a:t>
            </a:r>
            <a:endParaRPr lang="en-US" altLang="ja-JP" sz="1200" dirty="0" smtClean="0">
              <a:solidFill>
                <a:srgbClr val="FF0000"/>
              </a:solidFill>
            </a:endParaRPr>
          </a:p>
          <a:p>
            <a:pPr>
              <a:spcBef>
                <a:spcPct val="0"/>
              </a:spcBef>
              <a:buClrTx/>
              <a:buSzTx/>
              <a:buNone/>
            </a:pPr>
            <a:r>
              <a:rPr lang="ja-JP" altLang="en-US" sz="1400" dirty="0" smtClean="0">
                <a:solidFill>
                  <a:srgbClr val="FF0000"/>
                </a:solidFill>
              </a:rPr>
              <a:t>（２）砂防指定地実務ハンドブック</a:t>
            </a:r>
            <a:r>
              <a:rPr lang="zh-CN" altLang="en-US" sz="1200" dirty="0" smtClean="0">
                <a:solidFill>
                  <a:srgbClr val="FF0000"/>
                </a:solidFill>
              </a:rPr>
              <a:t>（</a:t>
            </a:r>
            <a:r>
              <a:rPr lang="en-US" altLang="ja-JP" sz="1200" dirty="0" smtClean="0">
                <a:solidFill>
                  <a:srgbClr val="FF0000"/>
                </a:solidFill>
              </a:rPr>
              <a:t>H13.1</a:t>
            </a:r>
            <a:r>
              <a:rPr lang="ja-JP" altLang="en-US" sz="1200" dirty="0" smtClean="0">
                <a:solidFill>
                  <a:srgbClr val="FF0000"/>
                </a:solidFill>
              </a:rPr>
              <a:t>発行：国土交通省砂防部監修</a:t>
            </a:r>
            <a:r>
              <a:rPr lang="zh-CN" altLang="en-US" sz="1200" dirty="0" smtClean="0">
                <a:solidFill>
                  <a:srgbClr val="FF0000"/>
                </a:solidFill>
              </a:rPr>
              <a:t>）</a:t>
            </a:r>
            <a:endParaRPr lang="en-US" altLang="ja-JP" sz="1600" dirty="0" smtClean="0">
              <a:solidFill>
                <a:srgbClr val="FF0000"/>
              </a:solidFill>
            </a:endParaRPr>
          </a:p>
          <a:p>
            <a:pPr>
              <a:spcBef>
                <a:spcPct val="0"/>
              </a:spcBef>
              <a:buClrTx/>
              <a:buSzTx/>
              <a:buFontTx/>
              <a:buNone/>
            </a:pPr>
            <a:r>
              <a:rPr lang="ja-JP" altLang="en-US" sz="1400" dirty="0" smtClean="0">
                <a:solidFill>
                  <a:srgbClr val="FF0000"/>
                </a:solidFill>
              </a:rPr>
              <a:t>（３）砂防指定地等の指定方針について</a:t>
            </a:r>
            <a:r>
              <a:rPr lang="zh-CN" altLang="en-US" sz="1200" dirty="0">
                <a:solidFill>
                  <a:srgbClr val="FF0000"/>
                </a:solidFill>
              </a:rPr>
              <a:t>（</a:t>
            </a:r>
            <a:r>
              <a:rPr lang="zh-CN" altLang="en-US" sz="1200" dirty="0" smtClean="0">
                <a:solidFill>
                  <a:srgbClr val="FF0000"/>
                </a:solidFill>
              </a:rPr>
              <a:t>平成</a:t>
            </a:r>
            <a:r>
              <a:rPr lang="en-US" altLang="ja-JP" sz="1200" dirty="0" smtClean="0">
                <a:solidFill>
                  <a:srgbClr val="FF0000"/>
                </a:solidFill>
              </a:rPr>
              <a:t>17</a:t>
            </a:r>
            <a:r>
              <a:rPr lang="zh-CN" altLang="en-US" sz="1200" dirty="0" smtClean="0">
                <a:solidFill>
                  <a:srgbClr val="FF0000"/>
                </a:solidFill>
              </a:rPr>
              <a:t>年</a:t>
            </a:r>
            <a:r>
              <a:rPr lang="en-US" altLang="ja-JP" sz="1200" dirty="0" smtClean="0">
                <a:solidFill>
                  <a:srgbClr val="FF0000"/>
                </a:solidFill>
              </a:rPr>
              <a:t>11</a:t>
            </a:r>
            <a:r>
              <a:rPr lang="zh-CN" altLang="en-US" sz="1200" dirty="0" smtClean="0">
                <a:solidFill>
                  <a:srgbClr val="FF0000"/>
                </a:solidFill>
              </a:rPr>
              <a:t>月</a:t>
            </a:r>
            <a:r>
              <a:rPr lang="en-US" altLang="zh-CN" sz="1200" dirty="0" smtClean="0">
                <a:solidFill>
                  <a:srgbClr val="FF0000"/>
                </a:solidFill>
              </a:rPr>
              <a:t>1</a:t>
            </a:r>
            <a:r>
              <a:rPr lang="zh-CN" altLang="en-US" sz="1200" dirty="0">
                <a:solidFill>
                  <a:srgbClr val="FF0000"/>
                </a:solidFill>
              </a:rPr>
              <a:t>日付第</a:t>
            </a:r>
            <a:r>
              <a:rPr lang="en-US" altLang="zh-CN" sz="1200" dirty="0" smtClean="0">
                <a:solidFill>
                  <a:srgbClr val="FF0000"/>
                </a:solidFill>
              </a:rPr>
              <a:t>200500085576</a:t>
            </a:r>
            <a:r>
              <a:rPr lang="zh-CN" altLang="en-US" sz="1200" dirty="0" smtClean="0">
                <a:solidFill>
                  <a:srgbClr val="FF0000"/>
                </a:solidFill>
              </a:rPr>
              <a:t>号）</a:t>
            </a:r>
            <a:endParaRPr lang="en-US" altLang="ja-JP" sz="1200" dirty="0" smtClean="0">
              <a:solidFill>
                <a:srgbClr val="FF0000"/>
              </a:solidFill>
            </a:endParaRPr>
          </a:p>
          <a:p>
            <a:pPr>
              <a:spcBef>
                <a:spcPct val="0"/>
              </a:spcBef>
              <a:buClrTx/>
              <a:buSzTx/>
              <a:buFontTx/>
              <a:buNone/>
            </a:pPr>
            <a:r>
              <a:rPr lang="ja-JP" altLang="en-US" sz="1400" dirty="0" smtClean="0">
                <a:solidFill>
                  <a:srgbClr val="FF0000"/>
                </a:solidFill>
              </a:rPr>
              <a:t>（４）砂防</a:t>
            </a:r>
            <a:r>
              <a:rPr lang="ja-JP" altLang="en-US" sz="1400" dirty="0">
                <a:solidFill>
                  <a:srgbClr val="FF0000"/>
                </a:solidFill>
              </a:rPr>
              <a:t>指定地等編入調書作成業務特記仕様書及び歩掛の制定に</a:t>
            </a:r>
            <a:r>
              <a:rPr lang="ja-JP" altLang="en-US" sz="1400" dirty="0" smtClean="0">
                <a:solidFill>
                  <a:srgbClr val="FF0000"/>
                </a:solidFill>
              </a:rPr>
              <a:t>ついて</a:t>
            </a:r>
            <a:r>
              <a:rPr lang="ja-JP" altLang="en-US" sz="1200" dirty="0" smtClean="0">
                <a:solidFill>
                  <a:srgbClr val="FF0000"/>
                </a:solidFill>
              </a:rPr>
              <a:t>（</a:t>
            </a:r>
            <a:r>
              <a:rPr lang="ja-JP" altLang="en-US" sz="1200" dirty="0">
                <a:solidFill>
                  <a:srgbClr val="FF0000"/>
                </a:solidFill>
              </a:rPr>
              <a:t>平成</a:t>
            </a:r>
            <a:r>
              <a:rPr lang="en-US" altLang="ja-JP" sz="1200" dirty="0">
                <a:solidFill>
                  <a:srgbClr val="FF0000"/>
                </a:solidFill>
              </a:rPr>
              <a:t>22</a:t>
            </a:r>
            <a:r>
              <a:rPr lang="ja-JP" altLang="en-US" sz="1200" dirty="0">
                <a:solidFill>
                  <a:srgbClr val="FF0000"/>
                </a:solidFill>
              </a:rPr>
              <a:t>年</a:t>
            </a:r>
            <a:r>
              <a:rPr lang="en-US" altLang="ja-JP" sz="1200" dirty="0">
                <a:solidFill>
                  <a:srgbClr val="FF0000"/>
                </a:solidFill>
              </a:rPr>
              <a:t>3</a:t>
            </a:r>
            <a:r>
              <a:rPr lang="ja-JP" altLang="en-US" sz="1200" dirty="0">
                <a:solidFill>
                  <a:srgbClr val="FF0000"/>
                </a:solidFill>
              </a:rPr>
              <a:t>月</a:t>
            </a:r>
            <a:r>
              <a:rPr lang="en-US" altLang="ja-JP" sz="1200" dirty="0">
                <a:solidFill>
                  <a:srgbClr val="FF0000"/>
                </a:solidFill>
              </a:rPr>
              <a:t>31</a:t>
            </a:r>
            <a:r>
              <a:rPr lang="ja-JP" altLang="en-US" sz="1200" dirty="0">
                <a:solidFill>
                  <a:srgbClr val="FF0000"/>
                </a:solidFill>
              </a:rPr>
              <a:t>日付第</a:t>
            </a:r>
            <a:r>
              <a:rPr lang="en-US" altLang="ja-JP" sz="1200" dirty="0">
                <a:solidFill>
                  <a:srgbClr val="FF0000"/>
                </a:solidFill>
              </a:rPr>
              <a:t>200900218095</a:t>
            </a:r>
            <a:r>
              <a:rPr lang="ja-JP" altLang="en-US" sz="1200" dirty="0">
                <a:solidFill>
                  <a:srgbClr val="FF0000"/>
                </a:solidFill>
              </a:rPr>
              <a:t>号</a:t>
            </a:r>
            <a:r>
              <a:rPr lang="ja-JP" altLang="en-US" sz="1200" dirty="0" smtClean="0">
                <a:solidFill>
                  <a:srgbClr val="FF0000"/>
                </a:solidFill>
              </a:rPr>
              <a:t>）</a:t>
            </a:r>
            <a:endParaRPr lang="en-US" altLang="ja-JP" sz="1200" dirty="0" smtClean="0">
              <a:solidFill>
                <a:srgbClr val="FF0000"/>
              </a:solidFill>
            </a:endParaRPr>
          </a:p>
        </p:txBody>
      </p:sp>
      <p:sp>
        <p:nvSpPr>
          <p:cNvPr id="2" name="タイトル 1"/>
          <p:cNvSpPr>
            <a:spLocks noGrp="1"/>
          </p:cNvSpPr>
          <p:nvPr>
            <p:ph type="title"/>
          </p:nvPr>
        </p:nvSpPr>
        <p:spPr/>
        <p:txBody>
          <a:bodyPr/>
          <a:lstStyle/>
          <a:p>
            <a:r>
              <a:rPr kumimoji="1" lang="ja-JP" altLang="en-US" dirty="0" smtClean="0"/>
              <a:t>（１）</a:t>
            </a:r>
            <a:r>
              <a:rPr kumimoji="1" lang="ja-JP" altLang="en-US" dirty="0" smtClean="0"/>
              <a:t>砂防</a:t>
            </a:r>
            <a:r>
              <a:rPr lang="ja-JP" altLang="en-US" dirty="0" smtClean="0"/>
              <a:t>指定②</a:t>
            </a:r>
            <a:r>
              <a:rPr lang="ja-JP" altLang="en-US" dirty="0"/>
              <a:t>　～</a:t>
            </a:r>
            <a:r>
              <a:rPr lang="ja-JP" altLang="en-US" dirty="0" smtClean="0"/>
              <a:t>第２条</a:t>
            </a:r>
            <a:r>
              <a:rPr lang="ja-JP" altLang="en-US" dirty="0"/>
              <a:t>～</a:t>
            </a:r>
            <a:endParaRPr kumimoji="1" lang="ja-JP" altLang="en-US" dirty="0"/>
          </a:p>
        </p:txBody>
      </p:sp>
      <p:sp>
        <p:nvSpPr>
          <p:cNvPr id="7" name="Rectangle 2"/>
          <p:cNvSpPr>
            <a:spLocks noChangeArrowheads="1"/>
          </p:cNvSpPr>
          <p:nvPr/>
        </p:nvSpPr>
        <p:spPr bwMode="auto">
          <a:xfrm>
            <a:off x="381000" y="-184666"/>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ja-JP" altLang="en-US">
              <a:latin typeface="Arial" charset="0"/>
            </a:endParaRPr>
          </a:p>
        </p:txBody>
      </p:sp>
      <p:sp>
        <p:nvSpPr>
          <p:cNvPr id="9" name="角丸四角形 8"/>
          <p:cNvSpPr/>
          <p:nvPr/>
        </p:nvSpPr>
        <p:spPr>
          <a:xfrm>
            <a:off x="183712" y="2449165"/>
            <a:ext cx="6700873" cy="408623"/>
          </a:xfrm>
          <a:prstGeom prst="roundRect">
            <a:avLst/>
          </a:prstGeom>
          <a:gradFill flip="none" rotWithShape="1">
            <a:gsLst>
              <a:gs pos="0">
                <a:srgbClr val="339933"/>
              </a:gs>
              <a:gs pos="50000">
                <a:srgbClr val="65D965"/>
              </a:gs>
              <a:gs pos="100000">
                <a:srgbClr val="339933"/>
              </a:gs>
            </a:gsLst>
            <a:lin ang="2700000" scaled="1"/>
            <a:tileRect/>
          </a:gradFill>
          <a:ln w="381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smtClean="0">
                <a:solidFill>
                  <a:schemeClr val="bg1"/>
                </a:solidFill>
                <a:latin typeface="+mn-ea"/>
              </a:rPr>
              <a:t>（規則）</a:t>
            </a:r>
            <a:r>
              <a:rPr lang="zh-TW" altLang="en-US" b="1" kern="0" dirty="0">
                <a:solidFill>
                  <a:schemeClr val="bg1"/>
                </a:solidFill>
                <a:latin typeface="+mn-ea"/>
              </a:rPr>
              <a:t>砂防指定地台帳等整備規則（昭和</a:t>
            </a:r>
            <a:r>
              <a:rPr lang="en-US" altLang="zh-TW" b="1" kern="0" dirty="0">
                <a:solidFill>
                  <a:schemeClr val="bg1"/>
                </a:solidFill>
                <a:latin typeface="+mn-ea"/>
              </a:rPr>
              <a:t>36</a:t>
            </a:r>
            <a:r>
              <a:rPr lang="zh-TW" altLang="en-US" b="1" kern="0" dirty="0">
                <a:solidFill>
                  <a:schemeClr val="bg1"/>
                </a:solidFill>
                <a:latin typeface="+mn-ea"/>
              </a:rPr>
              <a:t>年</a:t>
            </a:r>
            <a:r>
              <a:rPr lang="en-US" altLang="zh-TW" b="1" kern="0" dirty="0">
                <a:solidFill>
                  <a:schemeClr val="bg1"/>
                </a:solidFill>
                <a:latin typeface="+mn-ea"/>
              </a:rPr>
              <a:t>4</a:t>
            </a:r>
            <a:r>
              <a:rPr lang="zh-TW" altLang="en-US" b="1" kern="0" dirty="0">
                <a:solidFill>
                  <a:schemeClr val="bg1"/>
                </a:solidFill>
                <a:latin typeface="+mn-ea"/>
              </a:rPr>
              <a:t>月</a:t>
            </a:r>
            <a:r>
              <a:rPr lang="en-US" altLang="zh-TW" b="1" kern="0" dirty="0">
                <a:solidFill>
                  <a:schemeClr val="bg1"/>
                </a:solidFill>
                <a:latin typeface="+mn-ea"/>
              </a:rPr>
              <a:t>1</a:t>
            </a:r>
            <a:r>
              <a:rPr lang="zh-TW" altLang="en-US" b="1" kern="0" dirty="0">
                <a:solidFill>
                  <a:schemeClr val="bg1"/>
                </a:solidFill>
                <a:latin typeface="+mn-ea"/>
              </a:rPr>
              <a:t>日：省令第</a:t>
            </a:r>
            <a:r>
              <a:rPr lang="en-US" altLang="zh-TW" b="1" kern="0" dirty="0">
                <a:solidFill>
                  <a:schemeClr val="bg1"/>
                </a:solidFill>
                <a:latin typeface="+mn-ea"/>
              </a:rPr>
              <a:t>7</a:t>
            </a:r>
            <a:r>
              <a:rPr lang="zh-TW" altLang="en-US" b="1" kern="0" dirty="0">
                <a:solidFill>
                  <a:schemeClr val="bg1"/>
                </a:solidFill>
                <a:latin typeface="+mn-ea"/>
              </a:rPr>
              <a:t>号）</a:t>
            </a:r>
          </a:p>
        </p:txBody>
      </p:sp>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３．砂防指定</a:t>
            </a:r>
            <a:endParaRPr lang="en-US" altLang="ja-JP" sz="1600" dirty="0" smtClean="0">
              <a:latin typeface="+mj-ea"/>
              <a:ea typeface="+mj-ea"/>
            </a:endParaRPr>
          </a:p>
        </p:txBody>
      </p:sp>
      <p:sp>
        <p:nvSpPr>
          <p:cNvPr id="12" name="テキスト ボックス 11"/>
          <p:cNvSpPr txBox="1"/>
          <p:nvPr/>
        </p:nvSpPr>
        <p:spPr>
          <a:xfrm>
            <a:off x="428497" y="5545262"/>
            <a:ext cx="2045753" cy="369332"/>
          </a:xfrm>
          <a:prstGeom prst="rect">
            <a:avLst/>
          </a:prstGeom>
          <a:noFill/>
          <a:ln>
            <a:noFill/>
          </a:ln>
        </p:spPr>
        <p:txBody>
          <a:bodyPr wrap="none" rtlCol="0">
            <a:spAutoFit/>
          </a:bodyPr>
          <a:lstStyle/>
          <a:p>
            <a:r>
              <a:rPr lang="en-US" altLang="ja-JP" b="1" dirty="0" smtClean="0">
                <a:ln w="0"/>
                <a:solidFill>
                  <a:srgbClr val="3333FF"/>
                </a:solidFill>
                <a:effectLst>
                  <a:outerShdw blurRad="38100" dist="25400" dir="5400000" algn="ctr" rotWithShape="0">
                    <a:srgbClr val="6E747A">
                      <a:alpha val="43000"/>
                    </a:srgbClr>
                  </a:outerShdw>
                </a:effectLst>
              </a:rPr>
              <a:t>【</a:t>
            </a:r>
            <a:r>
              <a:rPr lang="ja-JP" altLang="en-US" b="1" dirty="0" smtClean="0">
                <a:ln w="0"/>
                <a:solidFill>
                  <a:srgbClr val="3333FF"/>
                </a:solidFill>
                <a:effectLst>
                  <a:outerShdw blurRad="38100" dist="25400" dir="5400000" algn="ctr" rotWithShape="0">
                    <a:srgbClr val="6E747A">
                      <a:alpha val="43000"/>
                    </a:srgbClr>
                  </a:outerShdw>
                </a:effectLst>
              </a:rPr>
              <a:t>砂防指定基準等</a:t>
            </a:r>
            <a:r>
              <a:rPr lang="en-US" altLang="ja-JP" b="1" dirty="0" smtClean="0">
                <a:ln w="0"/>
                <a:solidFill>
                  <a:srgbClr val="3333FF"/>
                </a:solidFill>
                <a:effectLst>
                  <a:outerShdw blurRad="38100" dist="25400" dir="5400000" algn="ctr" rotWithShape="0">
                    <a:srgbClr val="6E747A">
                      <a:alpha val="43000"/>
                    </a:srgbClr>
                  </a:outerShdw>
                </a:effectLst>
              </a:rPr>
              <a:t>】</a:t>
            </a:r>
            <a:endParaRPr lang="en-US" altLang="ja-JP" b="1" dirty="0">
              <a:ln w="0"/>
              <a:solidFill>
                <a:srgbClr val="3333FF"/>
              </a:solidFill>
              <a:effectLst>
                <a:outerShdw blurRad="38100" dist="25400" dir="5400000" algn="ctr" rotWithShape="0">
                  <a:srgbClr val="6E747A">
                    <a:alpha val="43000"/>
                  </a:srgbClr>
                </a:outerShdw>
              </a:effectLst>
            </a:endParaRPr>
          </a:p>
        </p:txBody>
      </p:sp>
      <p:grpSp>
        <p:nvGrpSpPr>
          <p:cNvPr id="13" name="グループ化 12"/>
          <p:cNvGrpSpPr/>
          <p:nvPr/>
        </p:nvGrpSpPr>
        <p:grpSpPr>
          <a:xfrm>
            <a:off x="460665" y="5171500"/>
            <a:ext cx="1473078" cy="360000"/>
            <a:chOff x="60222" y="4521844"/>
            <a:chExt cx="1473078" cy="360000"/>
          </a:xfrm>
        </p:grpSpPr>
        <p:sp>
          <p:nvSpPr>
            <p:cNvPr id="14" name="角丸四角形 13"/>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6" name="コンテンツ プレースホルダー 2"/>
          <p:cNvSpPr txBox="1">
            <a:spLocks/>
          </p:cNvSpPr>
          <p:nvPr/>
        </p:nvSpPr>
        <p:spPr bwMode="auto">
          <a:xfrm>
            <a:off x="173120" y="1289495"/>
            <a:ext cx="9559760" cy="1055262"/>
          </a:xfrm>
          <a:prstGeom prst="rect">
            <a:avLst/>
          </a:prstGeom>
          <a:gradFill flip="none" rotWithShape="1">
            <a:gsLst>
              <a:gs pos="0">
                <a:srgbClr val="E7E7FF"/>
              </a:gs>
              <a:gs pos="50000">
                <a:srgbClr val="F3FAFF"/>
              </a:gs>
              <a:gs pos="100000">
                <a:srgbClr val="E7E7FF"/>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smtClean="0">
                <a:latin typeface="+mn-ea"/>
              </a:rPr>
              <a:t>第１１条の２（台帳の調整及び保管）</a:t>
            </a:r>
            <a:endParaRPr lang="en-US" altLang="ja-JP" sz="1600" kern="0" dirty="0" smtClean="0">
              <a:latin typeface="+mn-ea"/>
            </a:endParaRPr>
          </a:p>
          <a:p>
            <a:pPr marL="0" lvl="1" indent="0" eaLnBrk="1" hangingPunct="1">
              <a:buClrTx/>
              <a:buSzPct val="100000"/>
              <a:buNone/>
              <a:defRPr/>
            </a:pPr>
            <a:r>
              <a:rPr lang="ja-JP" altLang="en-US" sz="1600" kern="0" dirty="0" smtClean="0">
                <a:latin typeface="+mn-ea"/>
              </a:rPr>
              <a:t>都道府県</a:t>
            </a:r>
            <a:r>
              <a:rPr lang="ja-JP" altLang="en-US" sz="1600" kern="0" dirty="0">
                <a:latin typeface="+mn-ea"/>
              </a:rPr>
              <a:t>知事ハ国土交通省令ノ定ムル所ニ依リ砂防ノ台帳ヲ調製シ之ヲ保管スベシ</a:t>
            </a:r>
          </a:p>
          <a:p>
            <a:pPr marL="0" lvl="1" indent="0" eaLnBrk="1" hangingPunct="1">
              <a:buClrTx/>
              <a:buSzPct val="100000"/>
              <a:buNone/>
              <a:defRPr/>
            </a:pPr>
            <a:r>
              <a:rPr lang="ja-JP" altLang="en-US" sz="1600" kern="0" dirty="0" smtClean="0">
                <a:latin typeface="+mn-ea"/>
              </a:rPr>
              <a:t>２</a:t>
            </a:r>
            <a:r>
              <a:rPr lang="ja-JP" altLang="en-US" sz="1600" kern="0" dirty="0">
                <a:latin typeface="+mn-ea"/>
              </a:rPr>
              <a:t>　</a:t>
            </a:r>
            <a:r>
              <a:rPr lang="ja-JP" altLang="en-US" sz="1600" b="1" u="sng" kern="0" dirty="0">
                <a:solidFill>
                  <a:srgbClr val="FF0000"/>
                </a:solidFill>
                <a:latin typeface="+mn-ea"/>
              </a:rPr>
              <a:t>砂防ノ台帳ハ砂防指定地台帳</a:t>
            </a:r>
            <a:r>
              <a:rPr lang="ja-JP" altLang="en-US" sz="1600" kern="0" dirty="0">
                <a:latin typeface="+mn-ea"/>
              </a:rPr>
              <a:t>及砂防設備台帳</a:t>
            </a:r>
            <a:r>
              <a:rPr lang="ja-JP" altLang="en-US" sz="1600" kern="0" dirty="0">
                <a:solidFill>
                  <a:schemeClr val="accent4"/>
                </a:solidFill>
                <a:latin typeface="+mn-ea"/>
              </a:rPr>
              <a:t>トス</a:t>
            </a:r>
          </a:p>
        </p:txBody>
      </p:sp>
      <p:sp>
        <p:nvSpPr>
          <p:cNvPr id="17" name="角丸四角形 16"/>
          <p:cNvSpPr/>
          <p:nvPr/>
        </p:nvSpPr>
        <p:spPr>
          <a:xfrm>
            <a:off x="183712" y="836712"/>
            <a:ext cx="2054276" cy="408623"/>
          </a:xfrm>
          <a:prstGeom prst="roundRect">
            <a:avLst/>
          </a:prstGeom>
          <a:gradFill flip="none" rotWithShape="1">
            <a:gsLst>
              <a:gs pos="0">
                <a:schemeClr val="bg2"/>
              </a:gs>
              <a:gs pos="50000">
                <a:schemeClr val="accent1"/>
              </a:gs>
              <a:gs pos="100000">
                <a:schemeClr val="bg2"/>
              </a:gs>
            </a:gsLst>
            <a:lin ang="2700000" scaled="1"/>
            <a:tileRect/>
          </a:gradFill>
          <a:ln w="381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smtClean="0">
                <a:solidFill>
                  <a:schemeClr val="bg1"/>
                </a:solidFill>
                <a:latin typeface="+mn-ea"/>
              </a:rPr>
              <a:t>（法律）第１</a:t>
            </a:r>
            <a:r>
              <a:rPr lang="en-US" altLang="ja-JP" b="1" kern="0" dirty="0" smtClean="0">
                <a:solidFill>
                  <a:schemeClr val="bg1"/>
                </a:solidFill>
                <a:latin typeface="+mn-ea"/>
              </a:rPr>
              <a:t>1</a:t>
            </a:r>
            <a:r>
              <a:rPr lang="ja-JP" altLang="en-US" b="1" kern="0" dirty="0" smtClean="0">
                <a:solidFill>
                  <a:schemeClr val="bg1"/>
                </a:solidFill>
                <a:latin typeface="+mn-ea"/>
              </a:rPr>
              <a:t>条の２</a:t>
            </a:r>
            <a:endParaRPr lang="en-US" altLang="ja-JP" b="1" kern="0" dirty="0">
              <a:solidFill>
                <a:schemeClr val="bg1"/>
              </a:solidFill>
              <a:latin typeface="+mn-ea"/>
            </a:endParaRPr>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14</a:t>
            </a:fld>
            <a:endParaRPr lang="ja-JP" altLang="en-US"/>
          </a:p>
        </p:txBody>
      </p:sp>
    </p:spTree>
    <p:extLst>
      <p:ext uri="{BB962C8B-B14F-4D97-AF65-F5344CB8AC3E}">
        <p14:creationId xmlns:p14="http://schemas.microsoft.com/office/powerpoint/2010/main" val="126440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a:t>
            </a:r>
            <a:r>
              <a:rPr kumimoji="1" lang="ja-JP" altLang="en-US" dirty="0" smtClean="0"/>
              <a:t>砂防</a:t>
            </a:r>
            <a:r>
              <a:rPr lang="ja-JP" altLang="en-US" dirty="0" smtClean="0"/>
              <a:t>指定③</a:t>
            </a:r>
            <a:r>
              <a:rPr lang="ja-JP" altLang="en-US" dirty="0"/>
              <a:t>　～</a:t>
            </a:r>
            <a:r>
              <a:rPr lang="ja-JP" altLang="en-US" dirty="0" smtClean="0"/>
              <a:t>第２条</a:t>
            </a:r>
            <a:r>
              <a:rPr lang="ja-JP" altLang="en-US" dirty="0"/>
              <a:t>～</a:t>
            </a:r>
            <a:endParaRPr kumimoji="1" lang="ja-JP" altLang="en-US" dirty="0"/>
          </a:p>
        </p:txBody>
      </p:sp>
      <p:sp>
        <p:nvSpPr>
          <p:cNvPr id="7" name="Rectangle 2"/>
          <p:cNvSpPr>
            <a:spLocks noChangeArrowheads="1"/>
          </p:cNvSpPr>
          <p:nvPr/>
        </p:nvSpPr>
        <p:spPr bwMode="auto">
          <a:xfrm>
            <a:off x="381000" y="-184666"/>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ja-JP" altLang="en-US">
              <a:latin typeface="Arial" charset="0"/>
            </a:endParaRPr>
          </a:p>
        </p:txBody>
      </p:sp>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３．砂防指定</a:t>
            </a:r>
            <a:endParaRPr lang="en-US" altLang="ja-JP" sz="1600" dirty="0" smtClean="0">
              <a:latin typeface="+mj-ea"/>
              <a:ea typeface="+mj-ea"/>
            </a:endParaRPr>
          </a:p>
        </p:txBody>
      </p:sp>
      <p:sp>
        <p:nvSpPr>
          <p:cNvPr id="19" name="角丸四角形 18"/>
          <p:cNvSpPr/>
          <p:nvPr/>
        </p:nvSpPr>
        <p:spPr>
          <a:xfrm>
            <a:off x="115764" y="822181"/>
            <a:ext cx="5399235" cy="374571"/>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1600" b="1" kern="0" dirty="0">
                <a:solidFill>
                  <a:schemeClr val="bg1"/>
                </a:solidFill>
                <a:latin typeface="+mn-ea"/>
              </a:rPr>
              <a:t>（１）砂防指定地指定要綱（平成元年</a:t>
            </a:r>
            <a:r>
              <a:rPr lang="en-US" altLang="ja-JP" sz="1600" b="1" kern="0" dirty="0">
                <a:solidFill>
                  <a:schemeClr val="bg1"/>
                </a:solidFill>
                <a:latin typeface="+mn-ea"/>
              </a:rPr>
              <a:t>9</a:t>
            </a:r>
            <a:r>
              <a:rPr lang="ja-JP" altLang="en-US" sz="1600" b="1" kern="0" dirty="0">
                <a:solidFill>
                  <a:schemeClr val="bg1"/>
                </a:solidFill>
                <a:latin typeface="+mn-ea"/>
              </a:rPr>
              <a:t>月</a:t>
            </a:r>
            <a:r>
              <a:rPr lang="en-US" altLang="ja-JP" sz="1600" b="1" kern="0" dirty="0">
                <a:solidFill>
                  <a:schemeClr val="bg1"/>
                </a:solidFill>
                <a:latin typeface="+mn-ea"/>
              </a:rPr>
              <a:t>12</a:t>
            </a:r>
            <a:r>
              <a:rPr lang="ja-JP" altLang="en-US" sz="1600" b="1" kern="0" dirty="0">
                <a:solidFill>
                  <a:schemeClr val="bg1"/>
                </a:solidFill>
                <a:latin typeface="+mn-ea"/>
              </a:rPr>
              <a:t>日河砂発第</a:t>
            </a:r>
            <a:r>
              <a:rPr lang="en-US" altLang="ja-JP" sz="1600" b="1" kern="0" dirty="0">
                <a:solidFill>
                  <a:schemeClr val="bg1"/>
                </a:solidFill>
                <a:latin typeface="+mn-ea"/>
              </a:rPr>
              <a:t>58</a:t>
            </a:r>
            <a:r>
              <a:rPr lang="ja-JP" altLang="en-US" sz="1600" b="1" kern="0" dirty="0">
                <a:solidFill>
                  <a:schemeClr val="bg1"/>
                </a:solidFill>
                <a:latin typeface="+mn-ea"/>
              </a:rPr>
              <a:t>号）</a:t>
            </a:r>
          </a:p>
        </p:txBody>
      </p:sp>
      <p:pic>
        <p:nvPicPr>
          <p:cNvPr id="6" name="図 5"/>
          <p:cNvPicPr>
            <a:picLocks noChangeAspect="1"/>
          </p:cNvPicPr>
          <p:nvPr/>
        </p:nvPicPr>
        <p:blipFill>
          <a:blip r:embed="rId3"/>
          <a:stretch>
            <a:fillRect/>
          </a:stretch>
        </p:blipFill>
        <p:spPr>
          <a:xfrm>
            <a:off x="0" y="1231370"/>
            <a:ext cx="3528000" cy="5654014"/>
          </a:xfrm>
          <a:prstGeom prst="rect">
            <a:avLst/>
          </a:prstGeom>
          <a:ln>
            <a:noFill/>
          </a:ln>
        </p:spPr>
      </p:pic>
      <p:pic>
        <p:nvPicPr>
          <p:cNvPr id="5" name="図 4"/>
          <p:cNvPicPr>
            <a:picLocks noChangeAspect="1"/>
          </p:cNvPicPr>
          <p:nvPr/>
        </p:nvPicPr>
        <p:blipFill>
          <a:blip r:embed="rId4"/>
          <a:stretch>
            <a:fillRect/>
          </a:stretch>
        </p:blipFill>
        <p:spPr>
          <a:xfrm>
            <a:off x="3647411" y="1213679"/>
            <a:ext cx="3600242" cy="5671705"/>
          </a:xfrm>
          <a:prstGeom prst="rect">
            <a:avLst/>
          </a:prstGeom>
          <a:ln>
            <a:noFill/>
          </a:ln>
        </p:spPr>
      </p:pic>
      <p:sp>
        <p:nvSpPr>
          <p:cNvPr id="12" name="テキスト ボックス 2"/>
          <p:cNvSpPr txBox="1">
            <a:spLocks noChangeArrowheads="1"/>
          </p:cNvSpPr>
          <p:nvPr/>
        </p:nvSpPr>
        <p:spPr bwMode="auto">
          <a:xfrm>
            <a:off x="7185248" y="1856771"/>
            <a:ext cx="2664296" cy="4031873"/>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marL="180000" indent="-288000">
              <a:spcBef>
                <a:spcPct val="0"/>
              </a:spcBef>
              <a:buClrTx/>
              <a:buSzTx/>
              <a:buFont typeface="Wingdings" panose="05000000000000000000" pitchFamily="2" charset="2"/>
              <a:buChar char="l"/>
            </a:pPr>
            <a:r>
              <a:rPr lang="ja-JP" altLang="en-US" sz="1600" dirty="0" smtClean="0">
                <a:solidFill>
                  <a:srgbClr val="FF0000"/>
                </a:solidFill>
              </a:rPr>
              <a:t>指定の基準、指定方法、していて続き等を定めた通知</a:t>
            </a:r>
            <a:endParaRPr lang="en-US" altLang="ja-JP" sz="1600" dirty="0" smtClean="0">
              <a:solidFill>
                <a:srgbClr val="FF0000"/>
              </a:solidFill>
            </a:endParaRPr>
          </a:p>
          <a:p>
            <a:pPr marL="180000" indent="-457200">
              <a:spcBef>
                <a:spcPct val="0"/>
              </a:spcBef>
              <a:buClrTx/>
              <a:buSzTx/>
              <a:buFontTx/>
              <a:buNone/>
            </a:pPr>
            <a:r>
              <a:rPr lang="ja-JP" altLang="en-US" sz="1600" dirty="0" smtClean="0"/>
              <a:t>⇒砂防指定の最も基本的事項を定めたもの。</a:t>
            </a:r>
            <a:endParaRPr lang="en-US" altLang="ja-JP" sz="1600" dirty="0" smtClean="0"/>
          </a:p>
          <a:p>
            <a:pPr marL="180000" indent="-457200">
              <a:spcBef>
                <a:spcPct val="0"/>
              </a:spcBef>
              <a:buClrTx/>
              <a:buSzTx/>
              <a:buFontTx/>
              <a:buNone/>
            </a:pPr>
            <a:r>
              <a:rPr lang="ja-JP" altLang="en-US" sz="1600" dirty="0" smtClean="0"/>
              <a:t>⇒砂防指定地の調書作成、指定はこの要綱に基づき行う。</a:t>
            </a:r>
            <a:endParaRPr lang="en-US" altLang="ja-JP" sz="1600" dirty="0" smtClean="0"/>
          </a:p>
          <a:p>
            <a:pPr marL="108000" indent="-457200">
              <a:spcBef>
                <a:spcPct val="0"/>
              </a:spcBef>
              <a:buClrTx/>
              <a:buSzTx/>
              <a:buFontTx/>
              <a:buNone/>
            </a:pPr>
            <a:endParaRPr lang="en-US" altLang="ja-JP" sz="1600" dirty="0"/>
          </a:p>
          <a:p>
            <a:pPr marL="180000" indent="-288000">
              <a:spcBef>
                <a:spcPct val="0"/>
              </a:spcBef>
              <a:buClrTx/>
              <a:buSzTx/>
              <a:buFont typeface="Wingdings" panose="05000000000000000000" pitchFamily="2" charset="2"/>
              <a:buChar char="l"/>
            </a:pPr>
            <a:r>
              <a:rPr lang="ja-JP" altLang="en-US" sz="1600" dirty="0" smtClean="0">
                <a:solidFill>
                  <a:srgbClr val="FF0000"/>
                </a:solidFill>
              </a:rPr>
              <a:t>なお、要綱の運用方針、細目について通知されている</a:t>
            </a:r>
            <a:endParaRPr lang="en-US" altLang="ja-JP" sz="1600" dirty="0" smtClean="0">
              <a:solidFill>
                <a:srgbClr val="FF0000"/>
              </a:solidFill>
            </a:endParaRPr>
          </a:p>
          <a:p>
            <a:pPr marL="108000" indent="-457200">
              <a:spcBef>
                <a:spcPct val="0"/>
              </a:spcBef>
              <a:buClrTx/>
              <a:buSzTx/>
              <a:buNone/>
            </a:pPr>
            <a:r>
              <a:rPr lang="ja-JP" altLang="en-US" sz="1600" dirty="0" smtClean="0"/>
              <a:t>⇒指定基準、指定方法、調書・図面の作成方法が示されているので必ず確認すること。</a:t>
            </a:r>
            <a:endParaRPr lang="en-US" altLang="ja-JP" sz="1600" dirty="0"/>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15</a:t>
            </a:fld>
            <a:endParaRPr lang="ja-JP" altLang="en-US"/>
          </a:p>
        </p:txBody>
      </p:sp>
    </p:spTree>
    <p:extLst>
      <p:ext uri="{BB962C8B-B14F-4D97-AF65-F5344CB8AC3E}">
        <p14:creationId xmlns:p14="http://schemas.microsoft.com/office/powerpoint/2010/main" val="1913759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2"/>
          <p:cNvSpPr txBox="1">
            <a:spLocks noChangeArrowheads="1"/>
          </p:cNvSpPr>
          <p:nvPr/>
        </p:nvSpPr>
        <p:spPr bwMode="auto">
          <a:xfrm>
            <a:off x="704528" y="5652537"/>
            <a:ext cx="8280920" cy="584775"/>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marL="465750" indent="-285750">
              <a:spcBef>
                <a:spcPct val="0"/>
              </a:spcBef>
              <a:buClrTx/>
              <a:buSzTx/>
              <a:buFont typeface="Wingdings" panose="05000000000000000000" pitchFamily="2" charset="2"/>
              <a:buChar char="l"/>
            </a:pPr>
            <a:r>
              <a:rPr lang="ja-JP" altLang="en-US" sz="1600" dirty="0" smtClean="0">
                <a:solidFill>
                  <a:srgbClr val="FF0000"/>
                </a:solidFill>
              </a:rPr>
              <a:t>砂防指定地の、意義、基準、指定調書作成例、</a:t>
            </a:r>
            <a:r>
              <a:rPr lang="en-US" altLang="ja-JP" sz="1600" dirty="0" smtClean="0">
                <a:solidFill>
                  <a:srgbClr val="FF0000"/>
                </a:solidFill>
              </a:rPr>
              <a:t>Q&amp;A</a:t>
            </a:r>
            <a:r>
              <a:rPr lang="ja-JP" altLang="en-US" sz="1600" dirty="0" smtClean="0">
                <a:solidFill>
                  <a:srgbClr val="FF0000"/>
                </a:solidFill>
              </a:rPr>
              <a:t>が掲載された砂防指定（解除）を行う際の基本となる図書。</a:t>
            </a:r>
            <a:endParaRPr lang="en-US" altLang="ja-JP" sz="1200" dirty="0" smtClean="0">
              <a:solidFill>
                <a:srgbClr val="FF0000"/>
              </a:solidFill>
            </a:endParaRPr>
          </a:p>
        </p:txBody>
      </p:sp>
      <p:sp>
        <p:nvSpPr>
          <p:cNvPr id="2" name="タイトル 1"/>
          <p:cNvSpPr>
            <a:spLocks noGrp="1"/>
          </p:cNvSpPr>
          <p:nvPr>
            <p:ph type="title"/>
          </p:nvPr>
        </p:nvSpPr>
        <p:spPr/>
        <p:txBody>
          <a:bodyPr/>
          <a:lstStyle/>
          <a:p>
            <a:r>
              <a:rPr kumimoji="1" lang="ja-JP" altLang="en-US" dirty="0" smtClean="0"/>
              <a:t>（１）</a:t>
            </a:r>
            <a:r>
              <a:rPr kumimoji="1" lang="ja-JP" altLang="en-US" dirty="0" smtClean="0"/>
              <a:t>砂防</a:t>
            </a:r>
            <a:r>
              <a:rPr lang="ja-JP" altLang="en-US" dirty="0" smtClean="0"/>
              <a:t>指定④</a:t>
            </a:r>
            <a:r>
              <a:rPr lang="ja-JP" altLang="en-US" dirty="0"/>
              <a:t>　～</a:t>
            </a:r>
            <a:r>
              <a:rPr lang="ja-JP" altLang="en-US" dirty="0" smtClean="0"/>
              <a:t>第２条</a:t>
            </a:r>
            <a:r>
              <a:rPr lang="ja-JP" altLang="en-US" dirty="0"/>
              <a:t>～</a:t>
            </a:r>
            <a:endParaRPr kumimoji="1" lang="ja-JP" altLang="en-US" dirty="0"/>
          </a:p>
        </p:txBody>
      </p:sp>
      <p:sp>
        <p:nvSpPr>
          <p:cNvPr id="7" name="Rectangle 2"/>
          <p:cNvSpPr>
            <a:spLocks noChangeArrowheads="1"/>
          </p:cNvSpPr>
          <p:nvPr/>
        </p:nvSpPr>
        <p:spPr bwMode="auto">
          <a:xfrm>
            <a:off x="381000" y="-184666"/>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ja-JP" altLang="en-US">
              <a:latin typeface="Arial" charset="0"/>
            </a:endParaRPr>
          </a:p>
        </p:txBody>
      </p:sp>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３．砂防指定</a:t>
            </a:r>
            <a:endParaRPr lang="en-US" altLang="ja-JP" sz="1600" dirty="0" smtClean="0">
              <a:latin typeface="+mj-ea"/>
              <a:ea typeface="+mj-ea"/>
            </a:endParaRPr>
          </a:p>
        </p:txBody>
      </p:sp>
      <p:sp>
        <p:nvSpPr>
          <p:cNvPr id="19" name="角丸四角形 18"/>
          <p:cNvSpPr/>
          <p:nvPr/>
        </p:nvSpPr>
        <p:spPr>
          <a:xfrm>
            <a:off x="115764" y="822181"/>
            <a:ext cx="6296917" cy="374571"/>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1600" b="1" kern="0" dirty="0" smtClean="0">
                <a:solidFill>
                  <a:schemeClr val="bg1"/>
                </a:solidFill>
                <a:latin typeface="+mn-ea"/>
              </a:rPr>
              <a:t>（２）</a:t>
            </a:r>
            <a:r>
              <a:rPr lang="ja-JP" altLang="en-US" sz="1600" b="1" kern="0" dirty="0">
                <a:solidFill>
                  <a:schemeClr val="bg1"/>
                </a:solidFill>
                <a:latin typeface="+mn-ea"/>
              </a:rPr>
              <a:t>砂防指定地実務ハンドブック（</a:t>
            </a:r>
            <a:r>
              <a:rPr lang="en-US" altLang="ja-JP" sz="1600" b="1" kern="0" dirty="0">
                <a:solidFill>
                  <a:schemeClr val="bg1"/>
                </a:solidFill>
                <a:latin typeface="+mn-ea"/>
              </a:rPr>
              <a:t>H13.1</a:t>
            </a:r>
            <a:r>
              <a:rPr lang="ja-JP" altLang="en-US" sz="1600" b="1" kern="0" dirty="0">
                <a:solidFill>
                  <a:schemeClr val="bg1"/>
                </a:solidFill>
                <a:latin typeface="+mn-ea"/>
              </a:rPr>
              <a:t>発行：国土交通省砂防部監修）</a:t>
            </a:r>
          </a:p>
        </p:txBody>
      </p:sp>
      <p:pic>
        <p:nvPicPr>
          <p:cNvPr id="4" name="図 3"/>
          <p:cNvPicPr>
            <a:picLocks noChangeAspect="1"/>
          </p:cNvPicPr>
          <p:nvPr/>
        </p:nvPicPr>
        <p:blipFill>
          <a:blip r:embed="rId3"/>
          <a:stretch>
            <a:fillRect/>
          </a:stretch>
        </p:blipFill>
        <p:spPr>
          <a:xfrm>
            <a:off x="4304928" y="1344707"/>
            <a:ext cx="3960440" cy="3973510"/>
          </a:xfrm>
          <a:prstGeom prst="rect">
            <a:avLst/>
          </a:prstGeom>
        </p:spPr>
      </p:pic>
      <p:pic>
        <p:nvPicPr>
          <p:cNvPr id="3" name="図 2"/>
          <p:cNvPicPr>
            <a:picLocks noChangeAspect="1"/>
          </p:cNvPicPr>
          <p:nvPr/>
        </p:nvPicPr>
        <p:blipFill>
          <a:blip r:embed="rId4"/>
          <a:stretch>
            <a:fillRect/>
          </a:stretch>
        </p:blipFill>
        <p:spPr>
          <a:xfrm>
            <a:off x="1352600" y="1344707"/>
            <a:ext cx="2746857" cy="3869369"/>
          </a:xfrm>
          <a:prstGeom prst="rect">
            <a:avLst/>
          </a:prstGeom>
        </p:spPr>
      </p:pic>
      <p:sp>
        <p:nvSpPr>
          <p:cNvPr id="5" name="スライド番号プレースホルダー 4"/>
          <p:cNvSpPr>
            <a:spLocks noGrp="1"/>
          </p:cNvSpPr>
          <p:nvPr>
            <p:ph type="sldNum" sz="quarter" idx="11"/>
          </p:nvPr>
        </p:nvSpPr>
        <p:spPr/>
        <p:txBody>
          <a:bodyPr/>
          <a:lstStyle/>
          <a:p>
            <a:pPr>
              <a:defRPr/>
            </a:pPr>
            <a:fld id="{975EE807-7F6C-401A-A233-96A422179899}" type="slidenum">
              <a:rPr lang="ja-JP" altLang="en-US" smtClean="0"/>
              <a:pPr>
                <a:defRPr/>
              </a:pPr>
              <a:t>16</a:t>
            </a:fld>
            <a:endParaRPr lang="ja-JP" altLang="en-US"/>
          </a:p>
        </p:txBody>
      </p:sp>
    </p:spTree>
    <p:extLst>
      <p:ext uri="{BB962C8B-B14F-4D97-AF65-F5344CB8AC3E}">
        <p14:creationId xmlns:p14="http://schemas.microsoft.com/office/powerpoint/2010/main" val="1672385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a:t>
            </a:r>
            <a:r>
              <a:rPr kumimoji="1" lang="ja-JP" altLang="en-US" dirty="0" smtClean="0"/>
              <a:t>砂防</a:t>
            </a:r>
            <a:r>
              <a:rPr lang="ja-JP" altLang="en-US" dirty="0" smtClean="0"/>
              <a:t>指定⑤</a:t>
            </a:r>
            <a:r>
              <a:rPr lang="ja-JP" altLang="en-US" dirty="0"/>
              <a:t>　～</a:t>
            </a:r>
            <a:r>
              <a:rPr lang="ja-JP" altLang="en-US" dirty="0" smtClean="0"/>
              <a:t>第２条</a:t>
            </a:r>
            <a:r>
              <a:rPr lang="ja-JP" altLang="en-US" dirty="0"/>
              <a:t>～</a:t>
            </a:r>
            <a:endParaRPr kumimoji="1" lang="ja-JP" altLang="en-US" dirty="0"/>
          </a:p>
        </p:txBody>
      </p:sp>
      <p:sp>
        <p:nvSpPr>
          <p:cNvPr id="7" name="Rectangle 2"/>
          <p:cNvSpPr>
            <a:spLocks noChangeArrowheads="1"/>
          </p:cNvSpPr>
          <p:nvPr/>
        </p:nvSpPr>
        <p:spPr bwMode="auto">
          <a:xfrm>
            <a:off x="381000" y="-184666"/>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ja-JP" altLang="en-US">
              <a:latin typeface="Arial" charset="0"/>
            </a:endParaRPr>
          </a:p>
        </p:txBody>
      </p:sp>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３．砂防指定</a:t>
            </a:r>
            <a:endParaRPr lang="en-US" altLang="ja-JP" sz="1600" dirty="0" smtClean="0">
              <a:latin typeface="+mj-ea"/>
              <a:ea typeface="+mj-ea"/>
            </a:endParaRPr>
          </a:p>
        </p:txBody>
      </p:sp>
      <p:sp>
        <p:nvSpPr>
          <p:cNvPr id="19" name="角丸四角形 18"/>
          <p:cNvSpPr/>
          <p:nvPr/>
        </p:nvSpPr>
        <p:spPr>
          <a:xfrm>
            <a:off x="115764" y="794324"/>
            <a:ext cx="7215437" cy="374571"/>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600" b="1" kern="0" dirty="0" smtClean="0">
                <a:solidFill>
                  <a:schemeClr val="bg1"/>
                </a:solidFill>
                <a:latin typeface="+mn-ea"/>
              </a:rPr>
              <a:t>（３）</a:t>
            </a:r>
            <a:r>
              <a:rPr lang="ja-JP" altLang="en-US" sz="1600" b="1" kern="0" dirty="0">
                <a:solidFill>
                  <a:schemeClr val="bg1"/>
                </a:solidFill>
                <a:latin typeface="+mn-ea"/>
              </a:rPr>
              <a:t>砂防指定地等の指定方針について（平成</a:t>
            </a:r>
            <a:r>
              <a:rPr lang="en-US" altLang="ja-JP" sz="1600" b="1" kern="0" dirty="0">
                <a:solidFill>
                  <a:schemeClr val="bg1"/>
                </a:solidFill>
                <a:latin typeface="+mn-ea"/>
              </a:rPr>
              <a:t>17</a:t>
            </a:r>
            <a:r>
              <a:rPr lang="ja-JP" altLang="en-US" sz="1600" b="1" kern="0" dirty="0">
                <a:solidFill>
                  <a:schemeClr val="bg1"/>
                </a:solidFill>
                <a:latin typeface="+mn-ea"/>
              </a:rPr>
              <a:t>年</a:t>
            </a:r>
            <a:r>
              <a:rPr lang="en-US" altLang="ja-JP" sz="1600" b="1" kern="0" dirty="0">
                <a:solidFill>
                  <a:schemeClr val="bg1"/>
                </a:solidFill>
                <a:latin typeface="+mn-ea"/>
              </a:rPr>
              <a:t>11</a:t>
            </a:r>
            <a:r>
              <a:rPr lang="ja-JP" altLang="en-US" sz="1600" b="1" kern="0" dirty="0">
                <a:solidFill>
                  <a:schemeClr val="bg1"/>
                </a:solidFill>
                <a:latin typeface="+mn-ea"/>
              </a:rPr>
              <a:t>月</a:t>
            </a:r>
            <a:r>
              <a:rPr lang="en-US" altLang="ja-JP" sz="1600" b="1" kern="0" dirty="0">
                <a:solidFill>
                  <a:schemeClr val="bg1"/>
                </a:solidFill>
                <a:latin typeface="+mn-ea"/>
              </a:rPr>
              <a:t>1</a:t>
            </a:r>
            <a:r>
              <a:rPr lang="ja-JP" altLang="en-US" sz="1600" b="1" kern="0" dirty="0">
                <a:solidFill>
                  <a:schemeClr val="bg1"/>
                </a:solidFill>
                <a:latin typeface="+mn-ea"/>
              </a:rPr>
              <a:t>日付第</a:t>
            </a:r>
            <a:r>
              <a:rPr lang="en-US" altLang="ja-JP" sz="1600" b="1" kern="0" dirty="0">
                <a:solidFill>
                  <a:schemeClr val="bg1"/>
                </a:solidFill>
                <a:latin typeface="+mn-ea"/>
              </a:rPr>
              <a:t>200500085576</a:t>
            </a:r>
            <a:r>
              <a:rPr lang="ja-JP" altLang="en-US" sz="1600" b="1" kern="0" dirty="0">
                <a:solidFill>
                  <a:schemeClr val="bg1"/>
                </a:solidFill>
                <a:latin typeface="+mn-ea"/>
              </a:rPr>
              <a:t>号）</a:t>
            </a:r>
          </a:p>
        </p:txBody>
      </p:sp>
      <p:pic>
        <p:nvPicPr>
          <p:cNvPr id="18" name="図 17"/>
          <p:cNvPicPr>
            <a:picLocks noChangeAspect="1"/>
          </p:cNvPicPr>
          <p:nvPr/>
        </p:nvPicPr>
        <p:blipFill>
          <a:blip r:embed="rId3"/>
          <a:stretch>
            <a:fillRect/>
          </a:stretch>
        </p:blipFill>
        <p:spPr>
          <a:xfrm>
            <a:off x="266130" y="1218640"/>
            <a:ext cx="4549204" cy="5632658"/>
          </a:xfrm>
          <a:prstGeom prst="rect">
            <a:avLst/>
          </a:prstGeom>
        </p:spPr>
      </p:pic>
      <p:pic>
        <p:nvPicPr>
          <p:cNvPr id="20" name="図 19"/>
          <p:cNvPicPr>
            <a:picLocks noChangeAspect="1"/>
          </p:cNvPicPr>
          <p:nvPr/>
        </p:nvPicPr>
        <p:blipFill>
          <a:blip r:embed="rId4"/>
          <a:stretch>
            <a:fillRect/>
          </a:stretch>
        </p:blipFill>
        <p:spPr>
          <a:xfrm>
            <a:off x="4953000" y="1255989"/>
            <a:ext cx="4536150" cy="4536150"/>
          </a:xfrm>
          <a:prstGeom prst="rect">
            <a:avLst/>
          </a:prstGeom>
        </p:spPr>
      </p:pic>
      <p:sp>
        <p:nvSpPr>
          <p:cNvPr id="21" name="正方形/長方形 20"/>
          <p:cNvSpPr/>
          <p:nvPr/>
        </p:nvSpPr>
        <p:spPr>
          <a:xfrm>
            <a:off x="428497" y="4437112"/>
            <a:ext cx="4308479"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097017" y="1287277"/>
            <a:ext cx="4378652" cy="54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5"/>
          <a:stretch>
            <a:fillRect/>
          </a:stretch>
        </p:blipFill>
        <p:spPr>
          <a:xfrm>
            <a:off x="2800153" y="2338628"/>
            <a:ext cx="6809628" cy="874348"/>
          </a:xfrm>
          <a:prstGeom prst="rect">
            <a:avLst/>
          </a:prstGeom>
          <a:ln>
            <a:solidFill>
              <a:srgbClr val="FF0000"/>
            </a:solidFill>
          </a:ln>
        </p:spPr>
      </p:pic>
      <p:pic>
        <p:nvPicPr>
          <p:cNvPr id="24" name="図 23"/>
          <p:cNvPicPr>
            <a:picLocks noChangeAspect="1"/>
          </p:cNvPicPr>
          <p:nvPr/>
        </p:nvPicPr>
        <p:blipFill>
          <a:blip r:embed="rId6"/>
          <a:stretch>
            <a:fillRect/>
          </a:stretch>
        </p:blipFill>
        <p:spPr>
          <a:xfrm>
            <a:off x="2360712" y="5170310"/>
            <a:ext cx="6655332" cy="596614"/>
          </a:xfrm>
          <a:prstGeom prst="rect">
            <a:avLst/>
          </a:prstGeom>
          <a:ln>
            <a:solidFill>
              <a:srgbClr val="FF0000"/>
            </a:solidFill>
          </a:ln>
        </p:spPr>
      </p:pic>
      <p:sp>
        <p:nvSpPr>
          <p:cNvPr id="27" name="下矢印 26"/>
          <p:cNvSpPr/>
          <p:nvPr/>
        </p:nvSpPr>
        <p:spPr>
          <a:xfrm rot="19189304">
            <a:off x="4822543" y="4739776"/>
            <a:ext cx="432048" cy="386946"/>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下矢印 28"/>
          <p:cNvSpPr/>
          <p:nvPr/>
        </p:nvSpPr>
        <p:spPr>
          <a:xfrm rot="2345322">
            <a:off x="4642728" y="1885694"/>
            <a:ext cx="432048" cy="386946"/>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p:cNvCxnSpPr/>
          <p:nvPr/>
        </p:nvCxnSpPr>
        <p:spPr>
          <a:xfrm>
            <a:off x="4021534" y="2852936"/>
            <a:ext cx="190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7066614" y="2866878"/>
            <a:ext cx="234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3478196" y="5642399"/>
            <a:ext cx="194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2"/>
          <p:cNvSpPr txBox="1">
            <a:spLocks noChangeArrowheads="1"/>
          </p:cNvSpPr>
          <p:nvPr/>
        </p:nvSpPr>
        <p:spPr bwMode="auto">
          <a:xfrm>
            <a:off x="2651701" y="5966185"/>
            <a:ext cx="6837449" cy="830997"/>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non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marL="180000" indent="0">
              <a:spcBef>
                <a:spcPct val="0"/>
              </a:spcBef>
              <a:buClrTx/>
              <a:buSzTx/>
              <a:buFontTx/>
              <a:buNone/>
            </a:pPr>
            <a:r>
              <a:rPr lang="ja-JP" altLang="en-US" sz="1600" dirty="0" smtClean="0">
                <a:solidFill>
                  <a:srgbClr val="FF0000"/>
                </a:solidFill>
              </a:rPr>
              <a:t>・堰堤計画地より上流側 ⇒ 原則として、面指定（流域指定）</a:t>
            </a:r>
            <a:endParaRPr lang="en-US" altLang="ja-JP" sz="1200" dirty="0">
              <a:solidFill>
                <a:srgbClr val="FF0000"/>
              </a:solidFill>
            </a:endParaRPr>
          </a:p>
          <a:p>
            <a:pPr marL="180000" indent="0">
              <a:spcBef>
                <a:spcPct val="0"/>
              </a:spcBef>
              <a:buClrTx/>
              <a:buSzTx/>
              <a:buFontTx/>
              <a:buNone/>
            </a:pPr>
            <a:r>
              <a:rPr lang="ja-JP" altLang="en-US" sz="1600" dirty="0" smtClean="0">
                <a:solidFill>
                  <a:srgbClr val="FF0000"/>
                </a:solidFill>
              </a:rPr>
              <a:t>・堰堤計画地より下流側 ⇒ 原則として、幹川合流点または既指定地に接続</a:t>
            </a:r>
            <a:endParaRPr lang="en-US" altLang="ja-JP" sz="1600" dirty="0" smtClean="0">
              <a:solidFill>
                <a:srgbClr val="FF0000"/>
              </a:solidFill>
            </a:endParaRPr>
          </a:p>
        </p:txBody>
      </p:sp>
      <p:grpSp>
        <p:nvGrpSpPr>
          <p:cNvPr id="35" name="グループ化 34"/>
          <p:cNvGrpSpPr/>
          <p:nvPr/>
        </p:nvGrpSpPr>
        <p:grpSpPr>
          <a:xfrm>
            <a:off x="2958115" y="5770859"/>
            <a:ext cx="1473078" cy="360000"/>
            <a:chOff x="60222" y="4521844"/>
            <a:chExt cx="1473078" cy="360000"/>
          </a:xfrm>
        </p:grpSpPr>
        <p:sp>
          <p:nvSpPr>
            <p:cNvPr id="36" name="角丸四角形 35"/>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37" name="図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17</a:t>
            </a:fld>
            <a:endParaRPr lang="ja-JP" altLang="en-US"/>
          </a:p>
        </p:txBody>
      </p:sp>
    </p:spTree>
    <p:extLst>
      <p:ext uri="{BB962C8B-B14F-4D97-AF65-F5344CB8AC3E}">
        <p14:creationId xmlns:p14="http://schemas.microsoft.com/office/powerpoint/2010/main" val="32236705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5988" y="1668442"/>
            <a:ext cx="5118577" cy="5189558"/>
          </a:xfrm>
          <a:prstGeom prst="rect">
            <a:avLst/>
          </a:prstGeom>
        </p:spPr>
      </p:pic>
      <p:sp>
        <p:nvSpPr>
          <p:cNvPr id="25" name="テキスト ボックス 2"/>
          <p:cNvSpPr txBox="1">
            <a:spLocks noChangeArrowheads="1"/>
          </p:cNvSpPr>
          <p:nvPr/>
        </p:nvSpPr>
        <p:spPr bwMode="auto">
          <a:xfrm>
            <a:off x="284491" y="5489937"/>
            <a:ext cx="9577064" cy="1323439"/>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marL="180000" indent="0">
              <a:spcBef>
                <a:spcPct val="0"/>
              </a:spcBef>
              <a:buClrTx/>
              <a:buSzTx/>
              <a:buFontTx/>
              <a:buNone/>
            </a:pPr>
            <a:r>
              <a:rPr lang="ja-JP" altLang="en-US" sz="1600" dirty="0" smtClean="0">
                <a:solidFill>
                  <a:srgbClr val="FF0000"/>
                </a:solidFill>
              </a:rPr>
              <a:t>・指定地調書作成</a:t>
            </a:r>
            <a:r>
              <a:rPr lang="ja-JP" altLang="en-US" sz="1600" dirty="0">
                <a:solidFill>
                  <a:srgbClr val="FF0000"/>
                </a:solidFill>
              </a:rPr>
              <a:t>業務で</a:t>
            </a:r>
            <a:r>
              <a:rPr lang="ja-JP" altLang="en-US" sz="1600" b="1" dirty="0">
                <a:solidFill>
                  <a:srgbClr val="FF0000"/>
                </a:solidFill>
              </a:rPr>
              <a:t>は特記仕様書による</a:t>
            </a:r>
            <a:r>
              <a:rPr lang="ja-JP" altLang="en-US" sz="1600" dirty="0">
                <a:solidFill>
                  <a:srgbClr val="FF0000"/>
                </a:solidFill>
              </a:rPr>
              <a:t>こと！</a:t>
            </a:r>
            <a:endParaRPr lang="en-US" altLang="ja-JP" sz="1200" dirty="0">
              <a:solidFill>
                <a:srgbClr val="FF0000"/>
              </a:solidFill>
            </a:endParaRPr>
          </a:p>
          <a:p>
            <a:pPr marL="180000" indent="0">
              <a:spcBef>
                <a:spcPct val="0"/>
              </a:spcBef>
              <a:buClrTx/>
              <a:buSzTx/>
              <a:buFontTx/>
              <a:buNone/>
            </a:pPr>
            <a:r>
              <a:rPr lang="ja-JP" altLang="en-US" sz="1600" dirty="0" smtClean="0">
                <a:solidFill>
                  <a:srgbClr val="FF0000"/>
                </a:solidFill>
              </a:rPr>
              <a:t>・</a:t>
            </a:r>
            <a:r>
              <a:rPr lang="ja-JP" altLang="en-US" sz="1600" b="1" dirty="0" smtClean="0">
                <a:solidFill>
                  <a:srgbClr val="FF0000"/>
                </a:solidFill>
              </a:rPr>
              <a:t>様式等は</a:t>
            </a:r>
            <a:r>
              <a:rPr lang="ja-JP" altLang="en-US" sz="1600" dirty="0" smtClean="0">
                <a:solidFill>
                  <a:srgbClr val="FF0000"/>
                </a:solidFill>
              </a:rPr>
              <a:t>通知後変更となっているので発注者</a:t>
            </a:r>
            <a:r>
              <a:rPr lang="ja-JP" altLang="en-US" sz="1600" b="1" dirty="0" smtClean="0">
                <a:solidFill>
                  <a:srgbClr val="FF0000"/>
                </a:solidFill>
              </a:rPr>
              <a:t>に確認</a:t>
            </a:r>
            <a:r>
              <a:rPr lang="ja-JP" altLang="en-US" sz="1600" dirty="0" smtClean="0">
                <a:solidFill>
                  <a:srgbClr val="FF0000"/>
                </a:solidFill>
              </a:rPr>
              <a:t>すること！（</a:t>
            </a:r>
            <a:r>
              <a:rPr lang="ja-JP" altLang="en-US" sz="1600" dirty="0">
                <a:solidFill>
                  <a:srgbClr val="FF0000"/>
                </a:solidFill>
              </a:rPr>
              <a:t>最新は</a:t>
            </a:r>
            <a:r>
              <a:rPr lang="ja-JP" altLang="en-US" sz="1600" dirty="0" smtClean="0">
                <a:solidFill>
                  <a:srgbClr val="FF0000"/>
                </a:solidFill>
              </a:rPr>
              <a:t>Ｈ２８．２）</a:t>
            </a:r>
            <a:endParaRPr lang="en-US" altLang="ja-JP" sz="1600" dirty="0" smtClean="0">
              <a:solidFill>
                <a:srgbClr val="FF0000"/>
              </a:solidFill>
            </a:endParaRPr>
          </a:p>
          <a:p>
            <a:pPr marL="612000" lvl="1" indent="-180000">
              <a:spcBef>
                <a:spcPct val="0"/>
              </a:spcBef>
              <a:buClrTx/>
              <a:buSzTx/>
              <a:buFontTx/>
              <a:buNone/>
            </a:pPr>
            <a:r>
              <a:rPr lang="ja-JP" altLang="en-US" sz="1600" dirty="0" smtClean="0"/>
              <a:t>⇒過去の成果品を転用して作成している等、最新の様式、ルールに則っていないため治山砂防課の審査で修正となる事例が多い。</a:t>
            </a:r>
            <a:endParaRPr lang="en-US" altLang="ja-JP" sz="1600" dirty="0" smtClean="0"/>
          </a:p>
          <a:p>
            <a:pPr marL="432000" lvl="1" indent="0">
              <a:spcBef>
                <a:spcPct val="0"/>
              </a:spcBef>
              <a:buClrTx/>
              <a:buSzTx/>
              <a:buNone/>
            </a:pPr>
            <a:r>
              <a:rPr lang="ja-JP" altLang="en-US" sz="1600" dirty="0" smtClean="0"/>
              <a:t>⇒治山砂防課への申請前には必ず審査を行うこと！</a:t>
            </a:r>
            <a:endParaRPr lang="en-US" altLang="ja-JP" sz="1600" dirty="0" smtClean="0"/>
          </a:p>
        </p:txBody>
      </p:sp>
      <p:sp>
        <p:nvSpPr>
          <p:cNvPr id="2" name="タイトル 1"/>
          <p:cNvSpPr>
            <a:spLocks noGrp="1"/>
          </p:cNvSpPr>
          <p:nvPr>
            <p:ph type="title"/>
          </p:nvPr>
        </p:nvSpPr>
        <p:spPr/>
        <p:txBody>
          <a:bodyPr/>
          <a:lstStyle/>
          <a:p>
            <a:r>
              <a:rPr kumimoji="1" lang="ja-JP" altLang="en-US" dirty="0" smtClean="0"/>
              <a:t>（１）</a:t>
            </a:r>
            <a:r>
              <a:rPr kumimoji="1" lang="ja-JP" altLang="en-US" dirty="0" smtClean="0"/>
              <a:t>砂防</a:t>
            </a:r>
            <a:r>
              <a:rPr lang="ja-JP" altLang="en-US" dirty="0" smtClean="0"/>
              <a:t>指定⑥</a:t>
            </a:r>
            <a:r>
              <a:rPr lang="ja-JP" altLang="en-US" dirty="0"/>
              <a:t>　～</a:t>
            </a:r>
            <a:r>
              <a:rPr lang="ja-JP" altLang="en-US" dirty="0" smtClean="0"/>
              <a:t>第２条</a:t>
            </a:r>
            <a:r>
              <a:rPr lang="ja-JP" altLang="en-US" dirty="0"/>
              <a:t>～</a:t>
            </a:r>
            <a:endParaRPr kumimoji="1" lang="ja-JP" altLang="en-US" dirty="0"/>
          </a:p>
        </p:txBody>
      </p:sp>
      <p:sp>
        <p:nvSpPr>
          <p:cNvPr id="7" name="Rectangle 2"/>
          <p:cNvSpPr>
            <a:spLocks noChangeArrowheads="1"/>
          </p:cNvSpPr>
          <p:nvPr/>
        </p:nvSpPr>
        <p:spPr bwMode="auto">
          <a:xfrm>
            <a:off x="381000" y="-184666"/>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ja-JP" altLang="en-US">
              <a:latin typeface="Arial" charset="0"/>
            </a:endParaRPr>
          </a:p>
        </p:txBody>
      </p:sp>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３．砂防指定</a:t>
            </a:r>
            <a:endParaRPr lang="en-US" altLang="ja-JP" sz="1600" dirty="0" smtClean="0">
              <a:latin typeface="+mj-ea"/>
              <a:ea typeface="+mj-ea"/>
            </a:endParaRPr>
          </a:p>
        </p:txBody>
      </p:sp>
      <p:sp>
        <p:nvSpPr>
          <p:cNvPr id="19" name="角丸四角形 18"/>
          <p:cNvSpPr/>
          <p:nvPr/>
        </p:nvSpPr>
        <p:spPr>
          <a:xfrm>
            <a:off x="44444" y="794324"/>
            <a:ext cx="9817111" cy="374571"/>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1600" b="1" kern="0" dirty="0">
                <a:solidFill>
                  <a:schemeClr val="bg1"/>
                </a:solidFill>
                <a:latin typeface="+mn-ea"/>
              </a:rPr>
              <a:t>（４）砂防指定地等編入調書作成業務特記仕様書及び歩掛の制定について</a:t>
            </a:r>
            <a:r>
              <a:rPr lang="ja-JP" altLang="en-US" sz="1400" b="1" kern="0" dirty="0">
                <a:solidFill>
                  <a:schemeClr val="bg1"/>
                </a:solidFill>
                <a:latin typeface="+mn-ea"/>
              </a:rPr>
              <a:t>（平成</a:t>
            </a:r>
            <a:r>
              <a:rPr lang="en-US" altLang="ja-JP" sz="1400" b="1" kern="0" dirty="0">
                <a:solidFill>
                  <a:schemeClr val="bg1"/>
                </a:solidFill>
                <a:latin typeface="+mn-ea"/>
              </a:rPr>
              <a:t>22</a:t>
            </a:r>
            <a:r>
              <a:rPr lang="ja-JP" altLang="en-US" sz="1400" b="1" kern="0" dirty="0">
                <a:solidFill>
                  <a:schemeClr val="bg1"/>
                </a:solidFill>
                <a:latin typeface="+mn-ea"/>
              </a:rPr>
              <a:t>年</a:t>
            </a:r>
            <a:r>
              <a:rPr lang="en-US" altLang="ja-JP" sz="1400" b="1" kern="0" dirty="0">
                <a:solidFill>
                  <a:schemeClr val="bg1"/>
                </a:solidFill>
                <a:latin typeface="+mn-ea"/>
              </a:rPr>
              <a:t>3</a:t>
            </a:r>
            <a:r>
              <a:rPr lang="ja-JP" altLang="en-US" sz="1400" b="1" kern="0" dirty="0">
                <a:solidFill>
                  <a:schemeClr val="bg1"/>
                </a:solidFill>
                <a:latin typeface="+mn-ea"/>
              </a:rPr>
              <a:t>月</a:t>
            </a:r>
            <a:r>
              <a:rPr lang="en-US" altLang="ja-JP" sz="1400" b="1" kern="0" dirty="0">
                <a:solidFill>
                  <a:schemeClr val="bg1"/>
                </a:solidFill>
                <a:latin typeface="+mn-ea"/>
              </a:rPr>
              <a:t>31</a:t>
            </a:r>
            <a:r>
              <a:rPr lang="ja-JP" altLang="en-US" sz="1400" b="1" kern="0" dirty="0">
                <a:solidFill>
                  <a:schemeClr val="bg1"/>
                </a:solidFill>
                <a:latin typeface="+mn-ea"/>
              </a:rPr>
              <a:t>日付第</a:t>
            </a:r>
            <a:r>
              <a:rPr lang="en-US" altLang="ja-JP" sz="1400" b="1" kern="0" dirty="0">
                <a:solidFill>
                  <a:schemeClr val="bg1"/>
                </a:solidFill>
                <a:latin typeface="+mn-ea"/>
              </a:rPr>
              <a:t>200900218095</a:t>
            </a:r>
            <a:r>
              <a:rPr lang="ja-JP" altLang="en-US" sz="1400" b="1" kern="0" dirty="0">
                <a:solidFill>
                  <a:schemeClr val="bg1"/>
                </a:solidFill>
                <a:latin typeface="+mn-ea"/>
              </a:rPr>
              <a:t>号）</a:t>
            </a:r>
          </a:p>
        </p:txBody>
      </p:sp>
      <p:pic>
        <p:nvPicPr>
          <p:cNvPr id="5" name="図 4"/>
          <p:cNvPicPr>
            <a:picLocks noChangeAspect="1"/>
          </p:cNvPicPr>
          <p:nvPr/>
        </p:nvPicPr>
        <p:blipFill>
          <a:blip r:embed="rId4"/>
          <a:stretch>
            <a:fillRect/>
          </a:stretch>
        </p:blipFill>
        <p:spPr>
          <a:xfrm>
            <a:off x="5024439" y="2016374"/>
            <a:ext cx="4888624" cy="2673090"/>
          </a:xfrm>
          <a:prstGeom prst="rect">
            <a:avLst/>
          </a:prstGeom>
        </p:spPr>
      </p:pic>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18</a:t>
            </a:fld>
            <a:endParaRPr lang="ja-JP" altLang="en-US"/>
          </a:p>
        </p:txBody>
      </p:sp>
    </p:spTree>
    <p:extLst>
      <p:ext uri="{BB962C8B-B14F-4D97-AF65-F5344CB8AC3E}">
        <p14:creationId xmlns:p14="http://schemas.microsoft.com/office/powerpoint/2010/main" val="31932146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～砂防指定の現状不一致事例①～</a:t>
            </a:r>
            <a:endParaRPr kumimoji="1" lang="ja-JP" altLang="en-US" dirty="0"/>
          </a:p>
        </p:txBody>
      </p:sp>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３．砂防指定</a:t>
            </a:r>
            <a:endParaRPr lang="en-US" altLang="ja-JP" sz="1600" dirty="0" smtClean="0">
              <a:latin typeface="+mj-ea"/>
              <a:ea typeface="+mj-ea"/>
            </a:endParaRPr>
          </a:p>
        </p:txBody>
      </p:sp>
      <p:pic>
        <p:nvPicPr>
          <p:cNvPr id="3" name="図 2"/>
          <p:cNvPicPr>
            <a:picLocks noChangeAspect="1"/>
          </p:cNvPicPr>
          <p:nvPr/>
        </p:nvPicPr>
        <p:blipFill>
          <a:blip r:embed="rId3"/>
          <a:stretch>
            <a:fillRect/>
          </a:stretch>
        </p:blipFill>
        <p:spPr>
          <a:xfrm>
            <a:off x="930077" y="1047403"/>
            <a:ext cx="8231452" cy="5796000"/>
          </a:xfrm>
          <a:prstGeom prst="rect">
            <a:avLst/>
          </a:prstGeom>
        </p:spPr>
      </p:pic>
      <p:sp>
        <p:nvSpPr>
          <p:cNvPr id="11" name="正方形/長方形 10"/>
          <p:cNvSpPr/>
          <p:nvPr/>
        </p:nvSpPr>
        <p:spPr>
          <a:xfrm>
            <a:off x="5585879" y="796258"/>
            <a:ext cx="3758018" cy="338554"/>
          </a:xfrm>
          <a:prstGeom prst="rect">
            <a:avLst/>
          </a:prstGeom>
        </p:spPr>
        <p:txBody>
          <a:bodyPr wrap="square">
            <a:spAutoFit/>
          </a:bodyPr>
          <a:lstStyle/>
          <a:p>
            <a:r>
              <a:rPr lang="ja-JP" altLang="en-US" sz="1600" dirty="0" smtClean="0"/>
              <a:t>黄色ハッチ：既指定区域</a:t>
            </a:r>
            <a:endParaRPr lang="en-US" altLang="ja-JP" sz="1600"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19</a:t>
            </a:fld>
            <a:endParaRPr lang="ja-JP" altLang="en-US"/>
          </a:p>
        </p:txBody>
      </p:sp>
      <p:sp>
        <p:nvSpPr>
          <p:cNvPr id="5" name="円/楕円 4"/>
          <p:cNvSpPr/>
          <p:nvPr/>
        </p:nvSpPr>
        <p:spPr>
          <a:xfrm rot="504425">
            <a:off x="642699" y="2040942"/>
            <a:ext cx="1368900" cy="20189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rot="504425">
            <a:off x="1773597" y="5612203"/>
            <a:ext cx="900000" cy="90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rot="504425">
            <a:off x="6386411" y="3565998"/>
            <a:ext cx="985268" cy="13096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66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pPr>
              <a:defRPr/>
            </a:pPr>
            <a:fld id="{975EE807-7F6C-401A-A233-96A422179899}" type="slidenum">
              <a:rPr lang="ja-JP" altLang="en-US" smtClean="0"/>
              <a:pPr>
                <a:defRPr/>
              </a:pPr>
              <a:t>2</a:t>
            </a:fld>
            <a:endParaRPr lang="ja-JP" altLang="en-US"/>
          </a:p>
        </p:txBody>
      </p:sp>
      <p:sp>
        <p:nvSpPr>
          <p:cNvPr id="4" name="Text Box 4"/>
          <p:cNvSpPr txBox="1">
            <a:spLocks noChangeArrowheads="1"/>
          </p:cNvSpPr>
          <p:nvPr/>
        </p:nvSpPr>
        <p:spPr bwMode="auto">
          <a:xfrm>
            <a:off x="400050" y="3047070"/>
            <a:ext cx="9124950" cy="641625"/>
          </a:xfrm>
          <a:prstGeom prst="rect">
            <a:avLst/>
          </a:prstGeom>
          <a:noFill/>
          <a:ln w="28575">
            <a:solidFill>
              <a:srgbClr val="0000FF"/>
            </a:solidFill>
            <a:miter lim="800000"/>
            <a:headEnd/>
            <a:tailEnd/>
          </a:ln>
        </p:spPr>
        <p:txBody>
          <a:bodyPr lIns="86781" tIns="43390" rIns="86781" bIns="43390" anchor="ctr">
            <a:spAutoFit/>
          </a:bodyPr>
          <a:lstStyle/>
          <a:p>
            <a:pPr algn="ctr" eaLnBrk="1" hangingPunct="1">
              <a:spcBef>
                <a:spcPct val="50000"/>
              </a:spcBef>
              <a:defRPr/>
            </a:pPr>
            <a:r>
              <a:rPr lang="ja-JP" altLang="en-US" sz="3600" dirty="0">
                <a:latin typeface="+mj-ea"/>
              </a:rPr>
              <a:t>１</a:t>
            </a:r>
            <a:r>
              <a:rPr lang="ja-JP" altLang="en-US" sz="3600" dirty="0" smtClean="0">
                <a:latin typeface="+mj-ea"/>
              </a:rPr>
              <a:t>．</a:t>
            </a:r>
            <a:r>
              <a:rPr lang="ja-JP" altLang="en-US" sz="3600" dirty="0" smtClean="0">
                <a:latin typeface="+mj-ea"/>
              </a:rPr>
              <a:t>砂防事業</a:t>
            </a:r>
            <a:endParaRPr lang="ja-JP" altLang="en-US" sz="3600" dirty="0" smtClean="0">
              <a:latin typeface="+mj-ea"/>
            </a:endParaRPr>
          </a:p>
        </p:txBody>
      </p:sp>
    </p:spTree>
    <p:extLst>
      <p:ext uri="{BB962C8B-B14F-4D97-AF65-F5344CB8AC3E}">
        <p14:creationId xmlns:p14="http://schemas.microsoft.com/office/powerpoint/2010/main" val="3898209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920552" y="1234968"/>
            <a:ext cx="8032375" cy="5565643"/>
          </a:xfrm>
          <a:prstGeom prst="rect">
            <a:avLst/>
          </a:prstGeom>
        </p:spPr>
      </p:pic>
      <p:sp>
        <p:nvSpPr>
          <p:cNvPr id="2" name="タイトル 1"/>
          <p:cNvSpPr>
            <a:spLocks noGrp="1"/>
          </p:cNvSpPr>
          <p:nvPr>
            <p:ph type="title"/>
          </p:nvPr>
        </p:nvSpPr>
        <p:spPr/>
        <p:txBody>
          <a:bodyPr/>
          <a:lstStyle/>
          <a:p>
            <a:r>
              <a:rPr lang="ja-JP" altLang="en-US" dirty="0" smtClean="0"/>
              <a:t>～砂防指定の現状不一致事例②～</a:t>
            </a:r>
            <a:endParaRPr kumimoji="1" lang="ja-JP" altLang="en-US" dirty="0"/>
          </a:p>
        </p:txBody>
      </p:sp>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３．砂防指定</a:t>
            </a:r>
            <a:endParaRPr lang="en-US" altLang="ja-JP" sz="1600" dirty="0" smtClean="0">
              <a:latin typeface="+mj-ea"/>
              <a:ea typeface="+mj-ea"/>
            </a:endParaRPr>
          </a:p>
        </p:txBody>
      </p:sp>
      <p:sp>
        <p:nvSpPr>
          <p:cNvPr id="6" name="正方形/長方形 5"/>
          <p:cNvSpPr/>
          <p:nvPr/>
        </p:nvSpPr>
        <p:spPr>
          <a:xfrm>
            <a:off x="1064568" y="6370228"/>
            <a:ext cx="4953000" cy="338554"/>
          </a:xfrm>
          <a:prstGeom prst="rect">
            <a:avLst/>
          </a:prstGeom>
        </p:spPr>
        <p:txBody>
          <a:bodyPr>
            <a:spAutoFit/>
          </a:bodyPr>
          <a:lstStyle/>
          <a:p>
            <a:r>
              <a:rPr lang="ja-JP" altLang="en-US" sz="1600" dirty="0" smtClean="0"/>
              <a:t>赤線：既指定区域</a:t>
            </a:r>
            <a:endParaRPr lang="en-US" altLang="ja-JP" sz="1600"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20</a:t>
            </a:fld>
            <a:endParaRPr lang="ja-JP" altLang="en-US"/>
          </a:p>
        </p:txBody>
      </p:sp>
    </p:spTree>
    <p:extLst>
      <p:ext uri="{BB962C8B-B14F-4D97-AF65-F5344CB8AC3E}">
        <p14:creationId xmlns:p14="http://schemas.microsoft.com/office/powerpoint/2010/main" val="12346870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0303" y="1968808"/>
            <a:ext cx="9885698" cy="4749328"/>
          </a:xfrm>
          <a:prstGeom prst="rect">
            <a:avLst/>
          </a:prstGeom>
        </p:spPr>
      </p:pic>
      <p:sp>
        <p:nvSpPr>
          <p:cNvPr id="2" name="タイトル 1"/>
          <p:cNvSpPr>
            <a:spLocks noGrp="1"/>
          </p:cNvSpPr>
          <p:nvPr>
            <p:ph type="title"/>
          </p:nvPr>
        </p:nvSpPr>
        <p:spPr/>
        <p:txBody>
          <a:bodyPr/>
          <a:lstStyle/>
          <a:p>
            <a:r>
              <a:rPr lang="ja-JP" altLang="en-US" dirty="0" smtClean="0"/>
              <a:t>～砂防</a:t>
            </a:r>
            <a:r>
              <a:rPr lang="ja-JP" altLang="en-US" dirty="0"/>
              <a:t>指定の現状不一致</a:t>
            </a:r>
            <a:r>
              <a:rPr lang="ja-JP" altLang="en-US" dirty="0" smtClean="0"/>
              <a:t>事例③～</a:t>
            </a:r>
            <a:endParaRPr kumimoji="1" lang="ja-JP" altLang="en-US" dirty="0"/>
          </a:p>
        </p:txBody>
      </p:sp>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３．砂防指定</a:t>
            </a:r>
            <a:endParaRPr lang="en-US" altLang="ja-JP" sz="1600" dirty="0" smtClean="0">
              <a:latin typeface="+mj-ea"/>
              <a:ea typeface="+mj-ea"/>
            </a:endParaRPr>
          </a:p>
        </p:txBody>
      </p:sp>
      <p:sp>
        <p:nvSpPr>
          <p:cNvPr id="11" name="正方形/長方形 10"/>
          <p:cNvSpPr/>
          <p:nvPr/>
        </p:nvSpPr>
        <p:spPr>
          <a:xfrm>
            <a:off x="428497" y="796258"/>
            <a:ext cx="8297388" cy="1077218"/>
          </a:xfrm>
          <a:prstGeom prst="rect">
            <a:avLst/>
          </a:prstGeom>
        </p:spPr>
        <p:txBody>
          <a:bodyPr wrap="square">
            <a:spAutoFit/>
          </a:bodyPr>
          <a:lstStyle/>
          <a:p>
            <a:r>
              <a:rPr lang="ja-JP" altLang="en-US" sz="1600" dirty="0" smtClean="0"/>
              <a:t>・前ページと同じ河川。</a:t>
            </a:r>
            <a:endParaRPr lang="en-US" altLang="ja-JP" sz="1600" dirty="0" smtClean="0"/>
          </a:p>
          <a:p>
            <a:endParaRPr lang="en-US" altLang="ja-JP" sz="1600" dirty="0" smtClean="0"/>
          </a:p>
          <a:p>
            <a:r>
              <a:rPr lang="en-US" altLang="ja-JP" sz="1600" dirty="0" smtClean="0"/>
              <a:t>【</a:t>
            </a:r>
            <a:r>
              <a:rPr lang="ja-JP" altLang="en-US" sz="1600" dirty="0" smtClean="0"/>
              <a:t>問題点１</a:t>
            </a:r>
            <a:r>
              <a:rPr lang="en-US" altLang="ja-JP" sz="1600" dirty="0" smtClean="0"/>
              <a:t>】</a:t>
            </a:r>
            <a:r>
              <a:rPr lang="ja-JP" altLang="en-US" sz="1600" dirty="0" smtClean="0"/>
              <a:t>砂防指定地外の施設が砂防設備台帳を作成？</a:t>
            </a:r>
            <a:endParaRPr lang="en-US" altLang="ja-JP" sz="1600" dirty="0" smtClean="0"/>
          </a:p>
          <a:p>
            <a:r>
              <a:rPr lang="en-US" altLang="ja-JP" sz="1600" dirty="0" smtClean="0"/>
              <a:t>【</a:t>
            </a:r>
            <a:r>
              <a:rPr lang="ja-JP" altLang="en-US" sz="1600" dirty="0" smtClean="0"/>
              <a:t>問題点２</a:t>
            </a:r>
            <a:r>
              <a:rPr lang="en-US" altLang="ja-JP" sz="1600" dirty="0" smtClean="0"/>
              <a:t>】</a:t>
            </a:r>
            <a:r>
              <a:rPr lang="ja-JP" altLang="en-US" sz="1600" dirty="0" smtClean="0"/>
              <a:t>圃場整備で整備したコンクリートフリュームが砂防設備？</a:t>
            </a:r>
            <a:endParaRPr lang="en-US" altLang="ja-JP" sz="1600" dirty="0" smtClean="0"/>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21</a:t>
            </a:fld>
            <a:endParaRPr lang="ja-JP" altLang="en-US"/>
          </a:p>
        </p:txBody>
      </p:sp>
    </p:spTree>
    <p:extLst>
      <p:ext uri="{BB962C8B-B14F-4D97-AF65-F5344CB8AC3E}">
        <p14:creationId xmlns:p14="http://schemas.microsoft.com/office/powerpoint/2010/main" val="2872692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8464" y="787254"/>
            <a:ext cx="8915400" cy="400110"/>
          </a:xfrm>
        </p:spPr>
        <p:txBody>
          <a:bodyPr/>
          <a:lstStyle/>
          <a:p>
            <a:r>
              <a:rPr kumimoji="1" lang="ja-JP" altLang="en-US" sz="2000" dirty="0" smtClean="0"/>
              <a:t>砂防指定地と土砂災害（特別）警戒区域と土石流危険渓流</a:t>
            </a:r>
            <a:endParaRPr kumimoji="1" lang="ja-JP" altLang="en-US" sz="2000" dirty="0"/>
          </a:p>
        </p:txBody>
      </p:sp>
      <p:graphicFrame>
        <p:nvGraphicFramePr>
          <p:cNvPr id="3" name="表 2"/>
          <p:cNvGraphicFramePr>
            <a:graphicFrameLocks noGrp="1"/>
          </p:cNvGraphicFramePr>
          <p:nvPr>
            <p:extLst>
              <p:ext uri="{D42A27DB-BD31-4B8C-83A1-F6EECF244321}">
                <p14:modId xmlns:p14="http://schemas.microsoft.com/office/powerpoint/2010/main" val="2780184860"/>
              </p:ext>
            </p:extLst>
          </p:nvPr>
        </p:nvGraphicFramePr>
        <p:xfrm>
          <a:off x="157008" y="2924944"/>
          <a:ext cx="9620529" cy="3888432"/>
        </p:xfrm>
        <a:graphic>
          <a:graphicData uri="http://schemas.openxmlformats.org/drawingml/2006/table">
            <a:tbl>
              <a:tblPr firstRow="1" bandRow="1">
                <a:tableStyleId>{5C22544A-7EE6-4342-B048-85BDC9FD1C3A}</a:tableStyleId>
              </a:tblPr>
              <a:tblGrid>
                <a:gridCol w="1339608"/>
                <a:gridCol w="2760307"/>
                <a:gridCol w="2760307"/>
                <a:gridCol w="2760307"/>
              </a:tblGrid>
              <a:tr h="360040">
                <a:tc>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t>砂防指定地</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t>土砂災害（特別）警戒区域</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600" dirty="0" smtClean="0"/>
                        <a:t>土石流危険渓流</a:t>
                      </a:r>
                      <a:endParaRPr kumimoji="1" lang="ja-JP"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40160">
                <a:tc>
                  <a:txBody>
                    <a:bodyPr/>
                    <a:lstStyle/>
                    <a:p>
                      <a:r>
                        <a:rPr kumimoji="1" lang="ja-JP" altLang="en-US" sz="1400" dirty="0" smtClean="0"/>
                        <a:t>根拠法令</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砂防法</a:t>
                      </a:r>
                      <a:endParaRPr kumimoji="1" lang="en-US" altLang="ja-JP" sz="1400" dirty="0" smtClean="0"/>
                    </a:p>
                    <a:p>
                      <a:r>
                        <a:rPr kumimoji="1" lang="ja-JP" altLang="en-US" sz="1400" dirty="0" smtClean="0"/>
                        <a:t>（明治</a:t>
                      </a:r>
                      <a:r>
                        <a:rPr kumimoji="1" lang="en-US" altLang="ja-JP" sz="1400" dirty="0" smtClean="0"/>
                        <a:t>30</a:t>
                      </a:r>
                      <a:r>
                        <a:rPr kumimoji="1" lang="ja-JP" altLang="en-US" sz="1400" dirty="0" smtClean="0"/>
                        <a:t>年</a:t>
                      </a:r>
                      <a:r>
                        <a:rPr kumimoji="1" lang="en-US" altLang="ja-JP" sz="1400" dirty="0" smtClean="0"/>
                        <a:t>3</a:t>
                      </a:r>
                      <a:r>
                        <a:rPr kumimoji="1" lang="ja-JP" altLang="en-US" sz="1400" dirty="0" smtClean="0"/>
                        <a:t>月</a:t>
                      </a:r>
                      <a:r>
                        <a:rPr kumimoji="1" lang="en-US" altLang="ja-JP" sz="1400" dirty="0" smtClean="0"/>
                        <a:t>30</a:t>
                      </a:r>
                      <a:r>
                        <a:rPr kumimoji="1" lang="ja-JP" altLang="en-US" sz="1400" dirty="0" smtClean="0"/>
                        <a:t>日法律第</a:t>
                      </a:r>
                      <a:r>
                        <a:rPr kumimoji="1" lang="en-US" altLang="ja-JP" sz="1400" dirty="0" smtClean="0"/>
                        <a:t>29</a:t>
                      </a:r>
                      <a:r>
                        <a:rPr kumimoji="1" lang="ja-JP" altLang="en-US" sz="1400" dirty="0" smtClean="0"/>
                        <a:t>号）</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土砂災害警戒区域等における土砂災害防止対策の推進に関する法律</a:t>
                      </a:r>
                    </a:p>
                    <a:p>
                      <a:r>
                        <a:rPr kumimoji="1" lang="ja-JP" altLang="en-US" sz="1400" dirty="0" smtClean="0"/>
                        <a:t>（平成</a:t>
                      </a:r>
                      <a:r>
                        <a:rPr kumimoji="1" lang="en-US" altLang="ja-JP" sz="1400" dirty="0" smtClean="0"/>
                        <a:t>12</a:t>
                      </a:r>
                      <a:r>
                        <a:rPr kumimoji="1" lang="ja-JP" altLang="en-US" sz="1400" dirty="0" smtClean="0"/>
                        <a:t>年</a:t>
                      </a:r>
                      <a:r>
                        <a:rPr kumimoji="1" lang="en-US" altLang="ja-JP" sz="1400" dirty="0" smtClean="0"/>
                        <a:t>5</a:t>
                      </a:r>
                      <a:r>
                        <a:rPr kumimoji="1" lang="ja-JP" altLang="en-US" sz="1400" dirty="0" smtClean="0"/>
                        <a:t>月</a:t>
                      </a:r>
                      <a:r>
                        <a:rPr kumimoji="1" lang="en-US" altLang="ja-JP" sz="1400" dirty="0" smtClean="0"/>
                        <a:t>8</a:t>
                      </a:r>
                      <a:r>
                        <a:rPr kumimoji="1" lang="ja-JP" altLang="en-US" sz="1400" dirty="0" smtClean="0"/>
                        <a:t>日法律第</a:t>
                      </a:r>
                      <a:r>
                        <a:rPr kumimoji="1" lang="en-US" altLang="ja-JP" sz="1400" dirty="0" smtClean="0"/>
                        <a:t>57</a:t>
                      </a:r>
                      <a:r>
                        <a:rPr kumimoji="1" lang="ja-JP" altLang="en-US" sz="1400" dirty="0" smtClean="0"/>
                        <a:t>号）</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通知及び土石流危険渓流及び危険区域調査実施要綱</a:t>
                      </a:r>
                      <a:endParaRPr kumimoji="1" lang="en-US" altLang="ja-JP" sz="1400" dirty="0" smtClean="0"/>
                    </a:p>
                    <a:p>
                      <a:r>
                        <a:rPr kumimoji="1" lang="ja-JP" altLang="en-US" sz="1200" dirty="0" smtClean="0"/>
                        <a:t>（昭和</a:t>
                      </a:r>
                      <a:r>
                        <a:rPr kumimoji="1" lang="en-US" altLang="ja-JP" sz="1200" dirty="0" smtClean="0"/>
                        <a:t>41</a:t>
                      </a:r>
                      <a:r>
                        <a:rPr kumimoji="1" lang="ja-JP" altLang="en-US" sz="1200" dirty="0" smtClean="0"/>
                        <a:t>年</a:t>
                      </a:r>
                      <a:r>
                        <a:rPr kumimoji="1" lang="en-US" altLang="ja-JP" sz="1200" dirty="0" smtClean="0"/>
                        <a:t>10</a:t>
                      </a:r>
                      <a:r>
                        <a:rPr kumimoji="1" lang="ja-JP" altLang="en-US" sz="1200" dirty="0" smtClean="0"/>
                        <a:t>月</a:t>
                      </a:r>
                      <a:r>
                        <a:rPr kumimoji="1" lang="en-US" altLang="ja-JP" sz="1200" dirty="0" smtClean="0"/>
                        <a:t>14</a:t>
                      </a:r>
                      <a:r>
                        <a:rPr kumimoji="1" lang="ja-JP" altLang="en-US" sz="1200" dirty="0" smtClean="0"/>
                        <a:t>日建河砂第</a:t>
                      </a:r>
                      <a:r>
                        <a:rPr kumimoji="1" lang="en-US" altLang="ja-JP" sz="1200" dirty="0" smtClean="0"/>
                        <a:t>259</a:t>
                      </a:r>
                      <a:r>
                        <a:rPr kumimoji="1" lang="ja-JP" altLang="en-US" sz="1200" dirty="0" smtClean="0"/>
                        <a:t>号）</a:t>
                      </a:r>
                      <a:r>
                        <a:rPr kumimoji="1" lang="en-US" altLang="ja-JP" sz="1400" dirty="0" smtClean="0"/>
                        <a:t>※S42,47,52,57,62,H4,9,14</a:t>
                      </a:r>
                      <a:r>
                        <a:rPr kumimoji="1" lang="ja-JP" altLang="en-US" sz="1400" dirty="0" smtClean="0"/>
                        <a:t>の８回実態調査を実施</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048">
                <a:tc>
                  <a:txBody>
                    <a:bodyPr/>
                    <a:lstStyle/>
                    <a:p>
                      <a:r>
                        <a:rPr kumimoji="1" lang="ja-JP" altLang="en-US" sz="1400" dirty="0" smtClean="0"/>
                        <a:t>規制の有無</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土地利用規制</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開発規制、建築規制</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規制なし</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56184">
                <a:tc>
                  <a:txBody>
                    <a:bodyPr/>
                    <a:lstStyle/>
                    <a:p>
                      <a:r>
                        <a:rPr kumimoji="1" lang="ja-JP" altLang="en-US" sz="1400" dirty="0" smtClean="0"/>
                        <a:t>目的</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・治水上砂防のため砂防設備を要し、又は一定の行為を禁止し若しくは</a:t>
                      </a:r>
                      <a:r>
                        <a:rPr kumimoji="1" lang="ja-JP" altLang="en-US" sz="1400" b="1" u="sng" dirty="0" smtClean="0">
                          <a:solidFill>
                            <a:srgbClr val="FF0000"/>
                          </a:solidFill>
                        </a:rPr>
                        <a:t>制限すべき</a:t>
                      </a:r>
                      <a:r>
                        <a:rPr kumimoji="1" lang="ja-JP" altLang="en-US" sz="1400" dirty="0" smtClean="0"/>
                        <a:t>土地として</a:t>
                      </a:r>
                      <a:r>
                        <a:rPr kumimoji="1" lang="ja-JP" altLang="en-US" sz="1400" b="1" u="sng" dirty="0" smtClean="0">
                          <a:solidFill>
                            <a:srgbClr val="FF0000"/>
                          </a:solidFill>
                        </a:rPr>
                        <a:t>指定する</a:t>
                      </a:r>
                      <a:r>
                        <a:rPr kumimoji="1" lang="ja-JP" altLang="en-US" sz="1400" dirty="0" smtClean="0"/>
                        <a:t>。</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（土砂災害警戒区域）</a:t>
                      </a:r>
                      <a:endParaRPr kumimoji="1" lang="en-US" altLang="ja-JP" sz="1400" dirty="0" smtClean="0"/>
                    </a:p>
                    <a:p>
                      <a:r>
                        <a:rPr kumimoji="1" lang="ja-JP" altLang="en-US" sz="1400" dirty="0" smtClean="0"/>
                        <a:t>・</a:t>
                      </a:r>
                      <a:r>
                        <a:rPr kumimoji="1" lang="ja-JP" altLang="en-US" sz="1400" b="1" u="sng" dirty="0" smtClean="0">
                          <a:solidFill>
                            <a:srgbClr val="FF0000"/>
                          </a:solidFill>
                        </a:rPr>
                        <a:t>警戒避難態勢を特に整備する</a:t>
                      </a:r>
                      <a:r>
                        <a:rPr kumimoji="1" lang="ja-JP" altLang="en-US" sz="1400" dirty="0" smtClean="0"/>
                        <a:t>土地の区域を</a:t>
                      </a:r>
                      <a:r>
                        <a:rPr kumimoji="1" lang="ja-JP" altLang="en-US" sz="1400" b="1" u="sng" dirty="0" smtClean="0">
                          <a:solidFill>
                            <a:srgbClr val="FF0000"/>
                          </a:solidFill>
                        </a:rPr>
                        <a:t>指定する</a:t>
                      </a:r>
                      <a:r>
                        <a:rPr kumimoji="1" lang="ja-JP" altLang="en-US" sz="1400" dirty="0" smtClean="0"/>
                        <a:t>。</a:t>
                      </a:r>
                      <a:endParaRPr kumimoji="1" lang="en-US" altLang="ja-JP" sz="1400" dirty="0" smtClean="0"/>
                    </a:p>
                    <a:p>
                      <a:r>
                        <a:rPr kumimoji="1" lang="ja-JP" altLang="en-US" sz="1400" dirty="0" smtClean="0"/>
                        <a:t>（土砂災害特別警戒区域）</a:t>
                      </a:r>
                      <a:endParaRPr kumimoji="1" lang="en-US" altLang="ja-JP" sz="1400" dirty="0" smtClean="0"/>
                    </a:p>
                    <a:p>
                      <a:r>
                        <a:rPr kumimoji="1" lang="ja-JP" altLang="en-US" sz="1400" dirty="0" smtClean="0"/>
                        <a:t>・一定の開発行為の制限及び居室を有する</a:t>
                      </a:r>
                      <a:r>
                        <a:rPr kumimoji="1" lang="ja-JP" altLang="en-US" sz="1400" b="1" u="sng" dirty="0" smtClean="0">
                          <a:solidFill>
                            <a:srgbClr val="FF0000"/>
                          </a:solidFill>
                        </a:rPr>
                        <a:t>建築物の構造の規制をすべき</a:t>
                      </a:r>
                      <a:r>
                        <a:rPr kumimoji="1" lang="ja-JP" altLang="en-US" sz="1400" dirty="0" smtClean="0"/>
                        <a:t>土地の区域を</a:t>
                      </a:r>
                      <a:r>
                        <a:rPr kumimoji="1" lang="ja-JP" altLang="en-US" sz="1400" b="1" u="sng" dirty="0" smtClean="0">
                          <a:solidFill>
                            <a:srgbClr val="FF0000"/>
                          </a:solidFill>
                        </a:rPr>
                        <a:t>指定する</a:t>
                      </a:r>
                      <a:r>
                        <a:rPr kumimoji="1" lang="ja-JP" altLang="en-US" sz="1400" dirty="0" smtClean="0"/>
                        <a:t>。</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・土砂災害による災害の発生が予想される危険箇所の点検を実施し、付近住民に周知徹底するとともに警戒避難態勢を確立する。</a:t>
                      </a:r>
                      <a:endParaRPr kumimoji="1" lang="en-US" altLang="ja-JP" sz="1400" dirty="0" smtClean="0"/>
                    </a:p>
                    <a:p>
                      <a:r>
                        <a:rPr kumimoji="1" lang="ja-JP" altLang="en-US" sz="1400" b="1" u="sng" dirty="0" smtClean="0"/>
                        <a:t>⇒</a:t>
                      </a:r>
                      <a:r>
                        <a:rPr kumimoji="1" lang="ja-JP" altLang="en-US" sz="1400" b="1" u="sng" dirty="0" smtClean="0">
                          <a:solidFill>
                            <a:srgbClr val="FF0000"/>
                          </a:solidFill>
                        </a:rPr>
                        <a:t>公表まで。</a:t>
                      </a:r>
                      <a:r>
                        <a:rPr kumimoji="1" lang="ja-JP" altLang="en-US" sz="1400" b="1" u="sng" dirty="0" smtClean="0"/>
                        <a:t>指定行為はない。</a:t>
                      </a:r>
                      <a:endParaRPr kumimoji="1" lang="ja-JP" altLang="en-US" sz="1400" b="1" u="sn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タイトル 8"/>
          <p:cNvSpPr txBox="1">
            <a:spLocks/>
          </p:cNvSpPr>
          <p:nvPr/>
        </p:nvSpPr>
        <p:spPr bwMode="auto">
          <a:xfrm>
            <a:off x="418035" y="303039"/>
            <a:ext cx="891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r>
              <a:rPr lang="zh-CN" altLang="en-US" dirty="0" smtClean="0"/>
              <a:t>（</a:t>
            </a:r>
            <a:r>
              <a:rPr lang="ja-JP" altLang="en-US" dirty="0"/>
              <a:t>１</a:t>
            </a:r>
            <a:r>
              <a:rPr lang="zh-CN" altLang="en-US" dirty="0" smtClean="0"/>
              <a:t>）</a:t>
            </a:r>
            <a:r>
              <a:rPr lang="zh-CN" altLang="en-US" dirty="0"/>
              <a:t>砂防</a:t>
            </a:r>
            <a:r>
              <a:rPr lang="zh-CN" altLang="en-US" dirty="0" smtClean="0"/>
              <a:t>指定</a:t>
            </a:r>
            <a:r>
              <a:rPr lang="ja-JP" altLang="en-US" dirty="0" smtClean="0"/>
              <a:t>⑦</a:t>
            </a:r>
            <a:r>
              <a:rPr lang="zh-CN" altLang="en-US" dirty="0"/>
              <a:t>　～第２条～</a:t>
            </a:r>
            <a:endParaRPr lang="ja-JP" altLang="en-US" kern="0"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22</a:t>
            </a:fld>
            <a:endParaRPr lang="ja-JP" altLang="en-US"/>
          </a:p>
        </p:txBody>
      </p:sp>
      <p:sp>
        <p:nvSpPr>
          <p:cNvPr id="8" name="テキスト ボックス 2"/>
          <p:cNvSpPr txBox="1">
            <a:spLocks noChangeArrowheads="1"/>
          </p:cNvSpPr>
          <p:nvPr/>
        </p:nvSpPr>
        <p:spPr bwMode="auto">
          <a:xfrm>
            <a:off x="265021" y="1292422"/>
            <a:ext cx="9068414" cy="1583510"/>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indent="0">
              <a:spcBef>
                <a:spcPct val="0"/>
              </a:spcBef>
              <a:buClrTx/>
              <a:buSzTx/>
              <a:buNone/>
            </a:pPr>
            <a:endParaRPr lang="en-US" altLang="ja-JP" sz="1050" dirty="0" smtClean="0">
              <a:solidFill>
                <a:srgbClr val="FF0000"/>
              </a:solidFill>
            </a:endParaRPr>
          </a:p>
          <a:p>
            <a:pPr>
              <a:buFont typeface="Wingdings" panose="05000000000000000000" pitchFamily="2" charset="2"/>
              <a:buChar char="Ø"/>
              <a:defRPr/>
            </a:pPr>
            <a:r>
              <a:rPr lang="ja-JP" altLang="en-US" sz="1800" b="1" kern="0" dirty="0" smtClean="0">
                <a:solidFill>
                  <a:schemeClr val="accent4"/>
                </a:solidFill>
                <a:latin typeface="+mn-ea"/>
              </a:rPr>
              <a:t>土砂</a:t>
            </a:r>
            <a:r>
              <a:rPr lang="ja-JP" altLang="en-US" sz="1800" b="1" kern="0" dirty="0">
                <a:solidFill>
                  <a:schemeClr val="accent4"/>
                </a:solidFill>
                <a:latin typeface="+mn-ea"/>
              </a:rPr>
              <a:t>災害</a:t>
            </a:r>
            <a:r>
              <a:rPr lang="ja-JP" altLang="en-US" sz="1800" b="1" kern="0" dirty="0" smtClean="0">
                <a:solidFill>
                  <a:schemeClr val="accent4"/>
                </a:solidFill>
                <a:latin typeface="+mn-ea"/>
              </a:rPr>
              <a:t>の</a:t>
            </a:r>
            <a:r>
              <a:rPr lang="ja-JP" altLang="en-US" sz="1800" b="1" kern="0" dirty="0">
                <a:solidFill>
                  <a:schemeClr val="accent4"/>
                </a:solidFill>
                <a:latin typeface="+mn-ea"/>
              </a:rPr>
              <a:t>危険がある地区</a:t>
            </a:r>
            <a:r>
              <a:rPr lang="ja-JP" altLang="en-US" sz="1800" b="1" kern="0" dirty="0" smtClean="0">
                <a:solidFill>
                  <a:schemeClr val="accent4"/>
                </a:solidFill>
                <a:latin typeface="+mn-ea"/>
              </a:rPr>
              <a:t>の規制・周知手法として</a:t>
            </a:r>
            <a:r>
              <a:rPr lang="ja-JP" altLang="en-US" sz="1800" b="1" kern="0" dirty="0">
                <a:solidFill>
                  <a:schemeClr val="accent4"/>
                </a:solidFill>
                <a:latin typeface="+mn-ea"/>
              </a:rPr>
              <a:t>、複数の</a:t>
            </a:r>
            <a:r>
              <a:rPr lang="ja-JP" altLang="en-US" sz="1800" b="1" kern="0" dirty="0" smtClean="0">
                <a:solidFill>
                  <a:schemeClr val="accent4"/>
                </a:solidFill>
                <a:latin typeface="+mn-ea"/>
              </a:rPr>
              <a:t>区域が</a:t>
            </a:r>
            <a:r>
              <a:rPr lang="ja-JP" altLang="en-US" sz="1800" b="1" kern="0" dirty="0">
                <a:solidFill>
                  <a:schemeClr val="accent4"/>
                </a:solidFill>
                <a:latin typeface="+mn-ea"/>
              </a:rPr>
              <a:t>公表等されている</a:t>
            </a:r>
            <a:r>
              <a:rPr lang="ja-JP" altLang="en-US" sz="1800" b="1" kern="0" dirty="0" smtClean="0">
                <a:solidFill>
                  <a:schemeClr val="accent4"/>
                </a:solidFill>
                <a:latin typeface="+mn-ea"/>
              </a:rPr>
              <a:t>。</a:t>
            </a:r>
            <a:endParaRPr lang="en-US" altLang="ja-JP" sz="1800" b="1" u="sng" kern="0" dirty="0" smtClean="0">
              <a:solidFill>
                <a:srgbClr val="FF0000"/>
              </a:solidFill>
              <a:effectLst>
                <a:outerShdw blurRad="38100" dist="38100" dir="2700000" algn="tl">
                  <a:srgbClr val="000000">
                    <a:alpha val="43137"/>
                  </a:srgbClr>
                </a:outerShdw>
              </a:effectLst>
              <a:latin typeface="+mn-ea"/>
            </a:endParaRPr>
          </a:p>
          <a:p>
            <a:pPr lvl="1">
              <a:buFont typeface="Wingdings" panose="05000000000000000000" pitchFamily="2" charset="2"/>
              <a:buChar char="Ø"/>
              <a:defRPr/>
            </a:pPr>
            <a:r>
              <a:rPr lang="en-US" altLang="ja-JP" sz="1800" b="1" u="sng" kern="0" dirty="0" smtClean="0">
                <a:solidFill>
                  <a:srgbClr val="FF0000"/>
                </a:solidFill>
                <a:effectLst>
                  <a:outerShdw blurRad="38100" dist="38100" dir="2700000" algn="tl">
                    <a:srgbClr val="000000">
                      <a:alpha val="43137"/>
                    </a:srgbClr>
                  </a:outerShdw>
                </a:effectLst>
                <a:latin typeface="+mn-ea"/>
              </a:rPr>
              <a:t>『</a:t>
            </a:r>
            <a:r>
              <a:rPr lang="ja-JP" altLang="en-US" sz="1800" b="1" u="sng" kern="0" dirty="0" smtClean="0">
                <a:solidFill>
                  <a:srgbClr val="FF0000"/>
                </a:solidFill>
                <a:effectLst>
                  <a:outerShdw blurRad="38100" dist="38100" dir="2700000" algn="tl">
                    <a:srgbClr val="000000">
                      <a:alpha val="43137"/>
                    </a:srgbClr>
                  </a:outerShdw>
                </a:effectLst>
                <a:latin typeface="+mn-ea"/>
              </a:rPr>
              <a:t>砂防指定地</a:t>
            </a:r>
            <a:r>
              <a:rPr lang="en-US" altLang="ja-JP" sz="1800" b="1" u="sng" kern="0" dirty="0" smtClean="0">
                <a:solidFill>
                  <a:srgbClr val="FF0000"/>
                </a:solidFill>
                <a:effectLst>
                  <a:outerShdw blurRad="38100" dist="38100" dir="2700000" algn="tl">
                    <a:srgbClr val="000000">
                      <a:alpha val="43137"/>
                    </a:srgbClr>
                  </a:outerShdw>
                </a:effectLst>
                <a:latin typeface="+mn-ea"/>
              </a:rPr>
              <a:t>』</a:t>
            </a:r>
            <a:endParaRPr lang="en-US" altLang="ja-JP" sz="1800" b="1" u="sng" kern="0" dirty="0">
              <a:solidFill>
                <a:srgbClr val="FF0000"/>
              </a:solidFill>
              <a:effectLst>
                <a:outerShdw blurRad="38100" dist="38100" dir="2700000" algn="tl">
                  <a:srgbClr val="000000">
                    <a:alpha val="43137"/>
                  </a:srgbClr>
                </a:outerShdw>
              </a:effectLst>
              <a:latin typeface="+mn-ea"/>
            </a:endParaRPr>
          </a:p>
          <a:p>
            <a:pPr lvl="1">
              <a:buFont typeface="Wingdings" panose="05000000000000000000" pitchFamily="2" charset="2"/>
              <a:buChar char="Ø"/>
              <a:defRPr/>
            </a:pPr>
            <a:r>
              <a:rPr lang="en-US" altLang="ja-JP" sz="1800" b="1" u="sng" kern="0" dirty="0">
                <a:solidFill>
                  <a:srgbClr val="FF0000"/>
                </a:solidFill>
                <a:effectLst>
                  <a:outerShdw blurRad="38100" dist="38100" dir="2700000" algn="tl">
                    <a:srgbClr val="000000">
                      <a:alpha val="43137"/>
                    </a:srgbClr>
                  </a:outerShdw>
                </a:effectLst>
                <a:latin typeface="+mn-ea"/>
              </a:rPr>
              <a:t>『</a:t>
            </a:r>
            <a:r>
              <a:rPr lang="ja-JP" altLang="en-US" sz="1800" b="1" u="sng" kern="0" dirty="0">
                <a:solidFill>
                  <a:srgbClr val="FF0000"/>
                </a:solidFill>
                <a:effectLst>
                  <a:outerShdw blurRad="38100" dist="38100" dir="2700000" algn="tl">
                    <a:srgbClr val="000000">
                      <a:alpha val="43137"/>
                    </a:srgbClr>
                  </a:outerShdw>
                </a:effectLst>
                <a:latin typeface="+mn-ea"/>
              </a:rPr>
              <a:t>土砂災害（特別）警戒区域</a:t>
            </a:r>
            <a:r>
              <a:rPr lang="en-US" altLang="ja-JP" sz="1800" b="1" u="sng" kern="0" dirty="0">
                <a:solidFill>
                  <a:srgbClr val="FF0000"/>
                </a:solidFill>
                <a:effectLst>
                  <a:outerShdw blurRad="38100" dist="38100" dir="2700000" algn="tl">
                    <a:srgbClr val="000000">
                      <a:alpha val="43137"/>
                    </a:srgbClr>
                  </a:outerShdw>
                </a:effectLst>
                <a:latin typeface="+mn-ea"/>
              </a:rPr>
              <a:t>』</a:t>
            </a:r>
          </a:p>
          <a:p>
            <a:pPr lvl="1">
              <a:buFont typeface="Wingdings" panose="05000000000000000000" pitchFamily="2" charset="2"/>
              <a:buChar char="Ø"/>
              <a:defRPr/>
            </a:pPr>
            <a:r>
              <a:rPr lang="en-US" altLang="ja-JP" sz="1800" b="1" u="sng" kern="0" dirty="0" smtClean="0">
                <a:solidFill>
                  <a:srgbClr val="FF0000"/>
                </a:solidFill>
                <a:effectLst>
                  <a:outerShdw blurRad="38100" dist="38100" dir="2700000" algn="tl">
                    <a:srgbClr val="000000">
                      <a:alpha val="43137"/>
                    </a:srgbClr>
                  </a:outerShdw>
                </a:effectLst>
                <a:latin typeface="+mn-ea"/>
              </a:rPr>
              <a:t>『</a:t>
            </a:r>
            <a:r>
              <a:rPr lang="ja-JP" altLang="en-US" sz="1800" b="1" u="sng" kern="0" dirty="0" smtClean="0">
                <a:solidFill>
                  <a:srgbClr val="FF0000"/>
                </a:solidFill>
                <a:effectLst>
                  <a:outerShdw blurRad="38100" dist="38100" dir="2700000" algn="tl">
                    <a:srgbClr val="000000">
                      <a:alpha val="43137"/>
                    </a:srgbClr>
                  </a:outerShdw>
                </a:effectLst>
                <a:latin typeface="+mn-ea"/>
              </a:rPr>
              <a:t>土石流危険渓流</a:t>
            </a:r>
            <a:r>
              <a:rPr lang="en-US" altLang="ja-JP" sz="1800" b="1" u="sng" kern="0" dirty="0" smtClean="0">
                <a:solidFill>
                  <a:srgbClr val="FF0000"/>
                </a:solidFill>
                <a:effectLst>
                  <a:outerShdw blurRad="38100" dist="38100" dir="2700000" algn="tl">
                    <a:srgbClr val="000000">
                      <a:alpha val="43137"/>
                    </a:srgbClr>
                  </a:outerShdw>
                </a:effectLst>
                <a:latin typeface="+mn-ea"/>
              </a:rPr>
              <a:t>』</a:t>
            </a:r>
            <a:endParaRPr lang="en-US" altLang="ja-JP" sz="1800" b="1" u="sng" kern="0" dirty="0">
              <a:solidFill>
                <a:srgbClr val="FF0000"/>
              </a:solidFill>
              <a:effectLst>
                <a:outerShdw blurRad="38100" dist="38100" dir="2700000" algn="tl">
                  <a:srgbClr val="000000">
                    <a:alpha val="43137"/>
                  </a:srgbClr>
                </a:outerShdw>
              </a:effectLst>
              <a:latin typeface="+mn-ea"/>
            </a:endParaRPr>
          </a:p>
        </p:txBody>
      </p:sp>
      <p:grpSp>
        <p:nvGrpSpPr>
          <p:cNvPr id="9" name="グループ化 8"/>
          <p:cNvGrpSpPr/>
          <p:nvPr/>
        </p:nvGrpSpPr>
        <p:grpSpPr>
          <a:xfrm>
            <a:off x="409657" y="1147096"/>
            <a:ext cx="1473078" cy="360000"/>
            <a:chOff x="60222" y="4521844"/>
            <a:chExt cx="1473078" cy="360000"/>
          </a:xfrm>
        </p:grpSpPr>
        <p:sp>
          <p:nvSpPr>
            <p:cNvPr id="10" name="角丸四角形 9"/>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2" name="テキスト ボックス 11"/>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３．砂防指定</a:t>
            </a:r>
            <a:endParaRPr lang="en-US" altLang="ja-JP" sz="1600" dirty="0" smtClean="0">
              <a:latin typeface="+mj-ea"/>
              <a:ea typeface="+mj-ea"/>
            </a:endParaRPr>
          </a:p>
        </p:txBody>
      </p:sp>
    </p:spTree>
    <p:extLst>
      <p:ext uri="{BB962C8B-B14F-4D97-AF65-F5344CB8AC3E}">
        <p14:creationId xmlns:p14="http://schemas.microsoft.com/office/powerpoint/2010/main" val="911348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nvPr>
        </p:nvGraphicFramePr>
        <p:xfrm>
          <a:off x="698495" y="764705"/>
          <a:ext cx="8785992" cy="5916885"/>
        </p:xfrm>
        <a:graphic>
          <a:graphicData uri="http://schemas.openxmlformats.org/drawingml/2006/table">
            <a:tbl>
              <a:tblPr firstRow="1" bandRow="1">
                <a:tableStyleId>{5C22544A-7EE6-4342-B048-85BDC9FD1C3A}</a:tableStyleId>
              </a:tblPr>
              <a:tblGrid>
                <a:gridCol w="732166"/>
                <a:gridCol w="732166"/>
                <a:gridCol w="732166"/>
                <a:gridCol w="732166"/>
                <a:gridCol w="732166"/>
                <a:gridCol w="732166"/>
                <a:gridCol w="732166"/>
                <a:gridCol w="732166"/>
                <a:gridCol w="732166"/>
                <a:gridCol w="732166"/>
                <a:gridCol w="732166"/>
                <a:gridCol w="732166"/>
              </a:tblGrid>
              <a:tr h="252000">
                <a:tc>
                  <a:txBody>
                    <a:bodyPr/>
                    <a:lstStyle/>
                    <a:p>
                      <a:pPr algn="ctr"/>
                      <a:r>
                        <a:rPr kumimoji="1" lang="en-US" altLang="ja-JP" sz="1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2006</a:t>
                      </a:r>
                    </a:p>
                    <a:p>
                      <a:pPr algn="ctr"/>
                      <a:r>
                        <a:rPr kumimoji="1" lang="ja-JP" altLang="en-US" sz="1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H18</a:t>
                      </a:r>
                      <a:r>
                        <a:rPr kumimoji="1" lang="ja-JP" altLang="en-US" sz="10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2007</a:t>
                      </a:r>
                    </a:p>
                    <a:p>
                      <a:pPr algn="ct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H19</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2008</a:t>
                      </a:r>
                    </a:p>
                    <a:p>
                      <a:pPr algn="ct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H20</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2009</a:t>
                      </a:r>
                    </a:p>
                    <a:p>
                      <a:pPr algn="ct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H21</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p>
                    <a:p>
                      <a:pPr algn="ct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H22</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a:t>
                      </a:r>
                    </a:p>
                    <a:p>
                      <a:pPr algn="ct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H23</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p>
                    <a:p>
                      <a:pPr algn="ct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H24</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p>
                    <a:p>
                      <a:pPr algn="ct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H25</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p>
                    <a:p>
                      <a:pPr algn="ct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H26</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p>
                    <a:p>
                      <a:pPr algn="ct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H27</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p>
                    <a:p>
                      <a:pPr algn="ct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H28</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B w="9525" cap="flat" cmpd="sng" algn="ctr">
                      <a:solidFill>
                        <a:schemeClr val="tx1"/>
                      </a:solidFill>
                      <a:prstDash val="solid"/>
                      <a:round/>
                      <a:headEnd type="none" w="med" len="med"/>
                      <a:tailEnd type="none" w="med" len="med"/>
                    </a:lnB>
                    <a:noFill/>
                  </a:tcPr>
                </a:tc>
                <a:tc>
                  <a:txBody>
                    <a:bodyPr/>
                    <a:lstStyle/>
                    <a:p>
                      <a:pPr algn="ct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2017</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H29</a:t>
                      </a:r>
                      <a:r>
                        <a:rPr kumimoji="1" lang="ja-JP" altLang="en-US" sz="8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8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marB="0" anchor="ctr">
                    <a:lnL w="9525" cap="flat" cmpd="sng" algn="ctr">
                      <a:solidFill>
                        <a:schemeClr val="tx1"/>
                      </a:solidFill>
                      <a:prstDash val="lgDash"/>
                      <a:round/>
                      <a:headEnd type="none" w="med" len="med"/>
                      <a:tailEnd type="none" w="med" len="med"/>
                    </a:lnL>
                    <a:lnB w="9525" cap="flat" cmpd="sng" algn="ctr">
                      <a:solidFill>
                        <a:schemeClr val="tx1"/>
                      </a:solidFill>
                      <a:prstDash val="solid"/>
                      <a:round/>
                      <a:headEnd type="none" w="med" len="med"/>
                      <a:tailEnd type="none" w="med" len="med"/>
                    </a:lnB>
                    <a:noFill/>
                  </a:tcPr>
                </a:tc>
              </a:tr>
              <a:tr h="5566365">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R w="9525" cap="flat" cmpd="sng" algn="ctr">
                      <a:solidFill>
                        <a:schemeClr val="tx1"/>
                      </a:solidFill>
                      <a:prstDash val="lgDash"/>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endParaRPr kumimoji="1" lang="ja-JP" altLang="en-US" sz="12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9525" cap="flat" cmpd="sng" algn="ctr">
                      <a:solidFill>
                        <a:schemeClr val="tx1"/>
                      </a:solidFill>
                      <a:prstDash val="lgDash"/>
                      <a:round/>
                      <a:headEnd type="none" w="med" len="med"/>
                      <a:tailEnd type="none" w="med" len="med"/>
                    </a:lnL>
                    <a:lnT w="9525" cap="flat" cmpd="sng" algn="ctr">
                      <a:solidFill>
                        <a:schemeClr val="tx1"/>
                      </a:solidFill>
                      <a:prstDash val="solid"/>
                      <a:round/>
                      <a:headEnd type="none" w="med" len="med"/>
                      <a:tailEnd type="none" w="med" len="med"/>
                    </a:lnT>
                    <a:noFill/>
                  </a:tcPr>
                </a:tc>
              </a:tr>
            </a:tbl>
          </a:graphicData>
        </a:graphic>
      </p:graphicFrame>
      <p:graphicFrame>
        <p:nvGraphicFramePr>
          <p:cNvPr id="8" name="表 7"/>
          <p:cNvGraphicFramePr>
            <a:graphicFrameLocks noGrp="1"/>
          </p:cNvGraphicFramePr>
          <p:nvPr>
            <p:extLst/>
          </p:nvPr>
        </p:nvGraphicFramePr>
        <p:xfrm>
          <a:off x="419100" y="4590883"/>
          <a:ext cx="9072000" cy="2016000"/>
        </p:xfrm>
        <a:graphic>
          <a:graphicData uri="http://schemas.openxmlformats.org/drawingml/2006/table">
            <a:tbl>
              <a:tblPr firstRow="1" bandRow="1">
                <a:tableStyleId>{5C22544A-7EE6-4342-B048-85BDC9FD1C3A}</a:tableStyleId>
              </a:tblPr>
              <a:tblGrid>
                <a:gridCol w="252794"/>
                <a:gridCol w="8819206"/>
              </a:tblGrid>
              <a:tr h="2016000">
                <a:tc>
                  <a:txBody>
                    <a:bodyPr/>
                    <a:lstStyle/>
                    <a:p>
                      <a:pPr algn="ctr"/>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設計の留意事項</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alpha val="20000"/>
                      </a:srgb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alpha val="20000"/>
                      </a:srgbClr>
                    </a:solidFill>
                  </a:tcPr>
                </a:tc>
              </a:tr>
            </a:tbl>
          </a:graphicData>
        </a:graphic>
      </p:graphicFrame>
      <p:graphicFrame>
        <p:nvGraphicFramePr>
          <p:cNvPr id="9" name="表 8"/>
          <p:cNvGraphicFramePr>
            <a:graphicFrameLocks noGrp="1"/>
          </p:cNvGraphicFramePr>
          <p:nvPr>
            <p:extLst/>
          </p:nvPr>
        </p:nvGraphicFramePr>
        <p:xfrm>
          <a:off x="419100" y="1195308"/>
          <a:ext cx="9072000" cy="3312000"/>
        </p:xfrm>
        <a:graphic>
          <a:graphicData uri="http://schemas.openxmlformats.org/drawingml/2006/table">
            <a:tbl>
              <a:tblPr firstRow="1" bandRow="1">
                <a:tableStyleId>{5C22544A-7EE6-4342-B048-85BDC9FD1C3A}</a:tableStyleId>
              </a:tblPr>
              <a:tblGrid>
                <a:gridCol w="253649"/>
                <a:gridCol w="8818351"/>
              </a:tblGrid>
              <a:tr h="3312000">
                <a:tc>
                  <a:txBody>
                    <a:bodyPr/>
                    <a:lstStyle/>
                    <a:p>
                      <a:pPr algn="ctr"/>
                      <a:r>
                        <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土石流対策の技術的基準</a:t>
                      </a: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alpha val="20000"/>
                      </a:srgbClr>
                    </a:solid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alpha val="20000"/>
                      </a:srgbClr>
                    </a:solidFill>
                  </a:tcPr>
                </a:tc>
              </a:tr>
            </a:tbl>
          </a:graphicData>
        </a:graphic>
      </p:graphicFrame>
      <p:sp>
        <p:nvSpPr>
          <p:cNvPr id="24" name="正方形/長方形 23"/>
          <p:cNvSpPr/>
          <p:nvPr/>
        </p:nvSpPr>
        <p:spPr>
          <a:xfrm>
            <a:off x="1206308" y="1261664"/>
            <a:ext cx="180000" cy="180000"/>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algn="ctr"/>
            <a: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１</a:t>
            </a:r>
          </a:p>
        </p:txBody>
      </p:sp>
      <p:sp>
        <p:nvSpPr>
          <p:cNvPr id="42" name="正方形/長方形 41"/>
          <p:cNvSpPr/>
          <p:nvPr/>
        </p:nvSpPr>
        <p:spPr>
          <a:xfrm>
            <a:off x="5572672" y="1256902"/>
            <a:ext cx="180000" cy="180000"/>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algn="ct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8850653" y="1260322"/>
            <a:ext cx="180000" cy="180000"/>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algn="ct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8057920" y="1258489"/>
            <a:ext cx="180000" cy="180000"/>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algn="ct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二等辺三角形 2"/>
          <p:cNvSpPr/>
          <p:nvPr/>
        </p:nvSpPr>
        <p:spPr>
          <a:xfrm>
            <a:off x="3309029" y="4649928"/>
            <a:ext cx="216000" cy="180000"/>
          </a:xfrm>
          <a:prstGeom prst="triangle">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18000" bIns="36000" rtlCol="0" anchor="ctr"/>
          <a:lstStyle/>
          <a:p>
            <a:pPr algn="ctr"/>
            <a:r>
              <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１</a:t>
            </a:r>
          </a:p>
        </p:txBody>
      </p:sp>
      <p:sp>
        <p:nvSpPr>
          <p:cNvPr id="47" name="二等辺三角形 46"/>
          <p:cNvSpPr/>
          <p:nvPr/>
        </p:nvSpPr>
        <p:spPr>
          <a:xfrm>
            <a:off x="6694998" y="4649928"/>
            <a:ext cx="216000" cy="180000"/>
          </a:xfrm>
          <a:prstGeom prst="triangle">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18000" bIns="36000" rtlCol="0" anchor="ctr"/>
          <a:lstStyle/>
          <a:p>
            <a:pPr algn="ct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二等辺三角形 50"/>
          <p:cNvSpPr/>
          <p:nvPr/>
        </p:nvSpPr>
        <p:spPr>
          <a:xfrm>
            <a:off x="6968842" y="4649928"/>
            <a:ext cx="216000" cy="180000"/>
          </a:xfrm>
          <a:prstGeom prst="triangle">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18000" bIns="36000" rtlCol="0" anchor="ctr"/>
          <a:lstStyle/>
          <a:p>
            <a:pPr algn="ct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二等辺三角形 53"/>
          <p:cNvSpPr/>
          <p:nvPr/>
        </p:nvSpPr>
        <p:spPr>
          <a:xfrm>
            <a:off x="7433417" y="4649928"/>
            <a:ext cx="216000" cy="180000"/>
          </a:xfrm>
          <a:prstGeom prst="triangle">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18000" bIns="36000" rtlCol="0" anchor="ctr"/>
          <a:lstStyle/>
          <a:p>
            <a:pPr algn="ct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3" name="グループ化 82"/>
          <p:cNvGrpSpPr/>
          <p:nvPr/>
        </p:nvGrpSpPr>
        <p:grpSpPr>
          <a:xfrm>
            <a:off x="734140" y="4905678"/>
            <a:ext cx="2927118" cy="831711"/>
            <a:chOff x="436960" y="3884513"/>
            <a:chExt cx="2927118" cy="831711"/>
          </a:xfrm>
        </p:grpSpPr>
        <p:sp>
          <p:nvSpPr>
            <p:cNvPr id="109" name="正方形/長方形 108"/>
            <p:cNvSpPr/>
            <p:nvPr/>
          </p:nvSpPr>
          <p:spPr>
            <a:xfrm>
              <a:off x="436960" y="3884513"/>
              <a:ext cx="2927118" cy="828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
            </a:p>
          </p:txBody>
        </p:sp>
        <p:sp>
          <p:nvSpPr>
            <p:cNvPr id="110" name="テキスト ボックス 109"/>
            <p:cNvSpPr txBox="1"/>
            <p:nvPr/>
          </p:nvSpPr>
          <p:spPr>
            <a:xfrm>
              <a:off x="442614" y="3888224"/>
              <a:ext cx="2916000" cy="828000"/>
            </a:xfrm>
            <a:prstGeom prst="rect">
              <a:avLst/>
            </a:prstGeom>
            <a:noFill/>
          </p:spPr>
          <p:txBody>
            <a:bodyPr wrap="square" lIns="72000" rIns="0" rtlCol="0">
              <a:noAutofit/>
            </a:bodyPr>
            <a:lstStyle/>
            <a:p>
              <a:pPr marL="1611313" indent="-1611313"/>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H21.11.25</a:t>
              </a:r>
            </a:p>
            <a:p>
              <a:pPr marL="1611313" indent="-1611313"/>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砂防えん堤設計にあたっての留意事項について</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marL="92075" indent="-92075"/>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・中詰材の流出による砂防堰堤の被災を踏まえた</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92075" indent="-92075"/>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中詰材を使用する形式の砂防えん堤を採用する</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92075" indent="-92075"/>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場合の留意点</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1" name="グループ化 10"/>
          <p:cNvGrpSpPr/>
          <p:nvPr/>
        </p:nvGrpSpPr>
        <p:grpSpPr>
          <a:xfrm>
            <a:off x="6700776" y="4912322"/>
            <a:ext cx="2664000" cy="707887"/>
            <a:chOff x="6319776" y="5193597"/>
            <a:chExt cx="2664000" cy="707887"/>
          </a:xfrm>
        </p:grpSpPr>
        <p:sp>
          <p:nvSpPr>
            <p:cNvPr id="115" name="正方形/長方形 114"/>
            <p:cNvSpPr/>
            <p:nvPr/>
          </p:nvSpPr>
          <p:spPr>
            <a:xfrm>
              <a:off x="6319776" y="5193597"/>
              <a:ext cx="2664000" cy="648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p:cNvSpPr txBox="1"/>
            <p:nvPr/>
          </p:nvSpPr>
          <p:spPr>
            <a:xfrm>
              <a:off x="6319776" y="5193598"/>
              <a:ext cx="2664000" cy="707886"/>
            </a:xfrm>
            <a:prstGeom prst="rect">
              <a:avLst/>
            </a:prstGeom>
            <a:noFill/>
          </p:spPr>
          <p:txBody>
            <a:bodyPr wrap="square" lIns="72000" rIns="0" rtlCol="0">
              <a:spAutoFit/>
            </a:bodyPr>
            <a:lstStyle/>
            <a:p>
              <a:pPr marL="1611313" indent="-1611313"/>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H27.06.01</a:t>
              </a:r>
            </a:p>
            <a:p>
              <a:pPr marL="1611313" indent="-1611313"/>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砂防堰堤の袖部処理の特例について（試行） </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marL="1341438" indent="-1341438"/>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・袖部を施工する際に地山の掘削が大規模と</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341438" indent="-1341438"/>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なる場合の袖部処理方針</a:t>
              </a:r>
            </a:p>
          </p:txBody>
        </p:sp>
      </p:grpSp>
      <p:cxnSp>
        <p:nvCxnSpPr>
          <p:cNvPr id="32" name="直線コネクタ 31"/>
          <p:cNvCxnSpPr/>
          <p:nvPr/>
        </p:nvCxnSpPr>
        <p:spPr>
          <a:xfrm>
            <a:off x="6616102" y="4874600"/>
            <a:ext cx="0" cy="57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9448626" y="4735959"/>
            <a:ext cx="0" cy="13612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4" name="グループ化 43"/>
          <p:cNvGrpSpPr/>
          <p:nvPr/>
        </p:nvGrpSpPr>
        <p:grpSpPr>
          <a:xfrm>
            <a:off x="3747753" y="4918361"/>
            <a:ext cx="2815429" cy="1020461"/>
            <a:chOff x="3519152" y="5199636"/>
            <a:chExt cx="2815429" cy="1020461"/>
          </a:xfrm>
        </p:grpSpPr>
        <p:sp>
          <p:nvSpPr>
            <p:cNvPr id="118" name="正方形/長方形 117"/>
            <p:cNvSpPr/>
            <p:nvPr/>
          </p:nvSpPr>
          <p:spPr>
            <a:xfrm>
              <a:off x="3519152" y="5199636"/>
              <a:ext cx="2808000" cy="97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3526581" y="5204434"/>
              <a:ext cx="2808000" cy="1015663"/>
            </a:xfrm>
            <a:prstGeom prst="rect">
              <a:avLst/>
            </a:prstGeom>
            <a:noFill/>
          </p:spPr>
          <p:txBody>
            <a:bodyPr wrap="square" lIns="72000" rIns="0" rtlCol="0">
              <a:spAutoFit/>
            </a:bodyPr>
            <a:lstStyle/>
            <a:p>
              <a:pPr marL="1611313" indent="-1611313"/>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H27.03.19</a:t>
              </a:r>
            </a:p>
            <a:p>
              <a:pPr marL="1611313" indent="-1611313"/>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砂防堰堤の設計にあたっての留意事項について</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・砂防ソイルセメント等の活用など、より合理</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的な検討の必要性</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・流木捕捉効果の高い堰堤の採用および改良な</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どの検討した流木対策計画の策定</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36" name="直線コネクタ 35"/>
          <p:cNvCxnSpPr/>
          <p:nvPr/>
        </p:nvCxnSpPr>
        <p:spPr>
          <a:xfrm>
            <a:off x="3703317" y="4739928"/>
            <a:ext cx="1" cy="12206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endCxn id="47" idx="1"/>
          </p:cNvCxnSpPr>
          <p:nvPr/>
        </p:nvCxnSpPr>
        <p:spPr>
          <a:xfrm>
            <a:off x="3703316" y="4739928"/>
            <a:ext cx="304568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24" idx="2"/>
          </p:cNvCxnSpPr>
          <p:nvPr/>
        </p:nvCxnSpPr>
        <p:spPr>
          <a:xfrm>
            <a:off x="1296308" y="1441664"/>
            <a:ext cx="0" cy="10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8147696" y="1440557"/>
            <a:ext cx="0" cy="2225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4759395" y="1346901"/>
            <a:ext cx="1577" cy="185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a:endCxn id="42" idx="1"/>
          </p:cNvCxnSpPr>
          <p:nvPr/>
        </p:nvCxnSpPr>
        <p:spPr>
          <a:xfrm>
            <a:off x="4760968" y="1346902"/>
            <a:ext cx="81170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二等辺三角形 73"/>
          <p:cNvSpPr/>
          <p:nvPr/>
        </p:nvSpPr>
        <p:spPr>
          <a:xfrm>
            <a:off x="8508154" y="4649928"/>
            <a:ext cx="216000" cy="180000"/>
          </a:xfrm>
          <a:prstGeom prst="triangle">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18000" bIns="36000" rtlCol="0" anchor="ctr"/>
          <a:lstStyle/>
          <a:p>
            <a:pPr algn="ct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0" name="直線コネクタ 79"/>
          <p:cNvCxnSpPr>
            <a:stCxn id="3" idx="3"/>
          </p:cNvCxnSpPr>
          <p:nvPr/>
        </p:nvCxnSpPr>
        <p:spPr>
          <a:xfrm>
            <a:off x="3417029" y="4829928"/>
            <a:ext cx="0" cy="7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7074682" y="4829928"/>
            <a:ext cx="0" cy="54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グループ化 34"/>
          <p:cNvGrpSpPr/>
          <p:nvPr/>
        </p:nvGrpSpPr>
        <p:grpSpPr>
          <a:xfrm>
            <a:off x="874500" y="5960603"/>
            <a:ext cx="5472000" cy="512429"/>
            <a:chOff x="613420" y="6106968"/>
            <a:chExt cx="5472000" cy="512429"/>
          </a:xfrm>
        </p:grpSpPr>
        <p:sp>
          <p:nvSpPr>
            <p:cNvPr id="112" name="正方形/長方形 111"/>
            <p:cNvSpPr/>
            <p:nvPr/>
          </p:nvSpPr>
          <p:spPr>
            <a:xfrm>
              <a:off x="613420" y="6106968"/>
              <a:ext cx="5472000" cy="50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p:cNvSpPr txBox="1"/>
            <p:nvPr/>
          </p:nvSpPr>
          <p:spPr>
            <a:xfrm>
              <a:off x="613420" y="6115397"/>
              <a:ext cx="5472000" cy="504000"/>
            </a:xfrm>
            <a:prstGeom prst="rect">
              <a:avLst/>
            </a:prstGeom>
            <a:noFill/>
          </p:spPr>
          <p:txBody>
            <a:bodyPr wrap="square" lIns="72000" rIns="0" rtlCol="0">
              <a:noAutofit/>
            </a:bodyPr>
            <a:lstStyle/>
            <a:p>
              <a:pPr marL="1611313" indent="-1611313"/>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H26.11.06</a:t>
              </a:r>
            </a:p>
            <a:p>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鋼製透過型砂防堰堤の留意事項について</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・土石流による砂防堰堤の一部損傷の事案を踏まえた、特に外力条件が厳しい現場での対応策</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132" name="直線コネクタ 131"/>
          <p:cNvCxnSpPr>
            <a:stCxn id="45" idx="2"/>
          </p:cNvCxnSpPr>
          <p:nvPr/>
        </p:nvCxnSpPr>
        <p:spPr>
          <a:xfrm>
            <a:off x="8940653" y="1440322"/>
            <a:ext cx="0" cy="14864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グループ化 1"/>
          <p:cNvGrpSpPr/>
          <p:nvPr/>
        </p:nvGrpSpPr>
        <p:grpSpPr>
          <a:xfrm>
            <a:off x="740854" y="1509182"/>
            <a:ext cx="3926303" cy="1175764"/>
            <a:chOff x="359853" y="1630303"/>
            <a:chExt cx="3926303" cy="1175764"/>
          </a:xfrm>
        </p:grpSpPr>
        <p:sp>
          <p:nvSpPr>
            <p:cNvPr id="138" name="正方形/長方形 137"/>
            <p:cNvSpPr/>
            <p:nvPr/>
          </p:nvSpPr>
          <p:spPr>
            <a:xfrm>
              <a:off x="359853" y="1630303"/>
              <a:ext cx="3924000" cy="1116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テキスト ボックス 138"/>
            <p:cNvSpPr txBox="1"/>
            <p:nvPr/>
          </p:nvSpPr>
          <p:spPr>
            <a:xfrm>
              <a:off x="362156" y="1636516"/>
              <a:ext cx="3924000" cy="1169551"/>
            </a:xfrm>
            <a:prstGeom prst="rect">
              <a:avLst/>
            </a:prstGeom>
            <a:noFill/>
          </p:spPr>
          <p:txBody>
            <a:bodyPr wrap="square" lIns="72000" rIns="0" rtlCol="0">
              <a:spAutoFit/>
            </a:bodyPr>
            <a:lstStyle/>
            <a:p>
              <a:pPr marL="1611313" indent="-1611313"/>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H19.03.13</a:t>
              </a:r>
            </a:p>
            <a:p>
              <a:pPr marL="1611313" indent="-1611313"/>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「砂防基本計画策定指針（土石流・流木対策編）」および</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「土石流・流木対策技術指針」（解説）</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・定期的な除石と緊急除石からなる除石計画について明示</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・流出土砂量に基づく土石流ピーク量の算出方法の統一を図った</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・一旦補足した土砂を土石流の流下中に下流に流出させないよう</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にするため透過部断面の形状を示した（</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D</a:t>
              </a:r>
              <a:r>
                <a:rPr lang="en-US" altLang="ja-JP" sz="1000" baseline="-25000" dirty="0">
                  <a:latin typeface="メイリオ" panose="020B0604030504040204" pitchFamily="50" charset="-128"/>
                  <a:ea typeface="メイリオ" panose="020B0604030504040204" pitchFamily="50" charset="-128"/>
                  <a:cs typeface="メイリオ" panose="020B0604030504040204" pitchFamily="50" charset="-128"/>
                </a:rPr>
                <a:t>95</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など）</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p:cNvSpPr/>
            <p:nvPr/>
          </p:nvSpPr>
          <p:spPr>
            <a:xfrm>
              <a:off x="3745752" y="1638102"/>
              <a:ext cx="540000" cy="180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通知</a:t>
              </a: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9" name="グループ化 28"/>
          <p:cNvGrpSpPr/>
          <p:nvPr/>
        </p:nvGrpSpPr>
        <p:grpSpPr>
          <a:xfrm>
            <a:off x="832912" y="2705352"/>
            <a:ext cx="3457043" cy="1015663"/>
            <a:chOff x="404286" y="2947122"/>
            <a:chExt cx="3457043" cy="1015663"/>
          </a:xfrm>
        </p:grpSpPr>
        <p:sp>
          <p:nvSpPr>
            <p:cNvPr id="133" name="正方形/長方形 132"/>
            <p:cNvSpPr/>
            <p:nvPr/>
          </p:nvSpPr>
          <p:spPr>
            <a:xfrm>
              <a:off x="405329" y="2949527"/>
              <a:ext cx="3456000" cy="97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テキスト ボックス 133"/>
            <p:cNvSpPr txBox="1"/>
            <p:nvPr/>
          </p:nvSpPr>
          <p:spPr>
            <a:xfrm>
              <a:off x="404286" y="2947122"/>
              <a:ext cx="3456000" cy="1015663"/>
            </a:xfrm>
            <a:prstGeom prst="rect">
              <a:avLst/>
            </a:prstGeom>
            <a:noFill/>
          </p:spPr>
          <p:txBody>
            <a:bodyPr wrap="square" lIns="72000" rIns="0" rtlCol="0">
              <a:spAutoFit/>
            </a:bodyPr>
            <a:lstStyle/>
            <a:p>
              <a:pPr marL="1611313" indent="-1611313"/>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H25.03.29</a:t>
              </a:r>
            </a:p>
            <a:p>
              <a:pPr marL="1611313" indent="-1611313"/>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「砂防基本計画策定指針（土石流・流木対策編）」および</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「土石流・流木対策技術指針」の解説の一部変更</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・部分透過型堰堤に適用する流木補足率の規定</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・整備率</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渓流の最下流堰堤について水通し断面の</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設計水深を規定</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p:cNvSpPr/>
            <p:nvPr/>
          </p:nvSpPr>
          <p:spPr>
            <a:xfrm>
              <a:off x="3061479" y="2955542"/>
              <a:ext cx="792000" cy="180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事務連絡</a:t>
              </a: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1" name="グループ化 20"/>
          <p:cNvGrpSpPr/>
          <p:nvPr/>
        </p:nvGrpSpPr>
        <p:grpSpPr>
          <a:xfrm>
            <a:off x="5026521" y="1663146"/>
            <a:ext cx="3970274" cy="1059689"/>
            <a:chOff x="4707467" y="1624152"/>
            <a:chExt cx="3970274" cy="1059689"/>
          </a:xfrm>
        </p:grpSpPr>
        <p:sp>
          <p:nvSpPr>
            <p:cNvPr id="127" name="正方形/長方形 126"/>
            <p:cNvSpPr/>
            <p:nvPr/>
          </p:nvSpPr>
          <p:spPr>
            <a:xfrm>
              <a:off x="4707467" y="1624152"/>
              <a:ext cx="3672000" cy="1008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テキスト ボックス 127"/>
            <p:cNvSpPr txBox="1"/>
            <p:nvPr/>
          </p:nvSpPr>
          <p:spPr>
            <a:xfrm>
              <a:off x="4717741" y="1637401"/>
              <a:ext cx="3960000" cy="1046440"/>
            </a:xfrm>
            <a:prstGeom prst="rect">
              <a:avLst/>
            </a:prstGeom>
            <a:noFill/>
          </p:spPr>
          <p:txBody>
            <a:bodyPr wrap="square" lIns="72000" rIns="0" rtlCol="0">
              <a:spAutoFit/>
            </a:bodyPr>
            <a:lstStyle/>
            <a:p>
              <a:pPr marL="1611313" indent="-1611313"/>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H28.04.21</a:t>
              </a:r>
            </a:p>
            <a:p>
              <a:pPr marL="1611313" indent="-1611313"/>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「砂防基本計画策定指針（土石流・流木対策編）」および</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「土石流・流木対策技術指針」の改訂</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・透過構造を有する施設を原則とした</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・小規模渓流での土石流対策における計画および設計の</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考え方を追記</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p:cNvSpPr/>
            <p:nvPr/>
          </p:nvSpPr>
          <p:spPr>
            <a:xfrm>
              <a:off x="7839479" y="1637400"/>
              <a:ext cx="540000" cy="180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通知</a:t>
              </a: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26" name="グループ化 125"/>
          <p:cNvGrpSpPr/>
          <p:nvPr/>
        </p:nvGrpSpPr>
        <p:grpSpPr>
          <a:xfrm>
            <a:off x="5122520" y="2929806"/>
            <a:ext cx="3925220" cy="723072"/>
            <a:chOff x="4741520" y="3155702"/>
            <a:chExt cx="3925220" cy="723072"/>
          </a:xfrm>
        </p:grpSpPr>
        <p:sp>
          <p:nvSpPr>
            <p:cNvPr id="130" name="正方形/長方形 129"/>
            <p:cNvSpPr/>
            <p:nvPr/>
          </p:nvSpPr>
          <p:spPr>
            <a:xfrm>
              <a:off x="4741520" y="3155702"/>
              <a:ext cx="3924000" cy="72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テキスト ボックス 130"/>
            <p:cNvSpPr txBox="1"/>
            <p:nvPr/>
          </p:nvSpPr>
          <p:spPr>
            <a:xfrm>
              <a:off x="4741520" y="3158774"/>
              <a:ext cx="3924000" cy="720000"/>
            </a:xfrm>
            <a:prstGeom prst="rect">
              <a:avLst/>
            </a:prstGeom>
            <a:noFill/>
          </p:spPr>
          <p:txBody>
            <a:bodyPr wrap="square" lIns="72000" rIns="0" rtlCol="0">
              <a:spAutoFit/>
            </a:bodyPr>
            <a:lstStyle/>
            <a:p>
              <a:pPr marL="1611313" indent="-1611313"/>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H29.09.06</a:t>
              </a:r>
            </a:p>
            <a:p>
              <a:pPr marL="1611313" indent="-1611313"/>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小規模渓流における土石流・流木対策の計画・設計について</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・明瞭な谷地形をなさない地形や常時流水の無いような小規模な渓</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流における計画および設計の考え方（　について補完する資料）</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p:cNvSpPr/>
            <p:nvPr/>
          </p:nvSpPr>
          <p:spPr>
            <a:xfrm>
              <a:off x="7110770" y="3679295"/>
              <a:ext cx="108000" cy="108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8000" rtlCol="0" anchor="t" anchorCtr="0"/>
            <a:lstStyle/>
            <a:p>
              <a:pPr algn="ctr"/>
              <a:r>
                <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p:cNvSpPr/>
            <p:nvPr/>
          </p:nvSpPr>
          <p:spPr>
            <a:xfrm>
              <a:off x="7874740" y="3159243"/>
              <a:ext cx="792000" cy="180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事務連絡</a:t>
              </a: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111" name="直線コネクタ 110"/>
          <p:cNvCxnSpPr/>
          <p:nvPr/>
        </p:nvCxnSpPr>
        <p:spPr>
          <a:xfrm flipH="1">
            <a:off x="9266831" y="1444291"/>
            <a:ext cx="1" cy="2415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a:off x="6559227" y="5449541"/>
            <a:ext cx="57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9360147" y="6094850"/>
            <a:ext cx="921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stCxn id="74" idx="5"/>
          </p:cNvCxnSpPr>
          <p:nvPr/>
        </p:nvCxnSpPr>
        <p:spPr>
          <a:xfrm>
            <a:off x="8670155" y="4739928"/>
            <a:ext cx="77735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a:off x="6616103" y="4879362"/>
            <a:ext cx="4603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a:stCxn id="54" idx="3"/>
          </p:cNvCxnSpPr>
          <p:nvPr/>
        </p:nvCxnSpPr>
        <p:spPr>
          <a:xfrm>
            <a:off x="7541417" y="4829928"/>
            <a:ext cx="0" cy="79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正方形/長方形 76"/>
          <p:cNvSpPr/>
          <p:nvPr/>
        </p:nvSpPr>
        <p:spPr>
          <a:xfrm>
            <a:off x="7526188" y="1258489"/>
            <a:ext cx="180000" cy="180000"/>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algn="ct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p:cNvSpPr/>
          <p:nvPr/>
        </p:nvSpPr>
        <p:spPr>
          <a:xfrm>
            <a:off x="9166170" y="1260322"/>
            <a:ext cx="180000" cy="180000"/>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algn="ctr"/>
            <a:r>
              <a:rPr lang="en-US" altLang="ja-JP"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sz="1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p:cNvGrpSpPr/>
          <p:nvPr/>
        </p:nvGrpSpPr>
        <p:grpSpPr>
          <a:xfrm>
            <a:off x="928161" y="3784286"/>
            <a:ext cx="3576800" cy="713558"/>
            <a:chOff x="613656" y="4137713"/>
            <a:chExt cx="3576800" cy="713558"/>
          </a:xfrm>
        </p:grpSpPr>
        <p:sp>
          <p:nvSpPr>
            <p:cNvPr id="91" name="正方形/長方形 90"/>
            <p:cNvSpPr/>
            <p:nvPr/>
          </p:nvSpPr>
          <p:spPr>
            <a:xfrm>
              <a:off x="613656" y="4137713"/>
              <a:ext cx="3564000" cy="648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92" name="テキスト ボックス 91"/>
            <p:cNvSpPr txBox="1"/>
            <p:nvPr/>
          </p:nvSpPr>
          <p:spPr>
            <a:xfrm>
              <a:off x="626456" y="4143385"/>
              <a:ext cx="3564000" cy="707886"/>
            </a:xfrm>
            <a:prstGeom prst="rect">
              <a:avLst/>
            </a:prstGeom>
            <a:noFill/>
          </p:spPr>
          <p:txBody>
            <a:bodyPr wrap="square" lIns="72000" rIns="0" rtlCol="0">
              <a:spAutoFit/>
            </a:bodyPr>
            <a:lstStyle/>
            <a:p>
              <a:pPr marL="1611313" indent="-1611313"/>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H27.06.26</a:t>
              </a:r>
            </a:p>
            <a:p>
              <a:pPr marL="1611313" indent="-1611313"/>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流木対策の実施について（当面の対応）</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・砂防設備は透過型砂防堰堤とするか、もしくは不透過堰堤</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に流木止めを設置することを基本</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3385158" y="4139913"/>
              <a:ext cx="792000" cy="180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事務連絡</a:t>
              </a: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7" name="グループ化 26"/>
          <p:cNvGrpSpPr/>
          <p:nvPr/>
        </p:nvGrpSpPr>
        <p:grpSpPr>
          <a:xfrm>
            <a:off x="5227295" y="3869115"/>
            <a:ext cx="4176000" cy="717443"/>
            <a:chOff x="4699170" y="3884807"/>
            <a:chExt cx="4176000" cy="717443"/>
          </a:xfrm>
        </p:grpSpPr>
        <p:sp>
          <p:nvSpPr>
            <p:cNvPr id="94" name="円/楕円 93"/>
            <p:cNvSpPr/>
            <p:nvPr/>
          </p:nvSpPr>
          <p:spPr>
            <a:xfrm>
              <a:off x="6611178" y="4072782"/>
              <a:ext cx="216000" cy="216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円/楕円 95"/>
            <p:cNvSpPr/>
            <p:nvPr/>
          </p:nvSpPr>
          <p:spPr>
            <a:xfrm>
              <a:off x="8124731" y="4076480"/>
              <a:ext cx="216000" cy="2160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p:cNvSpPr/>
            <p:nvPr/>
          </p:nvSpPr>
          <p:spPr>
            <a:xfrm>
              <a:off x="4699170" y="3884807"/>
              <a:ext cx="4176000" cy="540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p:cNvSpPr txBox="1"/>
            <p:nvPr/>
          </p:nvSpPr>
          <p:spPr>
            <a:xfrm>
              <a:off x="4699170" y="3894364"/>
              <a:ext cx="4176000" cy="707886"/>
            </a:xfrm>
            <a:prstGeom prst="rect">
              <a:avLst/>
            </a:prstGeom>
            <a:noFill/>
          </p:spPr>
          <p:txBody>
            <a:bodyPr wrap="square" lIns="72000" rIns="0" rtlCol="0">
              <a:spAutoFit/>
            </a:bodyPr>
            <a:lstStyle/>
            <a:p>
              <a:pPr marL="1611313" indent="-1611313"/>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H29.10.20</a:t>
              </a:r>
            </a:p>
            <a:p>
              <a:pPr marL="1611313" indent="-1611313"/>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流木対策における既設砂防堰堤の有効活用に関する具体的手法について</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・前庭保護工への流木捕捉工の設置における計画および設計の考え方</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611313" indent="-1611313"/>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p:cNvSpPr/>
            <p:nvPr/>
          </p:nvSpPr>
          <p:spPr>
            <a:xfrm>
              <a:off x="8082164" y="3898996"/>
              <a:ext cx="792000" cy="180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nchorCtr="0"/>
            <a:lstStyle/>
            <a:p>
              <a:pPr algn="ct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事務連絡</a:t>
              </a: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105" name="直線コネクタ 104"/>
          <p:cNvCxnSpPr/>
          <p:nvPr/>
        </p:nvCxnSpPr>
        <p:spPr>
          <a:xfrm>
            <a:off x="5978188" y="1346902"/>
            <a:ext cx="1548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flipH="1">
            <a:off x="5976911" y="1346903"/>
            <a:ext cx="1278" cy="1538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4887549" y="1503829"/>
            <a:ext cx="1094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4887549" y="1507792"/>
            <a:ext cx="0" cy="2692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34" idx="3"/>
          </p:cNvCxnSpPr>
          <p:nvPr/>
        </p:nvCxnSpPr>
        <p:spPr>
          <a:xfrm flipV="1">
            <a:off x="4288912" y="3191351"/>
            <a:ext cx="47205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4495437" y="4202858"/>
            <a:ext cx="396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8" name="グループ化 77"/>
          <p:cNvGrpSpPr/>
          <p:nvPr/>
        </p:nvGrpSpPr>
        <p:grpSpPr>
          <a:xfrm>
            <a:off x="7056147" y="5752850"/>
            <a:ext cx="2304001" cy="707886"/>
            <a:chOff x="6438510" y="5978746"/>
            <a:chExt cx="2304001" cy="707886"/>
          </a:xfrm>
        </p:grpSpPr>
        <p:sp>
          <p:nvSpPr>
            <p:cNvPr id="71" name="正方形/長方形 70"/>
            <p:cNvSpPr/>
            <p:nvPr/>
          </p:nvSpPr>
          <p:spPr>
            <a:xfrm>
              <a:off x="6438510" y="5978747"/>
              <a:ext cx="2304000" cy="68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p:cNvSpPr txBox="1"/>
            <p:nvPr/>
          </p:nvSpPr>
          <p:spPr>
            <a:xfrm>
              <a:off x="6438511" y="5978746"/>
              <a:ext cx="2304000" cy="707886"/>
            </a:xfrm>
            <a:prstGeom prst="rect">
              <a:avLst/>
            </a:prstGeom>
            <a:noFill/>
          </p:spPr>
          <p:txBody>
            <a:bodyPr wrap="square" lIns="72000" rIns="0" rtlCol="0">
              <a:spAutoFit/>
            </a:bodyPr>
            <a:lstStyle/>
            <a:p>
              <a:pPr marL="1611313" indent="-1611313"/>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H29.03.27</a:t>
              </a:r>
            </a:p>
            <a:p>
              <a:pPr marL="1611313" indent="-1611313"/>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砂防堰堤の分類について </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a:p>
              <a:pPr marL="1341438" indent="-1341438"/>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・技術開発等による新たな種類の堰堤</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marL="1341438" indent="-1341438"/>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（柔構造物）を追加した分類の整理</a:t>
              </a:r>
            </a:p>
          </p:txBody>
        </p:sp>
      </p:grpSp>
      <p:sp>
        <p:nvSpPr>
          <p:cNvPr id="14" name="タイトル 13"/>
          <p:cNvSpPr>
            <a:spLocks noGrp="1"/>
          </p:cNvSpPr>
          <p:nvPr>
            <p:ph type="title"/>
          </p:nvPr>
        </p:nvSpPr>
        <p:spPr/>
        <p:txBody>
          <a:bodyPr/>
          <a:lstStyle/>
          <a:p>
            <a:r>
              <a:rPr lang="ja-JP" altLang="en-US" dirty="0" smtClean="0"/>
              <a:t>（１）</a:t>
            </a:r>
            <a:r>
              <a:rPr lang="ja-JP" altLang="en-US" dirty="0"/>
              <a:t>土石流・流木対策の</a:t>
            </a:r>
            <a:r>
              <a:rPr lang="ja-JP" altLang="en-US" dirty="0" smtClean="0"/>
              <a:t>考え方①</a:t>
            </a:r>
            <a:r>
              <a:rPr lang="ja-JP" altLang="en-US" dirty="0"/>
              <a:t>　　～指針・</a:t>
            </a:r>
            <a:r>
              <a:rPr lang="ja-JP" altLang="en-US" dirty="0" smtClean="0"/>
              <a:t>基準の変遷～</a:t>
            </a:r>
            <a:endParaRPr lang="ja-JP" altLang="en-US" dirty="0"/>
          </a:p>
        </p:txBody>
      </p:sp>
      <p:sp>
        <p:nvSpPr>
          <p:cNvPr id="5" name="スライド番号プレースホルダー 4"/>
          <p:cNvSpPr>
            <a:spLocks noGrp="1"/>
          </p:cNvSpPr>
          <p:nvPr>
            <p:ph type="sldNum" sz="quarter" idx="11"/>
          </p:nvPr>
        </p:nvSpPr>
        <p:spPr/>
        <p:txBody>
          <a:bodyPr/>
          <a:lstStyle/>
          <a:p>
            <a:pPr>
              <a:defRPr/>
            </a:pPr>
            <a:fld id="{975EE807-7F6C-401A-A233-96A422179899}" type="slidenum">
              <a:rPr lang="ja-JP" altLang="en-US" smtClean="0"/>
              <a:pPr>
                <a:defRPr/>
              </a:pPr>
              <a:t>23</a:t>
            </a:fld>
            <a:endParaRPr lang="ja-JP" altLang="en-US"/>
          </a:p>
        </p:txBody>
      </p:sp>
      <p:sp>
        <p:nvSpPr>
          <p:cNvPr id="7" name="正方形/長方形 6"/>
          <p:cNvSpPr/>
          <p:nvPr/>
        </p:nvSpPr>
        <p:spPr>
          <a:xfrm>
            <a:off x="928161" y="3784286"/>
            <a:ext cx="3576800" cy="64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p:cNvSpPr/>
          <p:nvPr/>
        </p:nvSpPr>
        <p:spPr>
          <a:xfrm>
            <a:off x="5020943" y="1672702"/>
            <a:ext cx="3684739" cy="9984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正方形/長方形 92"/>
          <p:cNvSpPr/>
          <p:nvPr/>
        </p:nvSpPr>
        <p:spPr>
          <a:xfrm>
            <a:off x="5213727" y="3863681"/>
            <a:ext cx="4176000" cy="54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p:cNvSpPr txBox="1">
            <a:spLocks noChangeArrowheads="1"/>
          </p:cNvSpPr>
          <p:nvPr/>
        </p:nvSpPr>
        <p:spPr bwMode="auto">
          <a:xfrm>
            <a:off x="6460789" y="95782"/>
            <a:ext cx="200086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４</a:t>
            </a:r>
            <a:r>
              <a:rPr lang="ja-JP" altLang="en-US" sz="1600" dirty="0" smtClean="0">
                <a:latin typeface="+mj-ea"/>
                <a:ea typeface="+mj-ea"/>
              </a:rPr>
              <a:t>．</a:t>
            </a:r>
            <a:r>
              <a:rPr lang="ja-JP" altLang="en-US" sz="1600" dirty="0" smtClean="0">
                <a:latin typeface="+mj-ea"/>
                <a:ea typeface="+mj-ea"/>
              </a:rPr>
              <a:t>土石流・流木対策</a:t>
            </a:r>
            <a:endParaRPr lang="en-US" altLang="ja-JP" sz="1600" dirty="0" smtClean="0">
              <a:latin typeface="+mj-ea"/>
              <a:ea typeface="+mj-ea"/>
            </a:endParaRPr>
          </a:p>
        </p:txBody>
      </p:sp>
    </p:spTree>
    <p:extLst>
      <p:ext uri="{BB962C8B-B14F-4D97-AF65-F5344CB8AC3E}">
        <p14:creationId xmlns:p14="http://schemas.microsoft.com/office/powerpoint/2010/main" val="1402312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35000" y="946158"/>
            <a:ext cx="8636000" cy="5940088"/>
          </a:xfrm>
          <a:prstGeom prst="rect">
            <a:avLst/>
          </a:prstGeom>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800100" indent="-34290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lnSpc>
                <a:spcPts val="2000"/>
              </a:lnSpc>
              <a:spcBef>
                <a:spcPts val="600"/>
              </a:spcBef>
              <a:defRPr/>
            </a:pPr>
            <a:r>
              <a:rPr lang="ja-JP" altLang="ja-JP" b="1" dirty="0" smtClean="0">
                <a:solidFill>
                  <a:srgbClr val="000000"/>
                </a:solidFill>
                <a:latin typeface="+mn-ea"/>
                <a:ea typeface="+mn-ea"/>
              </a:rPr>
              <a:t>１．背景</a:t>
            </a:r>
            <a:endParaRPr lang="ja-JP" altLang="ja-JP" sz="1200" b="1" dirty="0">
              <a:latin typeface="+mn-ea"/>
              <a:ea typeface="+mn-ea"/>
              <a:cs typeface="Times New Roman" panose="02020603050405020304" pitchFamily="18" charset="0"/>
            </a:endParaRPr>
          </a:p>
          <a:p>
            <a:pPr lvl="1" algn="just">
              <a:lnSpc>
                <a:spcPts val="2000"/>
              </a:lnSpc>
              <a:buSzPts val="1300"/>
              <a:buFont typeface="Wingdings" panose="05000000000000000000" pitchFamily="2" charset="2"/>
              <a:buChar char=""/>
              <a:defRPr/>
            </a:pPr>
            <a:r>
              <a:rPr lang="ja-JP" altLang="en-US" sz="1600" dirty="0" smtClean="0">
                <a:solidFill>
                  <a:srgbClr val="000000"/>
                </a:solidFill>
                <a:latin typeface="+mn-ea"/>
                <a:ea typeface="+mn-ea"/>
              </a:rPr>
              <a:t>旧</a:t>
            </a:r>
            <a:r>
              <a:rPr lang="ja-JP" altLang="ja-JP" sz="1600" dirty="0" smtClean="0">
                <a:solidFill>
                  <a:srgbClr val="000000"/>
                </a:solidFill>
                <a:latin typeface="+mn-ea"/>
                <a:ea typeface="+mn-ea"/>
              </a:rPr>
              <a:t>砂防</a:t>
            </a:r>
            <a:r>
              <a:rPr lang="ja-JP" altLang="ja-JP" sz="1600" dirty="0">
                <a:solidFill>
                  <a:srgbClr val="000000"/>
                </a:solidFill>
                <a:latin typeface="+mn-ea"/>
                <a:ea typeface="+mn-ea"/>
              </a:rPr>
              <a:t>基本計画策定指針</a:t>
            </a:r>
            <a:r>
              <a:rPr lang="en-US" altLang="ja-JP" sz="1600" dirty="0">
                <a:solidFill>
                  <a:srgbClr val="000000"/>
                </a:solidFill>
                <a:latin typeface="+mn-ea"/>
                <a:ea typeface="+mn-ea"/>
              </a:rPr>
              <a:t>(</a:t>
            </a:r>
            <a:r>
              <a:rPr lang="ja-JP" altLang="ja-JP" sz="1600" dirty="0">
                <a:solidFill>
                  <a:srgbClr val="000000"/>
                </a:solidFill>
                <a:latin typeface="+mn-ea"/>
                <a:ea typeface="+mn-ea"/>
              </a:rPr>
              <a:t>土石流・流木対策編</a:t>
            </a:r>
            <a:r>
              <a:rPr lang="en-US" altLang="ja-JP" sz="1600" dirty="0">
                <a:solidFill>
                  <a:srgbClr val="000000"/>
                </a:solidFill>
                <a:latin typeface="+mn-ea"/>
                <a:ea typeface="+mn-ea"/>
              </a:rPr>
              <a:t>)</a:t>
            </a:r>
            <a:r>
              <a:rPr lang="ja-JP" altLang="ja-JP" sz="1600" dirty="0" err="1">
                <a:solidFill>
                  <a:srgbClr val="000000"/>
                </a:solidFill>
                <a:latin typeface="+mn-ea"/>
                <a:ea typeface="+mn-ea"/>
              </a:rPr>
              <a:t>、</a:t>
            </a:r>
            <a:r>
              <a:rPr lang="ja-JP" altLang="ja-JP" sz="1600" dirty="0">
                <a:solidFill>
                  <a:srgbClr val="000000"/>
                </a:solidFill>
                <a:latin typeface="+mn-ea"/>
                <a:ea typeface="+mn-ea"/>
              </a:rPr>
              <a:t>土石流・流木対策設計技術指針</a:t>
            </a:r>
            <a:r>
              <a:rPr lang="en-US" altLang="ja-JP" sz="1600" dirty="0">
                <a:solidFill>
                  <a:srgbClr val="000000"/>
                </a:solidFill>
                <a:latin typeface="+mn-ea"/>
                <a:ea typeface="+mn-ea"/>
              </a:rPr>
              <a:t>(</a:t>
            </a:r>
            <a:r>
              <a:rPr lang="ja-JP" altLang="ja-JP" sz="1600" dirty="0">
                <a:solidFill>
                  <a:srgbClr val="000000"/>
                </a:solidFill>
                <a:latin typeface="+mn-ea"/>
                <a:ea typeface="+mn-ea"/>
              </a:rPr>
              <a:t>平成１９年３月</a:t>
            </a:r>
            <a:r>
              <a:rPr lang="en-US" altLang="ja-JP" sz="1600" dirty="0">
                <a:solidFill>
                  <a:srgbClr val="000000"/>
                </a:solidFill>
                <a:latin typeface="+mn-ea"/>
                <a:ea typeface="+mn-ea"/>
              </a:rPr>
              <a:t>)</a:t>
            </a:r>
            <a:r>
              <a:rPr lang="ja-JP" altLang="ja-JP" sz="1600" dirty="0">
                <a:solidFill>
                  <a:srgbClr val="000000"/>
                </a:solidFill>
                <a:latin typeface="+mn-ea"/>
                <a:ea typeface="+mn-ea"/>
              </a:rPr>
              <a:t>の策定から５年以上が経過。</a:t>
            </a:r>
            <a:endParaRPr lang="ja-JP" altLang="ja-JP" sz="1600" dirty="0">
              <a:latin typeface="+mn-ea"/>
              <a:ea typeface="+mn-ea"/>
              <a:cs typeface="Times New Roman" panose="02020603050405020304" pitchFamily="18" charset="0"/>
            </a:endParaRPr>
          </a:p>
          <a:p>
            <a:pPr lvl="1" algn="just">
              <a:lnSpc>
                <a:spcPts val="2000"/>
              </a:lnSpc>
              <a:buSzPts val="1300"/>
              <a:buFont typeface="Wingdings" panose="05000000000000000000" pitchFamily="2" charset="2"/>
              <a:buChar char=""/>
              <a:defRPr/>
            </a:pPr>
            <a:r>
              <a:rPr lang="ja-JP" altLang="ja-JP" sz="1600" dirty="0">
                <a:solidFill>
                  <a:srgbClr val="000000"/>
                </a:solidFill>
                <a:latin typeface="+mn-ea"/>
                <a:ea typeface="+mn-ea"/>
              </a:rPr>
              <a:t>平成２５年１０月に東京都大島町で発生した土砂災害や、「土砂災害対策の強化に向けて</a:t>
            </a:r>
            <a:r>
              <a:rPr lang="en-US" altLang="ja-JP" sz="1600" dirty="0">
                <a:solidFill>
                  <a:srgbClr val="000000"/>
                </a:solidFill>
                <a:latin typeface="+mn-ea"/>
                <a:ea typeface="+mn-ea"/>
              </a:rPr>
              <a:t>(</a:t>
            </a:r>
            <a:r>
              <a:rPr lang="ja-JP" altLang="ja-JP" sz="1600" dirty="0">
                <a:solidFill>
                  <a:srgbClr val="000000"/>
                </a:solidFill>
                <a:latin typeface="+mn-ea"/>
                <a:ea typeface="+mn-ea"/>
              </a:rPr>
              <a:t>提言</a:t>
            </a:r>
            <a:r>
              <a:rPr lang="en-US" altLang="ja-JP" sz="1600" dirty="0">
                <a:solidFill>
                  <a:srgbClr val="000000"/>
                </a:solidFill>
                <a:latin typeface="+mn-ea"/>
                <a:ea typeface="+mn-ea"/>
              </a:rPr>
              <a:t>)</a:t>
            </a:r>
            <a:r>
              <a:rPr lang="ja-JP" altLang="ja-JP" sz="1600" dirty="0">
                <a:solidFill>
                  <a:srgbClr val="000000"/>
                </a:solidFill>
                <a:latin typeface="+mn-ea"/>
                <a:ea typeface="+mn-ea"/>
              </a:rPr>
              <a:t>」</a:t>
            </a:r>
            <a:r>
              <a:rPr lang="en-US" altLang="ja-JP" sz="1600" dirty="0">
                <a:solidFill>
                  <a:srgbClr val="000000"/>
                </a:solidFill>
                <a:latin typeface="+mn-ea"/>
                <a:ea typeface="+mn-ea"/>
              </a:rPr>
              <a:t>(</a:t>
            </a:r>
            <a:r>
              <a:rPr lang="ja-JP" altLang="ja-JP" sz="1600" dirty="0">
                <a:solidFill>
                  <a:srgbClr val="000000"/>
                </a:solidFill>
                <a:latin typeface="+mn-ea"/>
                <a:ea typeface="+mn-ea"/>
              </a:rPr>
              <a:t>平成２６年７月</a:t>
            </a:r>
            <a:r>
              <a:rPr lang="en-US" altLang="ja-JP" sz="1600" dirty="0">
                <a:solidFill>
                  <a:srgbClr val="000000"/>
                </a:solidFill>
                <a:latin typeface="+mn-ea"/>
                <a:ea typeface="+mn-ea"/>
              </a:rPr>
              <a:t>)</a:t>
            </a:r>
            <a:r>
              <a:rPr lang="ja-JP" altLang="ja-JP" sz="1600" dirty="0">
                <a:solidFill>
                  <a:srgbClr val="000000"/>
                </a:solidFill>
                <a:latin typeface="+mn-ea"/>
                <a:ea typeface="+mn-ea"/>
              </a:rPr>
              <a:t>を受けて今回改定。</a:t>
            </a:r>
            <a:endParaRPr lang="ja-JP" altLang="ja-JP" sz="1200" dirty="0">
              <a:latin typeface="+mn-ea"/>
              <a:ea typeface="+mn-ea"/>
              <a:cs typeface="Times New Roman" panose="02020603050405020304" pitchFamily="18" charset="0"/>
            </a:endParaRPr>
          </a:p>
          <a:p>
            <a:pPr algn="just">
              <a:lnSpc>
                <a:spcPts val="2000"/>
              </a:lnSpc>
              <a:spcBef>
                <a:spcPts val="600"/>
              </a:spcBef>
              <a:spcAft>
                <a:spcPts val="600"/>
              </a:spcAft>
              <a:defRPr/>
            </a:pPr>
            <a:r>
              <a:rPr lang="ja-JP" altLang="ja-JP" b="1" dirty="0" smtClean="0">
                <a:solidFill>
                  <a:srgbClr val="000000"/>
                </a:solidFill>
                <a:latin typeface="+mn-ea"/>
                <a:ea typeface="+mn-ea"/>
              </a:rPr>
              <a:t>２．主な改定事項</a:t>
            </a:r>
            <a:r>
              <a:rPr lang="ja-JP" altLang="en-US" dirty="0" smtClean="0">
                <a:solidFill>
                  <a:srgbClr val="000000"/>
                </a:solidFill>
                <a:latin typeface="+mn-ea"/>
                <a:ea typeface="+mn-ea"/>
              </a:rPr>
              <a:t>　　</a:t>
            </a:r>
          </a:p>
          <a:p>
            <a:pPr lvl="1" algn="just">
              <a:lnSpc>
                <a:spcPts val="2000"/>
              </a:lnSpc>
              <a:buFont typeface="Wingdings" panose="05000000000000000000" pitchFamily="2" charset="2"/>
              <a:buChar char="Ø"/>
              <a:defRPr/>
            </a:pPr>
            <a:r>
              <a:rPr lang="ja-JP" altLang="ja-JP" sz="1600" dirty="0">
                <a:solidFill>
                  <a:srgbClr val="000000"/>
                </a:solidFill>
                <a:latin typeface="+mn-ea"/>
                <a:ea typeface="+mn-ea"/>
              </a:rPr>
              <a:t>不透過型砂防堰堤の流木捕捉機能に関し、土石流捕捉時に一部の流木が流出することを踏まえ、対策することとした。</a:t>
            </a:r>
            <a:endParaRPr lang="ja-JP" altLang="en-US" sz="1600" dirty="0">
              <a:latin typeface="+mn-ea"/>
              <a:ea typeface="+mn-ea"/>
              <a:cs typeface="Times New Roman" panose="02020603050405020304" pitchFamily="18" charset="0"/>
            </a:endParaRPr>
          </a:p>
          <a:p>
            <a:pPr lvl="1" algn="just">
              <a:lnSpc>
                <a:spcPts val="2000"/>
              </a:lnSpc>
              <a:buFont typeface="Wingdings" panose="05000000000000000000" pitchFamily="2" charset="2"/>
              <a:buChar char="Ø"/>
              <a:defRPr/>
            </a:pPr>
            <a:r>
              <a:rPr lang="ja-JP" altLang="ja-JP" sz="1600" dirty="0" smtClean="0">
                <a:solidFill>
                  <a:srgbClr val="000000"/>
                </a:solidFill>
                <a:latin typeface="+mn-ea"/>
                <a:ea typeface="+mn-ea"/>
              </a:rPr>
              <a:t>より</a:t>
            </a:r>
            <a:r>
              <a:rPr lang="ja-JP" altLang="ja-JP" sz="1600" b="1" u="sng" dirty="0" smtClean="0">
                <a:solidFill>
                  <a:srgbClr val="FF0000"/>
                </a:solidFill>
                <a:latin typeface="+mn-ea"/>
                <a:ea typeface="+mn-ea"/>
              </a:rPr>
              <a:t>確実</a:t>
            </a:r>
            <a:r>
              <a:rPr lang="ja-JP" altLang="ja-JP" sz="1600" b="1" u="sng" dirty="0">
                <a:solidFill>
                  <a:srgbClr val="FF0000"/>
                </a:solidFill>
                <a:latin typeface="+mn-ea"/>
                <a:ea typeface="+mn-ea"/>
              </a:rPr>
              <a:t>に流木を捕捉するため、透過構造を有する施設を原則とした</a:t>
            </a:r>
            <a:r>
              <a:rPr lang="ja-JP" altLang="ja-JP" sz="1600" dirty="0">
                <a:solidFill>
                  <a:srgbClr val="000000"/>
                </a:solidFill>
                <a:latin typeface="+mn-ea"/>
                <a:ea typeface="+mn-ea"/>
              </a:rPr>
              <a:t>。</a:t>
            </a:r>
            <a:endParaRPr lang="ja-JP" altLang="ja-JP" sz="1200" dirty="0">
              <a:latin typeface="+mn-ea"/>
              <a:ea typeface="+mn-ea"/>
              <a:cs typeface="Times New Roman" panose="02020603050405020304" pitchFamily="18" charset="0"/>
            </a:endParaRPr>
          </a:p>
          <a:p>
            <a:pPr algn="just">
              <a:lnSpc>
                <a:spcPts val="2000"/>
              </a:lnSpc>
              <a:spcBef>
                <a:spcPts val="600"/>
              </a:spcBef>
              <a:spcAft>
                <a:spcPts val="600"/>
              </a:spcAft>
              <a:defRPr/>
            </a:pPr>
            <a:r>
              <a:rPr lang="ja-JP" altLang="ja-JP" b="1" dirty="0" smtClean="0">
                <a:solidFill>
                  <a:srgbClr val="000000"/>
                </a:solidFill>
                <a:latin typeface="+mn-ea"/>
                <a:ea typeface="+mn-ea"/>
              </a:rPr>
              <a:t>３．その他</a:t>
            </a:r>
            <a:endParaRPr lang="ja-JP" altLang="ja-JP" sz="1200" b="1" dirty="0">
              <a:latin typeface="+mn-ea"/>
              <a:ea typeface="+mn-ea"/>
              <a:cs typeface="Times New Roman" panose="02020603050405020304" pitchFamily="18" charset="0"/>
            </a:endParaRPr>
          </a:p>
          <a:p>
            <a:pPr lvl="1" algn="just">
              <a:lnSpc>
                <a:spcPts val="2000"/>
              </a:lnSpc>
              <a:buSzPts val="1300"/>
              <a:buFont typeface="Wingdings" panose="05000000000000000000" pitchFamily="2" charset="2"/>
              <a:buChar char=""/>
              <a:defRPr/>
            </a:pPr>
            <a:r>
              <a:rPr lang="ja-JP" altLang="ja-JP" sz="1400" dirty="0">
                <a:solidFill>
                  <a:srgbClr val="000000"/>
                </a:solidFill>
                <a:latin typeface="+mn-ea"/>
                <a:ea typeface="+mn-ea"/>
              </a:rPr>
              <a:t>計画・設計の合理化</a:t>
            </a:r>
            <a:endParaRPr lang="ja-JP" altLang="ja-JP" sz="1400" dirty="0">
              <a:latin typeface="+mn-ea"/>
              <a:ea typeface="+mn-ea"/>
              <a:cs typeface="Times New Roman" panose="02020603050405020304" pitchFamily="18" charset="0"/>
            </a:endParaRPr>
          </a:p>
          <a:p>
            <a:pPr lvl="1" indent="-177800" algn="just">
              <a:lnSpc>
                <a:spcPts val="2000"/>
              </a:lnSpc>
              <a:buFont typeface="Arial" panose="020B0604020202020204" pitchFamily="34" charset="0"/>
              <a:buChar char="•"/>
              <a:defRPr/>
            </a:pPr>
            <a:r>
              <a:rPr lang="ja-JP" altLang="ja-JP" sz="1400" dirty="0">
                <a:solidFill>
                  <a:srgbClr val="000000"/>
                </a:solidFill>
                <a:latin typeface="+mn-ea"/>
                <a:ea typeface="+mn-ea"/>
              </a:rPr>
              <a:t>小規模渓流対策</a:t>
            </a:r>
            <a:endParaRPr lang="ja-JP" altLang="ja-JP" sz="1400" dirty="0">
              <a:latin typeface="+mn-ea"/>
              <a:ea typeface="+mn-ea"/>
              <a:cs typeface="Times New Roman" panose="02020603050405020304" pitchFamily="18" charset="0"/>
            </a:endParaRPr>
          </a:p>
          <a:p>
            <a:pPr lvl="1" indent="-177800" algn="just">
              <a:lnSpc>
                <a:spcPts val="2000"/>
              </a:lnSpc>
              <a:buFont typeface="Arial" panose="020B0604020202020204" pitchFamily="34" charset="0"/>
              <a:buChar char="•"/>
              <a:defRPr/>
            </a:pPr>
            <a:r>
              <a:rPr lang="ja-JP" altLang="ja-JP" sz="1400" dirty="0">
                <a:solidFill>
                  <a:srgbClr val="000000"/>
                </a:solidFill>
                <a:latin typeface="+mn-ea"/>
                <a:ea typeface="+mn-ea"/>
              </a:rPr>
              <a:t>砂防堰堤の袖部処理</a:t>
            </a:r>
            <a:endParaRPr lang="ja-JP" altLang="ja-JP" sz="1400" dirty="0">
              <a:latin typeface="+mn-ea"/>
              <a:ea typeface="+mn-ea"/>
              <a:cs typeface="Times New Roman" panose="02020603050405020304" pitchFamily="18" charset="0"/>
            </a:endParaRPr>
          </a:p>
          <a:p>
            <a:pPr lvl="1" indent="-177800" algn="just">
              <a:lnSpc>
                <a:spcPts val="2000"/>
              </a:lnSpc>
              <a:buFont typeface="Arial" panose="020B0604020202020204" pitchFamily="34" charset="0"/>
              <a:buChar char="•"/>
              <a:defRPr/>
            </a:pPr>
            <a:r>
              <a:rPr lang="ja-JP" altLang="ja-JP" sz="1400" dirty="0">
                <a:solidFill>
                  <a:srgbClr val="000000"/>
                </a:solidFill>
                <a:latin typeface="+mn-ea"/>
                <a:ea typeface="+mn-ea"/>
              </a:rPr>
              <a:t>非越流部の安定計算</a:t>
            </a:r>
            <a:endParaRPr lang="ja-JP" altLang="ja-JP" sz="1400" dirty="0">
              <a:latin typeface="+mn-ea"/>
              <a:ea typeface="+mn-ea"/>
              <a:cs typeface="Times New Roman" panose="02020603050405020304" pitchFamily="18" charset="0"/>
            </a:endParaRPr>
          </a:p>
          <a:p>
            <a:pPr lvl="1" indent="-177800" algn="just">
              <a:lnSpc>
                <a:spcPts val="2000"/>
              </a:lnSpc>
              <a:buFont typeface="Arial" panose="020B0604020202020204" pitchFamily="34" charset="0"/>
              <a:buChar char="•"/>
              <a:defRPr/>
            </a:pPr>
            <a:r>
              <a:rPr lang="ja-JP" altLang="ja-JP" sz="1400" dirty="0">
                <a:solidFill>
                  <a:srgbClr val="000000"/>
                </a:solidFill>
                <a:latin typeface="+mn-ea"/>
                <a:ea typeface="+mn-ea"/>
              </a:rPr>
              <a:t>既往事務連絡の反映　等</a:t>
            </a:r>
            <a:endParaRPr lang="ja-JP" altLang="ja-JP" sz="1400" dirty="0">
              <a:latin typeface="+mn-ea"/>
              <a:ea typeface="+mn-ea"/>
              <a:cs typeface="Times New Roman" panose="02020603050405020304" pitchFamily="18" charset="0"/>
            </a:endParaRPr>
          </a:p>
          <a:p>
            <a:pPr lvl="1" algn="just">
              <a:lnSpc>
                <a:spcPts val="2000"/>
              </a:lnSpc>
              <a:buSzPts val="1300"/>
              <a:buFont typeface="Wingdings" panose="05000000000000000000" pitchFamily="2" charset="2"/>
              <a:buChar char=""/>
              <a:defRPr/>
            </a:pPr>
            <a:r>
              <a:rPr lang="ja-JP" altLang="ja-JP" sz="1400" dirty="0">
                <a:solidFill>
                  <a:srgbClr val="000000"/>
                </a:solidFill>
                <a:latin typeface="+mn-ea"/>
                <a:ea typeface="+mn-ea"/>
              </a:rPr>
              <a:t>型式選定の考え方の整理</a:t>
            </a:r>
            <a:endParaRPr lang="ja-JP" altLang="ja-JP" sz="1400" dirty="0">
              <a:latin typeface="+mn-ea"/>
              <a:ea typeface="+mn-ea"/>
              <a:cs typeface="Times New Roman" panose="02020603050405020304" pitchFamily="18" charset="0"/>
            </a:endParaRPr>
          </a:p>
          <a:p>
            <a:pPr lvl="1" indent="-177800" algn="just">
              <a:lnSpc>
                <a:spcPts val="2000"/>
              </a:lnSpc>
              <a:buFont typeface="Arial" panose="020B0604020202020204" pitchFamily="34" charset="0"/>
              <a:buChar char="•"/>
              <a:defRPr/>
            </a:pPr>
            <a:r>
              <a:rPr lang="ja-JP" altLang="ja-JP" sz="1400" dirty="0">
                <a:solidFill>
                  <a:srgbClr val="000000"/>
                </a:solidFill>
                <a:latin typeface="+mn-ea"/>
                <a:ea typeface="+mn-ea"/>
              </a:rPr>
              <a:t>除石の推進　等</a:t>
            </a:r>
            <a:endParaRPr lang="ja-JP" altLang="ja-JP" sz="1400" dirty="0">
              <a:latin typeface="+mn-ea"/>
              <a:ea typeface="+mn-ea"/>
              <a:cs typeface="Times New Roman" panose="02020603050405020304" pitchFamily="18" charset="0"/>
            </a:endParaRPr>
          </a:p>
          <a:p>
            <a:pPr lvl="1" algn="just">
              <a:lnSpc>
                <a:spcPts val="2000"/>
              </a:lnSpc>
              <a:buFont typeface="Wingdings" panose="05000000000000000000" pitchFamily="2" charset="2"/>
              <a:buChar char="Ø"/>
              <a:defRPr/>
            </a:pPr>
            <a:r>
              <a:rPr lang="en-US" altLang="ja-JP" sz="1400" dirty="0">
                <a:solidFill>
                  <a:srgbClr val="000000"/>
                </a:solidFill>
                <a:latin typeface="+mn-ea"/>
                <a:ea typeface="+mn-ea"/>
              </a:rPr>
              <a:t> </a:t>
            </a:r>
            <a:r>
              <a:rPr lang="ja-JP" altLang="ja-JP" sz="1400" dirty="0">
                <a:solidFill>
                  <a:srgbClr val="000000"/>
                </a:solidFill>
                <a:latin typeface="+mn-ea"/>
                <a:ea typeface="+mn-ea"/>
              </a:rPr>
              <a:t>最新技術を使った調査方法について</a:t>
            </a:r>
            <a:endParaRPr lang="ja-JP" altLang="ja-JP" sz="1400" dirty="0">
              <a:latin typeface="+mn-ea"/>
              <a:ea typeface="+mn-ea"/>
              <a:cs typeface="Times New Roman" panose="02020603050405020304" pitchFamily="18" charset="0"/>
            </a:endParaRPr>
          </a:p>
          <a:p>
            <a:pPr lvl="1" indent="-177800" algn="just">
              <a:lnSpc>
                <a:spcPts val="2000"/>
              </a:lnSpc>
              <a:buFont typeface="Arial" panose="020B0604020202020204" pitchFamily="34" charset="0"/>
              <a:buChar char="•"/>
              <a:defRPr/>
            </a:pPr>
            <a:r>
              <a:rPr lang="ja-JP" altLang="ja-JP" sz="1400" dirty="0">
                <a:solidFill>
                  <a:srgbClr val="000000"/>
                </a:solidFill>
                <a:latin typeface="+mn-ea"/>
                <a:ea typeface="+mn-ea"/>
              </a:rPr>
              <a:t>航空レーザー測量、ドローン　等 </a:t>
            </a:r>
            <a:endParaRPr lang="en-US" altLang="ja-JP" sz="1400" dirty="0">
              <a:latin typeface="+mn-ea"/>
              <a:ea typeface="+mn-ea"/>
              <a:cs typeface="Times New Roman" panose="02020603050405020304" pitchFamily="18" charset="0"/>
            </a:endParaRPr>
          </a:p>
          <a:p>
            <a:pPr algn="just">
              <a:lnSpc>
                <a:spcPts val="2000"/>
              </a:lnSpc>
              <a:spcBef>
                <a:spcPts val="600"/>
              </a:spcBef>
              <a:spcAft>
                <a:spcPts val="600"/>
              </a:spcAft>
              <a:defRPr/>
            </a:pPr>
            <a:r>
              <a:rPr lang="ja-JP" altLang="en-US" b="1" dirty="0" smtClean="0">
                <a:solidFill>
                  <a:srgbClr val="000000"/>
                </a:solidFill>
                <a:latin typeface="+mn-ea"/>
                <a:ea typeface="+mn-ea"/>
              </a:rPr>
              <a:t>４</a:t>
            </a:r>
            <a:r>
              <a:rPr lang="ja-JP" altLang="ja-JP" b="1" dirty="0" smtClean="0">
                <a:solidFill>
                  <a:srgbClr val="000000"/>
                </a:solidFill>
                <a:latin typeface="+mn-ea"/>
                <a:ea typeface="+mn-ea"/>
              </a:rPr>
              <a:t>．</a:t>
            </a:r>
            <a:r>
              <a:rPr lang="ja-JP" altLang="en-US" b="1" dirty="0" smtClean="0">
                <a:solidFill>
                  <a:srgbClr val="000000"/>
                </a:solidFill>
                <a:latin typeface="+mn-ea"/>
                <a:ea typeface="+mn-ea"/>
              </a:rPr>
              <a:t>設計事例勉強会の開催予定</a:t>
            </a:r>
            <a:endParaRPr lang="ja-JP" altLang="ja-JP" sz="1200" b="1" dirty="0">
              <a:latin typeface="+mn-ea"/>
              <a:ea typeface="+mn-ea"/>
              <a:cs typeface="Times New Roman" panose="02020603050405020304" pitchFamily="18" charset="0"/>
            </a:endParaRPr>
          </a:p>
          <a:p>
            <a:pPr lvl="1" algn="just">
              <a:lnSpc>
                <a:spcPts val="2000"/>
              </a:lnSpc>
              <a:buSzPts val="1300"/>
              <a:buFont typeface="Wingdings" panose="05000000000000000000" pitchFamily="2" charset="2"/>
              <a:buChar char=""/>
              <a:defRPr/>
            </a:pPr>
            <a:r>
              <a:rPr lang="ja-JP" altLang="en-US" sz="1400" dirty="0">
                <a:solidFill>
                  <a:srgbClr val="000000"/>
                </a:solidFill>
                <a:latin typeface="+mn-ea"/>
                <a:ea typeface="+mn-ea"/>
                <a:cs typeface="Times New Roman" panose="02020603050405020304" pitchFamily="18" charset="0"/>
              </a:rPr>
              <a:t>改定した指針を踏まえた設計事例</a:t>
            </a:r>
            <a:r>
              <a:rPr lang="ja-JP" altLang="en-US" sz="1400" dirty="0" smtClean="0">
                <a:solidFill>
                  <a:srgbClr val="000000"/>
                </a:solidFill>
                <a:latin typeface="+mn-ea"/>
                <a:ea typeface="+mn-ea"/>
                <a:cs typeface="Times New Roman" panose="02020603050405020304" pitchFamily="18" charset="0"/>
              </a:rPr>
              <a:t>に</a:t>
            </a:r>
            <a:r>
              <a:rPr lang="en-US" altLang="ja-JP" sz="1400" dirty="0" smtClean="0">
                <a:solidFill>
                  <a:srgbClr val="000000"/>
                </a:solidFill>
                <a:latin typeface="+mn-ea"/>
                <a:ea typeface="+mn-ea"/>
                <a:cs typeface="Times New Roman" panose="02020603050405020304" pitchFamily="18" charset="0"/>
              </a:rPr>
              <a:t>Q</a:t>
            </a:r>
            <a:r>
              <a:rPr lang="ja-JP" altLang="en-US" sz="1400" dirty="0">
                <a:solidFill>
                  <a:srgbClr val="000000"/>
                </a:solidFill>
                <a:latin typeface="+mn-ea"/>
                <a:ea typeface="+mn-ea"/>
                <a:cs typeface="Times New Roman" panose="02020603050405020304" pitchFamily="18" charset="0"/>
              </a:rPr>
              <a:t>＆</a:t>
            </a:r>
            <a:r>
              <a:rPr lang="en-US" altLang="ja-JP" sz="1400" dirty="0">
                <a:solidFill>
                  <a:srgbClr val="000000"/>
                </a:solidFill>
                <a:latin typeface="+mn-ea"/>
                <a:ea typeface="+mn-ea"/>
                <a:cs typeface="Times New Roman" panose="02020603050405020304" pitchFamily="18" charset="0"/>
              </a:rPr>
              <a:t>A</a:t>
            </a:r>
            <a:r>
              <a:rPr lang="ja-JP" altLang="en-US" sz="1400" dirty="0">
                <a:solidFill>
                  <a:srgbClr val="000000"/>
                </a:solidFill>
                <a:latin typeface="+mn-ea"/>
                <a:ea typeface="+mn-ea"/>
                <a:cs typeface="Times New Roman" panose="02020603050405020304" pitchFamily="18" charset="0"/>
              </a:rPr>
              <a:t>については、国総研砂防研究室ＨＰで随時整理</a:t>
            </a:r>
            <a:endParaRPr lang="en-US" altLang="ja-JP" sz="1400" dirty="0">
              <a:solidFill>
                <a:srgbClr val="000000"/>
              </a:solidFill>
              <a:latin typeface="+mn-ea"/>
              <a:ea typeface="+mn-ea"/>
              <a:cs typeface="Times New Roman" panose="02020603050405020304" pitchFamily="18" charset="0"/>
            </a:endParaRPr>
          </a:p>
        </p:txBody>
      </p:sp>
      <p:sp>
        <p:nvSpPr>
          <p:cNvPr id="13" name="正方形/長方形 12"/>
          <p:cNvSpPr/>
          <p:nvPr/>
        </p:nvSpPr>
        <p:spPr>
          <a:xfrm>
            <a:off x="495300" y="3670309"/>
            <a:ext cx="4457700" cy="2478087"/>
          </a:xfrm>
          <a:prstGeom prst="rect">
            <a:avLst/>
          </a:prstGeom>
          <a:noFill/>
          <a:ln w="1905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defRPr/>
            </a:pPr>
            <a:endParaRPr lang="ja-JP" altLang="en-US" sz="1292" dirty="0">
              <a:solidFill>
                <a:schemeClr val="tx1"/>
              </a:solidFill>
              <a:latin typeface="HGSｺﾞｼｯｸM" pitchFamily="50" charset="-128"/>
              <a:ea typeface="HGSｺﾞｼｯｸM" pitchFamily="50" charset="-128"/>
            </a:endParaRPr>
          </a:p>
        </p:txBody>
      </p:sp>
      <p:sp>
        <p:nvSpPr>
          <p:cNvPr id="12" name="正方形/長方形 11"/>
          <p:cNvSpPr/>
          <p:nvPr/>
        </p:nvSpPr>
        <p:spPr>
          <a:xfrm>
            <a:off x="495300" y="2495559"/>
            <a:ext cx="8928100" cy="936625"/>
          </a:xfrm>
          <a:prstGeom prst="rect">
            <a:avLst/>
          </a:prstGeom>
          <a:noFill/>
          <a:ln w="1905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defRPr/>
            </a:pPr>
            <a:endParaRPr lang="ja-JP" altLang="en-US" sz="1292" dirty="0">
              <a:solidFill>
                <a:schemeClr val="tx1"/>
              </a:solidFill>
              <a:latin typeface="HGSｺﾞｼｯｸM" pitchFamily="50" charset="-128"/>
              <a:ea typeface="HGSｺﾞｼｯｸM" pitchFamily="50" charset="-128"/>
            </a:endParaRPr>
          </a:p>
        </p:txBody>
      </p:sp>
      <p:sp>
        <p:nvSpPr>
          <p:cNvPr id="7" name="角丸四角形 6"/>
          <p:cNvSpPr/>
          <p:nvPr/>
        </p:nvSpPr>
        <p:spPr>
          <a:xfrm>
            <a:off x="495300" y="2344746"/>
            <a:ext cx="3657600" cy="258763"/>
          </a:xfrm>
          <a:prstGeom prst="roundRect">
            <a:avLst/>
          </a:prstGeom>
          <a:solidFill>
            <a:srgbClr val="0070C0"/>
          </a:solidFill>
          <a:ln w="19050">
            <a:noFill/>
          </a:ln>
        </p:spPr>
        <p:style>
          <a:lnRef idx="1">
            <a:schemeClr val="accent3"/>
          </a:lnRef>
          <a:fillRef idx="3">
            <a:schemeClr val="accent3"/>
          </a:fillRef>
          <a:effectRef idx="2">
            <a:schemeClr val="accent3"/>
          </a:effectRef>
          <a:fontRef idx="minor">
            <a:schemeClr val="lt1"/>
          </a:fontRef>
        </p:style>
        <p:txBody>
          <a:bodyPr lIns="66462" tIns="0" rIns="66462" bIns="0" anchor="ctr"/>
          <a:lstStyle/>
          <a:p>
            <a:pPr>
              <a:defRPr/>
            </a:pPr>
            <a:r>
              <a:rPr lang="ja-JP" altLang="en-US" sz="1400" dirty="0">
                <a:latin typeface="ＭＳ ゴシック" panose="020B0609070205080204" pitchFamily="49" charset="-128"/>
                <a:ea typeface="ＤＦ特太ゴシック体" panose="02010609000101010101" pitchFamily="1" charset="-128"/>
              </a:rPr>
              <a:t>２．主な改定事項　　</a:t>
            </a:r>
            <a:r>
              <a:rPr lang="ja-JP" altLang="en-US" sz="1600" dirty="0">
                <a:latin typeface="ＭＳ ゴシック" panose="020B0609070205080204" pitchFamily="49" charset="-128"/>
                <a:ea typeface="ＤＦ特太ゴシック体" panose="02010609000101010101" pitchFamily="1" charset="-128"/>
              </a:rPr>
              <a:t>流木対策の強化</a:t>
            </a:r>
          </a:p>
        </p:txBody>
      </p:sp>
      <p:sp>
        <p:nvSpPr>
          <p:cNvPr id="8" name="角丸四角形 7"/>
          <p:cNvSpPr/>
          <p:nvPr/>
        </p:nvSpPr>
        <p:spPr>
          <a:xfrm>
            <a:off x="495301" y="3509970"/>
            <a:ext cx="1628775" cy="279400"/>
          </a:xfrm>
          <a:prstGeom prst="roundRect">
            <a:avLst/>
          </a:prstGeom>
          <a:solidFill>
            <a:srgbClr val="0070C0"/>
          </a:solidFill>
          <a:ln w="19050">
            <a:noFill/>
          </a:ln>
        </p:spPr>
        <p:style>
          <a:lnRef idx="1">
            <a:schemeClr val="accent3"/>
          </a:lnRef>
          <a:fillRef idx="3">
            <a:schemeClr val="accent3"/>
          </a:fillRef>
          <a:effectRef idx="2">
            <a:schemeClr val="accent3"/>
          </a:effectRef>
          <a:fontRef idx="minor">
            <a:schemeClr val="lt1"/>
          </a:fontRef>
        </p:style>
        <p:txBody>
          <a:bodyPr lIns="66462" tIns="0" rIns="66462" bIns="0" anchor="ctr"/>
          <a:lstStyle/>
          <a:p>
            <a:pPr>
              <a:defRPr/>
            </a:pPr>
            <a:r>
              <a:rPr lang="ja-JP" altLang="en-US" sz="1400" dirty="0">
                <a:latin typeface="ＭＳ ゴシック" panose="020B0609070205080204" pitchFamily="49" charset="-128"/>
                <a:ea typeface="ＤＦ特太ゴシック体" panose="02010609000101010101" pitchFamily="1" charset="-128"/>
              </a:rPr>
              <a:t>３．その他</a:t>
            </a:r>
          </a:p>
        </p:txBody>
      </p:sp>
      <p:sp>
        <p:nvSpPr>
          <p:cNvPr id="11" name="正方形/長方形 10"/>
          <p:cNvSpPr/>
          <p:nvPr/>
        </p:nvSpPr>
        <p:spPr>
          <a:xfrm>
            <a:off x="495300" y="1100145"/>
            <a:ext cx="8928100" cy="1176338"/>
          </a:xfrm>
          <a:prstGeom prst="rect">
            <a:avLst/>
          </a:prstGeom>
          <a:noFill/>
          <a:ln w="1905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defRPr/>
            </a:pPr>
            <a:endParaRPr lang="ja-JP" altLang="en-US" sz="1292" dirty="0">
              <a:solidFill>
                <a:schemeClr val="tx1"/>
              </a:solidFill>
              <a:latin typeface="HGSｺﾞｼｯｸM" pitchFamily="50" charset="-128"/>
              <a:ea typeface="HGSｺﾞｼｯｸM" pitchFamily="50" charset="-128"/>
            </a:endParaRPr>
          </a:p>
        </p:txBody>
      </p:sp>
      <p:sp>
        <p:nvSpPr>
          <p:cNvPr id="14" name="正方形/長方形 13"/>
          <p:cNvSpPr/>
          <p:nvPr/>
        </p:nvSpPr>
        <p:spPr>
          <a:xfrm>
            <a:off x="495300" y="6342070"/>
            <a:ext cx="8928100" cy="457200"/>
          </a:xfrm>
          <a:prstGeom prst="rect">
            <a:avLst/>
          </a:prstGeom>
          <a:noFill/>
          <a:ln w="1905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defRPr/>
            </a:pPr>
            <a:endParaRPr lang="ja-JP" altLang="en-US" sz="1292" dirty="0">
              <a:solidFill>
                <a:schemeClr val="tx1"/>
              </a:solidFill>
              <a:latin typeface="HGSｺﾞｼｯｸM" pitchFamily="50" charset="-128"/>
              <a:ea typeface="HGSｺﾞｼｯｸM" pitchFamily="50" charset="-128"/>
            </a:endParaRPr>
          </a:p>
        </p:txBody>
      </p:sp>
      <p:sp>
        <p:nvSpPr>
          <p:cNvPr id="9" name="角丸四角形 8"/>
          <p:cNvSpPr/>
          <p:nvPr/>
        </p:nvSpPr>
        <p:spPr>
          <a:xfrm>
            <a:off x="495300" y="6216658"/>
            <a:ext cx="3657600" cy="258762"/>
          </a:xfrm>
          <a:prstGeom prst="roundRect">
            <a:avLst/>
          </a:prstGeom>
          <a:solidFill>
            <a:srgbClr val="0070C0"/>
          </a:solidFill>
          <a:ln w="19050">
            <a:noFill/>
          </a:ln>
        </p:spPr>
        <p:style>
          <a:lnRef idx="1">
            <a:schemeClr val="accent3"/>
          </a:lnRef>
          <a:fillRef idx="3">
            <a:schemeClr val="accent3"/>
          </a:fillRef>
          <a:effectRef idx="2">
            <a:schemeClr val="accent3"/>
          </a:effectRef>
          <a:fontRef idx="minor">
            <a:schemeClr val="lt1"/>
          </a:fontRef>
        </p:style>
        <p:txBody>
          <a:bodyPr lIns="66462" tIns="0" rIns="66462" bIns="0" anchor="ctr"/>
          <a:lstStyle/>
          <a:p>
            <a:pPr>
              <a:defRPr/>
            </a:pPr>
            <a:r>
              <a:rPr lang="ja-JP" altLang="en-US" sz="1400" dirty="0">
                <a:latin typeface="ＭＳ ゴシック" panose="020B0609070205080204" pitchFamily="49" charset="-128"/>
                <a:ea typeface="ＤＦ特太ゴシック体" panose="02010609000101010101" pitchFamily="1" charset="-128"/>
              </a:rPr>
              <a:t>４．設計事例勉強会の開催</a:t>
            </a:r>
            <a:endParaRPr lang="ja-JP" altLang="en-US" sz="1600" dirty="0">
              <a:latin typeface="ＭＳ ゴシック" panose="020B0609070205080204" pitchFamily="49" charset="-128"/>
              <a:ea typeface="ＤＦ特太ゴシック体" panose="02010609000101010101" pitchFamily="1" charset="-128"/>
            </a:endParaRPr>
          </a:p>
        </p:txBody>
      </p:sp>
      <p:sp>
        <p:nvSpPr>
          <p:cNvPr id="6" name="角丸四角形 5"/>
          <p:cNvSpPr/>
          <p:nvPr/>
        </p:nvSpPr>
        <p:spPr>
          <a:xfrm>
            <a:off x="495301" y="960445"/>
            <a:ext cx="1628775" cy="279400"/>
          </a:xfrm>
          <a:prstGeom prst="roundRect">
            <a:avLst/>
          </a:prstGeom>
          <a:solidFill>
            <a:srgbClr val="0070C0"/>
          </a:solidFill>
          <a:ln w="19050">
            <a:noFill/>
          </a:ln>
        </p:spPr>
        <p:style>
          <a:lnRef idx="1">
            <a:schemeClr val="accent3"/>
          </a:lnRef>
          <a:fillRef idx="3">
            <a:schemeClr val="accent3"/>
          </a:fillRef>
          <a:effectRef idx="2">
            <a:schemeClr val="accent3"/>
          </a:effectRef>
          <a:fontRef idx="minor">
            <a:schemeClr val="lt1"/>
          </a:fontRef>
        </p:style>
        <p:txBody>
          <a:bodyPr lIns="66462" tIns="0" rIns="66462" bIns="0" anchor="ctr"/>
          <a:lstStyle/>
          <a:p>
            <a:pPr>
              <a:defRPr/>
            </a:pPr>
            <a:r>
              <a:rPr lang="ja-JP" altLang="en-US" sz="1400" dirty="0">
                <a:latin typeface="ＭＳ ゴシック" panose="020B0609070205080204" pitchFamily="49" charset="-128"/>
                <a:ea typeface="ＤＦ特太ゴシック体" panose="02010609000101010101" pitchFamily="1" charset="-128"/>
              </a:rPr>
              <a:t>１．改定の背景</a:t>
            </a:r>
          </a:p>
        </p:txBody>
      </p:sp>
      <p:pic>
        <p:nvPicPr>
          <p:cNvPr id="5132" name="図 14">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9051" y="4008446"/>
            <a:ext cx="2087563"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図 15">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72338" y="3998921"/>
            <a:ext cx="2087562"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テキスト ボックス 19"/>
          <p:cNvSpPr txBox="1">
            <a:spLocks noChangeArrowheads="1"/>
          </p:cNvSpPr>
          <p:nvPr/>
        </p:nvSpPr>
        <p:spPr bwMode="auto">
          <a:xfrm>
            <a:off x="5183188" y="5573721"/>
            <a:ext cx="189706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4863" tIns="24863" rIns="24863" bIns="2486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solidFill>
                  <a:srgbClr val="000000"/>
                </a:solidFill>
                <a:latin typeface="ＭＳ Ｐゴシック" panose="020B0600070205080204" pitchFamily="50" charset="-128"/>
              </a:rPr>
              <a:t>透過型砂防堰堤</a:t>
            </a:r>
            <a:endParaRPr lang="en-US" altLang="ja-JP" sz="1400">
              <a:solidFill>
                <a:srgbClr val="000000"/>
              </a:solidFill>
              <a:latin typeface="ＭＳ Ｐゴシック" panose="020B0600070205080204" pitchFamily="50" charset="-128"/>
            </a:endParaRPr>
          </a:p>
          <a:p>
            <a:pPr>
              <a:spcBef>
                <a:spcPct val="0"/>
              </a:spcBef>
              <a:buFontTx/>
              <a:buNone/>
            </a:pPr>
            <a:r>
              <a:rPr lang="ja-JP" altLang="en-US" sz="1400">
                <a:solidFill>
                  <a:srgbClr val="000000"/>
                </a:solidFill>
                <a:latin typeface="ＭＳ Ｐゴシック" panose="020B0600070205080204" pitchFamily="50" charset="-128"/>
              </a:rPr>
              <a:t>砂防学会による実験より</a:t>
            </a:r>
          </a:p>
        </p:txBody>
      </p:sp>
      <p:sp>
        <p:nvSpPr>
          <p:cNvPr id="5135" name="テキスト ボックス 20"/>
          <p:cNvSpPr txBox="1">
            <a:spLocks noChangeArrowheads="1"/>
          </p:cNvSpPr>
          <p:nvPr/>
        </p:nvSpPr>
        <p:spPr bwMode="auto">
          <a:xfrm>
            <a:off x="7367588" y="5573721"/>
            <a:ext cx="189706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4863" tIns="24863" rIns="24863" bIns="2486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solidFill>
                  <a:srgbClr val="000000"/>
                </a:solidFill>
                <a:latin typeface="ＭＳ Ｐゴシック" panose="020B0600070205080204" pitchFamily="50" charset="-128"/>
              </a:rPr>
              <a:t>不透過型砂防堰堤</a:t>
            </a:r>
            <a:endParaRPr lang="en-US" altLang="ja-JP" sz="1400">
              <a:solidFill>
                <a:srgbClr val="000000"/>
              </a:solidFill>
              <a:latin typeface="ＭＳ Ｐゴシック" panose="020B0600070205080204" pitchFamily="50" charset="-128"/>
            </a:endParaRPr>
          </a:p>
          <a:p>
            <a:pPr>
              <a:spcBef>
                <a:spcPct val="0"/>
              </a:spcBef>
              <a:buFontTx/>
              <a:buNone/>
            </a:pPr>
            <a:r>
              <a:rPr lang="ja-JP" altLang="en-US" sz="1400">
                <a:solidFill>
                  <a:srgbClr val="000000"/>
                </a:solidFill>
                <a:latin typeface="ＭＳ Ｐゴシック" panose="020B0600070205080204" pitchFamily="50" charset="-128"/>
              </a:rPr>
              <a:t>砂防学会による実験より</a:t>
            </a:r>
          </a:p>
        </p:txBody>
      </p:sp>
      <p:sp>
        <p:nvSpPr>
          <p:cNvPr id="5136" name="テキスト ボックス 21"/>
          <p:cNvSpPr txBox="1">
            <a:spLocks noChangeArrowheads="1"/>
          </p:cNvSpPr>
          <p:nvPr/>
        </p:nvSpPr>
        <p:spPr bwMode="auto">
          <a:xfrm rot="-851119">
            <a:off x="5445125" y="5114933"/>
            <a:ext cx="14430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4863" tIns="24863" rIns="24863" bIns="2486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solidFill>
                  <a:schemeClr val="bg1"/>
                </a:solidFill>
                <a:latin typeface="ＭＳ Ｐゴシック" panose="020B0600070205080204" pitchFamily="50" charset="-128"/>
              </a:rPr>
              <a:t>全ての流木を捕捉</a:t>
            </a:r>
          </a:p>
        </p:txBody>
      </p:sp>
      <p:sp>
        <p:nvSpPr>
          <p:cNvPr id="5137" name="テキスト ボックス 22"/>
          <p:cNvSpPr txBox="1">
            <a:spLocks noChangeArrowheads="1"/>
          </p:cNvSpPr>
          <p:nvPr/>
        </p:nvSpPr>
        <p:spPr bwMode="auto">
          <a:xfrm rot="-991112">
            <a:off x="7486650" y="5146683"/>
            <a:ext cx="14859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4863" tIns="24863" rIns="24863" bIns="24863">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solidFill>
                  <a:schemeClr val="bg1"/>
                </a:solidFill>
                <a:latin typeface="ＭＳ Ｐゴシック" panose="020B0600070205080204" pitchFamily="50" charset="-128"/>
              </a:rPr>
              <a:t>一部の流木が流出</a:t>
            </a:r>
          </a:p>
        </p:txBody>
      </p:sp>
      <p:sp>
        <p:nvSpPr>
          <p:cNvPr id="20" name="正方形/長方形 19"/>
          <p:cNvSpPr/>
          <p:nvPr/>
        </p:nvSpPr>
        <p:spPr>
          <a:xfrm>
            <a:off x="5060950" y="3687771"/>
            <a:ext cx="4349750" cy="2460625"/>
          </a:xfrm>
          <a:prstGeom prst="rect">
            <a:avLst/>
          </a:prstGeom>
          <a:noFill/>
          <a:ln w="19050">
            <a:solidFill>
              <a:srgbClr val="0070C0"/>
            </a:solidFill>
            <a:prstDash val="sysDash"/>
          </a:ln>
        </p:spPr>
        <p:style>
          <a:lnRef idx="2">
            <a:schemeClr val="accent3"/>
          </a:lnRef>
          <a:fillRef idx="1">
            <a:schemeClr val="lt1"/>
          </a:fillRef>
          <a:effectRef idx="0">
            <a:schemeClr val="accent3"/>
          </a:effectRef>
          <a:fontRef idx="minor">
            <a:schemeClr val="dk1"/>
          </a:fontRef>
        </p:style>
        <p:txBody>
          <a:bodyPr anchor="ctr"/>
          <a:lstStyle/>
          <a:p>
            <a:pPr>
              <a:defRPr/>
            </a:pPr>
            <a:endParaRPr lang="ja-JP" altLang="en-US" sz="1292" dirty="0">
              <a:solidFill>
                <a:schemeClr val="tx1"/>
              </a:solidFill>
              <a:latin typeface="HGSｺﾞｼｯｸM" pitchFamily="50" charset="-128"/>
              <a:ea typeface="HGSｺﾞｼｯｸM" pitchFamily="50" charset="-128"/>
            </a:endParaRPr>
          </a:p>
        </p:txBody>
      </p:sp>
      <p:sp>
        <p:nvSpPr>
          <p:cNvPr id="19" name="テキスト ボックス 18"/>
          <p:cNvSpPr txBox="1"/>
          <p:nvPr/>
        </p:nvSpPr>
        <p:spPr>
          <a:xfrm>
            <a:off x="5478464" y="3557596"/>
            <a:ext cx="3703637" cy="265113"/>
          </a:xfrm>
          <a:prstGeom prst="rect">
            <a:avLst/>
          </a:prstGeom>
          <a:gradFill>
            <a:gsLst>
              <a:gs pos="0">
                <a:srgbClr val="00B0F0"/>
              </a:gs>
              <a:gs pos="50000">
                <a:schemeClr val="bg1"/>
              </a:gs>
              <a:gs pos="100000">
                <a:srgbClr val="00B0F0"/>
              </a:gs>
            </a:gsLst>
            <a:lin ang="5400000" scaled="0"/>
          </a:gradFill>
        </p:spPr>
        <p:txBody>
          <a:bodyPr lIns="24863" tIns="24863" rIns="24863" bIns="24863">
            <a:spAutoFit/>
          </a:bodyPr>
          <a:lstStyle/>
          <a:p>
            <a:pPr fontAlgn="auto">
              <a:spcBef>
                <a:spcPts val="0"/>
              </a:spcBef>
              <a:spcAft>
                <a:spcPts val="0"/>
              </a:spcAft>
              <a:defRPr/>
            </a:pPr>
            <a:r>
              <a:rPr lang="ja-JP" altLang="en-US" sz="1400" dirty="0">
                <a:solidFill>
                  <a:prstClr val="black"/>
                </a:solidFill>
                <a:latin typeface="ＭＳ Ｐゴシック"/>
                <a:ea typeface="ＭＳ Ｐゴシック"/>
              </a:rPr>
              <a:t>参考　砂防堰堤における流木捕捉効果の違い</a:t>
            </a:r>
          </a:p>
        </p:txBody>
      </p:sp>
      <p:sp>
        <p:nvSpPr>
          <p:cNvPr id="2" name="フリーフォーム 1"/>
          <p:cNvSpPr/>
          <p:nvPr/>
        </p:nvSpPr>
        <p:spPr>
          <a:xfrm>
            <a:off x="5838826" y="4995870"/>
            <a:ext cx="85725" cy="209550"/>
          </a:xfrm>
          <a:custGeom>
            <a:avLst/>
            <a:gdLst>
              <a:gd name="connsiteX0" fmla="*/ 85725 w 85725"/>
              <a:gd name="connsiteY0" fmla="*/ 209550 h 209550"/>
              <a:gd name="connsiteX1" fmla="*/ 0 w 85725"/>
              <a:gd name="connsiteY1" fmla="*/ 0 h 209550"/>
            </a:gdLst>
            <a:ahLst/>
            <a:cxnLst>
              <a:cxn ang="0">
                <a:pos x="connsiteX0" y="connsiteY0"/>
              </a:cxn>
              <a:cxn ang="0">
                <a:pos x="connsiteX1" y="connsiteY1"/>
              </a:cxn>
            </a:cxnLst>
            <a:rect l="l" t="t" r="r" b="b"/>
            <a:pathLst>
              <a:path w="85725" h="209550">
                <a:moveTo>
                  <a:pt x="85725" y="209550"/>
                </a:moveTo>
                <a:lnTo>
                  <a:pt x="0" y="0"/>
                </a:lnTo>
              </a:path>
            </a:pathLst>
          </a:custGeom>
          <a:noFill/>
          <a:ln>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フリーフォーム 2"/>
          <p:cNvSpPr/>
          <p:nvPr/>
        </p:nvSpPr>
        <p:spPr>
          <a:xfrm>
            <a:off x="7953376" y="4624395"/>
            <a:ext cx="28575" cy="609600"/>
          </a:xfrm>
          <a:custGeom>
            <a:avLst/>
            <a:gdLst>
              <a:gd name="connsiteX0" fmla="*/ 28575 w 28575"/>
              <a:gd name="connsiteY0" fmla="*/ 609600 h 609600"/>
              <a:gd name="connsiteX1" fmla="*/ 0 w 28575"/>
              <a:gd name="connsiteY1" fmla="*/ 0 h 609600"/>
            </a:gdLst>
            <a:ahLst/>
            <a:cxnLst>
              <a:cxn ang="0">
                <a:pos x="connsiteX0" y="connsiteY0"/>
              </a:cxn>
              <a:cxn ang="0">
                <a:pos x="connsiteX1" y="connsiteY1"/>
              </a:cxn>
            </a:cxnLst>
            <a:rect l="l" t="t" r="r" b="b"/>
            <a:pathLst>
              <a:path w="28575" h="609600">
                <a:moveTo>
                  <a:pt x="28575" y="609600"/>
                </a:moveTo>
                <a:lnTo>
                  <a:pt x="0" y="0"/>
                </a:lnTo>
              </a:path>
            </a:pathLst>
          </a:custGeom>
          <a:noFill/>
          <a:ln>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タイトル 15"/>
          <p:cNvSpPr>
            <a:spLocks noGrp="1"/>
          </p:cNvSpPr>
          <p:nvPr>
            <p:ph type="title"/>
          </p:nvPr>
        </p:nvSpPr>
        <p:spPr>
          <a:xfrm>
            <a:off x="471488" y="352473"/>
            <a:ext cx="9423399" cy="707886"/>
          </a:xfrm>
        </p:spPr>
        <p:txBody>
          <a:bodyPr/>
          <a:lstStyle/>
          <a:p>
            <a:r>
              <a:rPr lang="ja-JP" altLang="en-US" sz="2000" dirty="0" smtClean="0"/>
              <a:t>（１）</a:t>
            </a:r>
            <a:r>
              <a:rPr lang="ja-JP" altLang="en-US" sz="2000" dirty="0"/>
              <a:t>土石流・流木対策の</a:t>
            </a:r>
            <a:r>
              <a:rPr lang="ja-JP" altLang="en-US" sz="2000" dirty="0" smtClean="0"/>
              <a:t>考え方②</a:t>
            </a:r>
            <a:r>
              <a:rPr lang="en-US" altLang="ja-JP" sz="2000" dirty="0" smtClean="0"/>
              <a:t/>
            </a:r>
            <a:br>
              <a:rPr lang="en-US" altLang="ja-JP" sz="2000" dirty="0" smtClean="0"/>
            </a:br>
            <a:r>
              <a:rPr lang="ja-JP" altLang="en-US" sz="2000" u="none" dirty="0"/>
              <a:t>　</a:t>
            </a:r>
            <a:r>
              <a:rPr lang="ja-JP" altLang="en-US" sz="2000" u="none" dirty="0" smtClean="0"/>
              <a:t>　　　　　　　　　　　</a:t>
            </a:r>
            <a:r>
              <a:rPr lang="ja-JP" altLang="en-US" sz="2000" dirty="0" smtClean="0"/>
              <a:t>～</a:t>
            </a:r>
            <a:r>
              <a:rPr lang="en-US" altLang="ja-JP" sz="2000" dirty="0" smtClean="0"/>
              <a:t>H28.4</a:t>
            </a:r>
            <a:r>
              <a:rPr lang="ja-JP" altLang="en-US" sz="2000" dirty="0" smtClean="0"/>
              <a:t>砂防</a:t>
            </a:r>
            <a:r>
              <a:rPr lang="ja-JP" altLang="en-US" sz="2000" dirty="0"/>
              <a:t>基本計画策定指針（土石流・流木対策編）等の</a:t>
            </a:r>
            <a:r>
              <a:rPr lang="ja-JP" altLang="en-US" sz="2000" dirty="0" smtClean="0"/>
              <a:t>改定～</a:t>
            </a:r>
            <a:endParaRPr lang="ja-JP" altLang="en-US" sz="2000" dirty="0"/>
          </a:p>
        </p:txBody>
      </p:sp>
      <p:sp>
        <p:nvSpPr>
          <p:cNvPr id="5" name="スライド番号プレースホルダー 4"/>
          <p:cNvSpPr>
            <a:spLocks noGrp="1"/>
          </p:cNvSpPr>
          <p:nvPr>
            <p:ph type="sldNum" sz="quarter" idx="11"/>
          </p:nvPr>
        </p:nvSpPr>
        <p:spPr/>
        <p:txBody>
          <a:bodyPr/>
          <a:lstStyle/>
          <a:p>
            <a:pPr>
              <a:defRPr/>
            </a:pPr>
            <a:fld id="{975EE807-7F6C-401A-A233-96A422179899}" type="slidenum">
              <a:rPr lang="ja-JP" altLang="en-US" smtClean="0"/>
              <a:pPr>
                <a:defRPr/>
              </a:pPr>
              <a:t>24</a:t>
            </a:fld>
            <a:endParaRPr lang="ja-JP" altLang="en-US"/>
          </a:p>
        </p:txBody>
      </p:sp>
      <p:sp>
        <p:nvSpPr>
          <p:cNvPr id="24" name="テキスト ボックス 23"/>
          <p:cNvSpPr txBox="1">
            <a:spLocks noChangeArrowheads="1"/>
          </p:cNvSpPr>
          <p:nvPr/>
        </p:nvSpPr>
        <p:spPr bwMode="auto">
          <a:xfrm>
            <a:off x="6460790" y="95782"/>
            <a:ext cx="2000868"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４．土石流・流木対策</a:t>
            </a:r>
            <a:endParaRPr lang="ja-JP" altLang="en-US" sz="1600" dirty="0">
              <a:latin typeface="+mj-ea"/>
              <a:ea typeface="+mj-ea"/>
            </a:endParaRPr>
          </a:p>
        </p:txBody>
      </p:sp>
    </p:spTree>
    <p:extLst>
      <p:ext uri="{BB962C8B-B14F-4D97-AF65-F5344CB8AC3E}">
        <p14:creationId xmlns:p14="http://schemas.microsoft.com/office/powerpoint/2010/main" val="2907440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（２）</a:t>
            </a:r>
            <a:r>
              <a:rPr lang="ja-JP" altLang="en-US" dirty="0"/>
              <a:t>土石流・流木対策施設配置</a:t>
            </a:r>
            <a:r>
              <a:rPr lang="ja-JP" altLang="en-US" dirty="0" smtClean="0"/>
              <a:t>計画①</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25</a:t>
            </a:fld>
            <a:endParaRPr lang="ja-JP" altLang="en-US"/>
          </a:p>
        </p:txBody>
      </p:sp>
      <p:sp>
        <p:nvSpPr>
          <p:cNvPr id="5" name="コンテンツ プレースホルダー 2"/>
          <p:cNvSpPr txBox="1">
            <a:spLocks/>
          </p:cNvSpPr>
          <p:nvPr/>
        </p:nvSpPr>
        <p:spPr bwMode="auto">
          <a:xfrm>
            <a:off x="173120" y="1230812"/>
            <a:ext cx="9559760" cy="956773"/>
          </a:xfrm>
          <a:prstGeom prst="rect">
            <a:avLst/>
          </a:prstGeom>
          <a:gradFill flip="none" rotWithShape="1">
            <a:gsLst>
              <a:gs pos="0">
                <a:srgbClr val="DDF7DD"/>
              </a:gs>
              <a:gs pos="50000">
                <a:srgbClr val="F9FDF9"/>
              </a:gs>
              <a:gs pos="100000">
                <a:srgbClr val="DDF7DD"/>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a:latin typeface="+mn-ea"/>
              </a:rPr>
              <a:t>　砂防堰堤を配置する際には、対象とする流域の特性や想定される土石及び流木の</a:t>
            </a:r>
            <a:r>
              <a:rPr lang="ja-JP" altLang="en-US" sz="1600" kern="0" dirty="0" smtClean="0">
                <a:latin typeface="+mn-ea"/>
              </a:rPr>
              <a:t>流出</a:t>
            </a:r>
            <a:r>
              <a:rPr lang="ja-JP" altLang="en-US" sz="1600" kern="0" dirty="0">
                <a:latin typeface="+mn-ea"/>
              </a:rPr>
              <a:t>現象を</a:t>
            </a:r>
            <a:r>
              <a:rPr lang="ja-JP" altLang="en-US" sz="1600" u="sng" kern="0" dirty="0">
                <a:solidFill>
                  <a:srgbClr val="FF0000"/>
                </a:solidFill>
                <a:latin typeface="+mn-ea"/>
              </a:rPr>
              <a:t>現地調査により十分把握した上で、経済性、地域環境等に配慮し、型式を</a:t>
            </a:r>
            <a:r>
              <a:rPr lang="ja-JP" altLang="en-US" sz="1600" u="sng" kern="0" dirty="0" smtClean="0">
                <a:solidFill>
                  <a:srgbClr val="FF0000"/>
                </a:solidFill>
                <a:latin typeface="+mn-ea"/>
              </a:rPr>
              <a:t>選定</a:t>
            </a:r>
            <a:r>
              <a:rPr lang="ja-JP" altLang="en-US" sz="1600" kern="0" dirty="0">
                <a:latin typeface="+mn-ea"/>
              </a:rPr>
              <a:t>する。なお、</a:t>
            </a:r>
            <a:r>
              <a:rPr lang="ja-JP" altLang="en-US" sz="1600" u="sng" kern="0" dirty="0">
                <a:solidFill>
                  <a:srgbClr val="FF0000"/>
                </a:solidFill>
                <a:latin typeface="+mn-ea"/>
              </a:rPr>
              <a:t>土砂とともに流出する流木等を全て捕捉するためには、</a:t>
            </a:r>
            <a:r>
              <a:rPr lang="ja-JP" altLang="en-US" sz="1600" u="sng" kern="0" dirty="0">
                <a:solidFill>
                  <a:srgbClr val="FF0000"/>
                </a:solidFill>
                <a:effectLst>
                  <a:outerShdw blurRad="38100" dist="38100" dir="2700000" algn="tl">
                    <a:srgbClr val="000000">
                      <a:alpha val="43137"/>
                    </a:srgbClr>
                  </a:outerShdw>
                </a:effectLst>
                <a:latin typeface="+mn-ea"/>
              </a:rPr>
              <a:t>透過構造を</a:t>
            </a:r>
            <a:r>
              <a:rPr lang="ja-JP" altLang="en-US" sz="1600" u="sng" kern="0" dirty="0" smtClean="0">
                <a:solidFill>
                  <a:srgbClr val="FF0000"/>
                </a:solidFill>
                <a:effectLst>
                  <a:outerShdw blurRad="38100" dist="38100" dir="2700000" algn="tl">
                    <a:srgbClr val="000000">
                      <a:alpha val="43137"/>
                    </a:srgbClr>
                  </a:outerShdw>
                </a:effectLst>
                <a:latin typeface="+mn-ea"/>
              </a:rPr>
              <a:t>有する</a:t>
            </a:r>
            <a:r>
              <a:rPr lang="ja-JP" altLang="en-US" sz="1600" u="sng" kern="0" dirty="0">
                <a:solidFill>
                  <a:srgbClr val="FF0000"/>
                </a:solidFill>
                <a:effectLst>
                  <a:outerShdw blurRad="38100" dist="38100" dir="2700000" algn="tl">
                    <a:srgbClr val="000000">
                      <a:alpha val="43137"/>
                    </a:srgbClr>
                  </a:outerShdw>
                </a:effectLst>
                <a:latin typeface="+mn-ea"/>
              </a:rPr>
              <a:t>施設を原則</a:t>
            </a:r>
            <a:r>
              <a:rPr lang="ja-JP" altLang="en-US" sz="1600" kern="0" dirty="0">
                <a:latin typeface="+mn-ea"/>
              </a:rPr>
              <a:t>とする。</a:t>
            </a:r>
          </a:p>
        </p:txBody>
      </p:sp>
      <p:sp>
        <p:nvSpPr>
          <p:cNvPr id="6" name="角丸四角形 5"/>
          <p:cNvSpPr/>
          <p:nvPr/>
        </p:nvSpPr>
        <p:spPr>
          <a:xfrm>
            <a:off x="183712" y="778029"/>
            <a:ext cx="9421169" cy="408623"/>
          </a:xfrm>
          <a:prstGeom prst="roundRect">
            <a:avLst/>
          </a:prstGeom>
          <a:gradFill flip="none" rotWithShape="1">
            <a:gsLst>
              <a:gs pos="0">
                <a:srgbClr val="339933"/>
              </a:gs>
              <a:gs pos="50000">
                <a:srgbClr val="65D965"/>
              </a:gs>
              <a:gs pos="100000">
                <a:srgbClr val="339933"/>
              </a:gs>
            </a:gsLst>
            <a:lin ang="2700000" scaled="1"/>
            <a:tileRect/>
          </a:gradFill>
          <a:ln w="381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a:solidFill>
                  <a:schemeClr val="bg1"/>
                </a:solidFill>
                <a:latin typeface="+mn-ea"/>
              </a:rPr>
              <a:t>砂防堰堤の型式の選定（透過型・部分透過型・不透過型）（砂防基本計画策定</a:t>
            </a:r>
            <a:r>
              <a:rPr lang="ja-JP" altLang="en-US" b="1" kern="0" dirty="0" smtClean="0">
                <a:solidFill>
                  <a:schemeClr val="bg1"/>
                </a:solidFill>
                <a:latin typeface="+mn-ea"/>
              </a:rPr>
              <a:t>指針４．３．１．２）</a:t>
            </a:r>
            <a:endParaRPr lang="en-US" altLang="ja-JP" b="1" kern="0" dirty="0">
              <a:solidFill>
                <a:schemeClr val="bg1"/>
              </a:solidFill>
              <a:latin typeface="+mn-ea"/>
            </a:endParaRPr>
          </a:p>
        </p:txBody>
      </p:sp>
      <p:sp>
        <p:nvSpPr>
          <p:cNvPr id="7" name="テキスト ボックス 6"/>
          <p:cNvSpPr txBox="1"/>
          <p:nvPr/>
        </p:nvSpPr>
        <p:spPr>
          <a:xfrm>
            <a:off x="5989038" y="424997"/>
            <a:ext cx="3621504" cy="246221"/>
          </a:xfrm>
          <a:prstGeom prst="rect">
            <a:avLst/>
          </a:prstGeom>
          <a:noFill/>
        </p:spPr>
        <p:txBody>
          <a:bodyPr wrap="none" rtlCol="0">
            <a:spAutoFit/>
          </a:bodyPr>
          <a:lstStyle/>
          <a:p>
            <a:pPr algn="just"/>
            <a:r>
              <a:rPr lang="ja-JP" altLang="en-US" sz="1000" dirty="0" smtClean="0"/>
              <a:t>出典：砂防基本計画策定指針（土石流・流木対策編）解説</a:t>
            </a:r>
            <a:r>
              <a:rPr lang="en-US" altLang="ja-JP" sz="1000" dirty="0" smtClean="0"/>
              <a:t>/P63</a:t>
            </a:r>
            <a:endParaRPr lang="ja-JP" altLang="en-US" sz="1000" dirty="0"/>
          </a:p>
        </p:txBody>
      </p:sp>
      <p:sp>
        <p:nvSpPr>
          <p:cNvPr id="8" name="テキスト ボックス 2"/>
          <p:cNvSpPr txBox="1">
            <a:spLocks noChangeArrowheads="1"/>
          </p:cNvSpPr>
          <p:nvPr/>
        </p:nvSpPr>
        <p:spPr bwMode="auto">
          <a:xfrm>
            <a:off x="168463" y="2348880"/>
            <a:ext cx="9681081" cy="4431983"/>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u="sng" dirty="0" smtClean="0">
              <a:solidFill>
                <a:schemeClr val="accent4"/>
              </a:solidFill>
            </a:endParaRPr>
          </a:p>
          <a:p>
            <a:pPr>
              <a:spcBef>
                <a:spcPct val="0"/>
              </a:spcBef>
              <a:buClrTx/>
              <a:buSzTx/>
              <a:buNone/>
            </a:pP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砂防堰堤に求められる機能</a:t>
            </a: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endParaRPr lang="en-US" altLang="ja-JP" sz="1800" dirty="0">
              <a:solidFill>
                <a:srgbClr val="FF0000"/>
              </a:solidFill>
            </a:endParaRPr>
          </a:p>
          <a:p>
            <a:pPr marL="360000" indent="-180000">
              <a:spcBef>
                <a:spcPct val="0"/>
              </a:spcBef>
              <a:buClrTx/>
              <a:buSzTx/>
              <a:buFont typeface="Wingdings" panose="05000000000000000000" pitchFamily="2" charset="2"/>
              <a:buChar char="l"/>
            </a:pPr>
            <a:r>
              <a:rPr lang="ja-JP" altLang="en-US" sz="1600" dirty="0" smtClean="0">
                <a:solidFill>
                  <a:schemeClr val="accent4"/>
                </a:solidFill>
              </a:rPr>
              <a:t>（発生区間）</a:t>
            </a:r>
            <a:endParaRPr lang="en-US" altLang="ja-JP" sz="1600" dirty="0" smtClean="0">
              <a:solidFill>
                <a:schemeClr val="accent4"/>
              </a:solidFill>
            </a:endParaRPr>
          </a:p>
          <a:p>
            <a:pPr marL="360000" indent="0">
              <a:spcBef>
                <a:spcPct val="0"/>
              </a:spcBef>
              <a:buClrTx/>
              <a:buSzTx/>
              <a:buNone/>
            </a:pPr>
            <a:r>
              <a:rPr lang="ja-JP" altLang="en-US" sz="1600" dirty="0" smtClean="0">
                <a:solidFill>
                  <a:schemeClr val="accent4"/>
                </a:solidFill>
              </a:rPr>
              <a:t>土石流</a:t>
            </a:r>
            <a:r>
              <a:rPr lang="ja-JP" altLang="en-US" sz="1600" dirty="0">
                <a:solidFill>
                  <a:schemeClr val="accent4"/>
                </a:solidFill>
              </a:rPr>
              <a:t>や流木の</a:t>
            </a:r>
            <a:r>
              <a:rPr lang="ja-JP" altLang="en-US" sz="1600" dirty="0" smtClean="0">
                <a:solidFill>
                  <a:schemeClr val="accent4"/>
                </a:solidFill>
              </a:rPr>
              <a:t>発生の</a:t>
            </a:r>
            <a:r>
              <a:rPr lang="ja-JP" altLang="en-US" sz="1600" dirty="0">
                <a:solidFill>
                  <a:schemeClr val="accent4"/>
                </a:solidFill>
              </a:rPr>
              <a:t>抑制</a:t>
            </a:r>
            <a:endParaRPr lang="en-US" altLang="ja-JP" sz="1600" dirty="0" smtClean="0">
              <a:solidFill>
                <a:schemeClr val="accent4"/>
              </a:solidFill>
            </a:endParaRPr>
          </a:p>
          <a:p>
            <a:pPr marL="360000" indent="-180000">
              <a:spcBef>
                <a:spcPct val="0"/>
              </a:spcBef>
              <a:buClrTx/>
              <a:buSzTx/>
              <a:buFont typeface="Wingdings" panose="05000000000000000000" pitchFamily="2" charset="2"/>
              <a:buChar char="l"/>
            </a:pPr>
            <a:r>
              <a:rPr lang="ja-JP" altLang="en-US" sz="1600" dirty="0" smtClean="0">
                <a:solidFill>
                  <a:schemeClr val="accent4"/>
                </a:solidFill>
              </a:rPr>
              <a:t>（流下区間・堆積区間）</a:t>
            </a:r>
            <a:endParaRPr lang="en-US" altLang="ja-JP" sz="1600" dirty="0" smtClean="0">
              <a:solidFill>
                <a:schemeClr val="accent4"/>
              </a:solidFill>
            </a:endParaRPr>
          </a:p>
          <a:p>
            <a:pPr marL="360000" indent="0">
              <a:spcBef>
                <a:spcPct val="0"/>
              </a:spcBef>
              <a:buClrTx/>
              <a:buSzTx/>
              <a:buNone/>
            </a:pPr>
            <a:r>
              <a:rPr lang="ja-JP" altLang="en-US" sz="1600" dirty="0" smtClean="0">
                <a:solidFill>
                  <a:schemeClr val="accent4"/>
                </a:solidFill>
              </a:rPr>
              <a:t>土石流</a:t>
            </a:r>
            <a:r>
              <a:rPr lang="ja-JP" altLang="en-US" sz="1600" dirty="0">
                <a:solidFill>
                  <a:schemeClr val="accent4"/>
                </a:solidFill>
              </a:rPr>
              <a:t>の</a:t>
            </a:r>
            <a:r>
              <a:rPr lang="ja-JP" altLang="en-US" sz="1600" dirty="0" smtClean="0">
                <a:solidFill>
                  <a:schemeClr val="accent4"/>
                </a:solidFill>
              </a:rPr>
              <a:t>捕捉、土砂</a:t>
            </a:r>
            <a:r>
              <a:rPr lang="ja-JP" altLang="en-US" sz="1600" dirty="0">
                <a:solidFill>
                  <a:schemeClr val="accent4"/>
                </a:solidFill>
              </a:rPr>
              <a:t>とともに流出する流木等の</a:t>
            </a:r>
            <a:r>
              <a:rPr lang="ja-JP" altLang="en-US" sz="1600" dirty="0" smtClean="0">
                <a:solidFill>
                  <a:schemeClr val="accent4"/>
                </a:solidFill>
              </a:rPr>
              <a:t>捕捉、 </a:t>
            </a:r>
            <a:r>
              <a:rPr lang="ja-JP" altLang="en-US" sz="1600" dirty="0">
                <a:solidFill>
                  <a:schemeClr val="accent4"/>
                </a:solidFill>
              </a:rPr>
              <a:t>計画捕捉量・計画堆積量に相当する空間の</a:t>
            </a:r>
            <a:r>
              <a:rPr lang="ja-JP" altLang="en-US" sz="1600" dirty="0" smtClean="0">
                <a:solidFill>
                  <a:schemeClr val="accent4"/>
                </a:solidFill>
              </a:rPr>
              <a:t>維持、 </a:t>
            </a:r>
            <a:r>
              <a:rPr lang="ja-JP" altLang="en-US" sz="1600" dirty="0">
                <a:solidFill>
                  <a:schemeClr val="accent4"/>
                </a:solidFill>
              </a:rPr>
              <a:t>平時の渓流環境（渓床の連続性）の保全</a:t>
            </a:r>
            <a:endParaRPr lang="en-US" altLang="ja-JP" sz="1600" b="1" u="sng" dirty="0" smtClean="0">
              <a:solidFill>
                <a:srgbClr val="FF0000"/>
              </a:solidFill>
            </a:endParaRPr>
          </a:p>
          <a:p>
            <a:pPr marL="180000" indent="0">
              <a:spcBef>
                <a:spcPct val="0"/>
              </a:spcBef>
              <a:buClrTx/>
              <a:buSzTx/>
              <a:buNone/>
            </a:pPr>
            <a:endParaRPr lang="en-US" altLang="ja-JP" sz="1800" b="1" dirty="0" smtClean="0">
              <a:solidFill>
                <a:schemeClr val="bg2">
                  <a:lumMod val="60000"/>
                  <a:lumOff val="40000"/>
                </a:schemeClr>
              </a:solidFill>
              <a:effectLst>
                <a:outerShdw blurRad="38100" dist="38100" dir="2700000" algn="tl">
                  <a:srgbClr val="000000">
                    <a:alpha val="43137"/>
                  </a:srgbClr>
                </a:outerShdw>
              </a:effectLst>
            </a:endParaRPr>
          </a:p>
          <a:p>
            <a:pPr marL="180000" indent="0">
              <a:spcBef>
                <a:spcPct val="0"/>
              </a:spcBef>
              <a:buClrTx/>
              <a:buSzTx/>
              <a:buNone/>
            </a:pP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流木捕捉の</a:t>
            </a:r>
            <a:r>
              <a:rPr lang="ja-JP" altLang="en-US" sz="1800" b="1" dirty="0">
                <a:solidFill>
                  <a:schemeClr val="bg2">
                    <a:lumMod val="60000"/>
                    <a:lumOff val="40000"/>
                  </a:schemeClr>
                </a:solidFill>
                <a:effectLst>
                  <a:outerShdw blurRad="38100" dist="38100" dir="2700000" algn="tl">
                    <a:srgbClr val="000000">
                      <a:alpha val="43137"/>
                    </a:srgbClr>
                  </a:outerShdw>
                </a:effectLst>
              </a:rPr>
              <a:t>考え方</a:t>
            </a: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p>
          <a:p>
            <a:pPr marL="360000" indent="-180000">
              <a:spcBef>
                <a:spcPct val="0"/>
              </a:spcBef>
              <a:buClrTx/>
              <a:buSzTx/>
              <a:buFont typeface="Wingdings" panose="05000000000000000000" pitchFamily="2" charset="2"/>
              <a:buChar char="l"/>
            </a:pPr>
            <a:r>
              <a:rPr lang="ja-JP" altLang="en-US" sz="1600" dirty="0" smtClean="0">
                <a:solidFill>
                  <a:schemeClr val="accent4"/>
                </a:solidFill>
                <a:latin typeface="+mj-ea"/>
                <a:ea typeface="+mj-ea"/>
              </a:rPr>
              <a:t>流木を捕捉するためには、</a:t>
            </a:r>
            <a:r>
              <a:rPr lang="ja-JP" altLang="en-US" sz="1600" b="1" u="sng" dirty="0" smtClean="0">
                <a:solidFill>
                  <a:srgbClr val="FF0000"/>
                </a:solidFill>
                <a:latin typeface="+mj-ea"/>
                <a:ea typeface="+mj-ea"/>
              </a:rPr>
              <a:t>透過</a:t>
            </a:r>
            <a:r>
              <a:rPr lang="ja-JP" altLang="en-US" sz="1600" b="1" u="sng" dirty="0">
                <a:solidFill>
                  <a:srgbClr val="FF0000"/>
                </a:solidFill>
                <a:latin typeface="+mj-ea"/>
                <a:ea typeface="+mj-ea"/>
              </a:rPr>
              <a:t>構造を有する</a:t>
            </a:r>
            <a:r>
              <a:rPr lang="ja-JP" altLang="en-US" sz="1600" b="1" u="sng" dirty="0" smtClean="0">
                <a:solidFill>
                  <a:srgbClr val="FF0000"/>
                </a:solidFill>
                <a:latin typeface="+mj-ea"/>
                <a:ea typeface="+mj-ea"/>
              </a:rPr>
              <a:t>施設</a:t>
            </a:r>
            <a:r>
              <a:rPr lang="ja-JP" altLang="en-US" sz="1600" dirty="0">
                <a:solidFill>
                  <a:schemeClr val="accent4"/>
                </a:solidFill>
                <a:latin typeface="+mj-ea"/>
                <a:ea typeface="+mj-ea"/>
              </a:rPr>
              <a:t>（透過型砂防堰堤、部分透過型砂防堰堤、流木捕捉工など）</a:t>
            </a:r>
            <a:r>
              <a:rPr lang="ja-JP" altLang="en-US" sz="1600" b="1" u="sng" dirty="0">
                <a:solidFill>
                  <a:srgbClr val="FF0000"/>
                </a:solidFill>
                <a:latin typeface="+mj-ea"/>
                <a:ea typeface="+mj-ea"/>
              </a:rPr>
              <a:t>が</a:t>
            </a:r>
            <a:r>
              <a:rPr lang="ja-JP" altLang="en-US" sz="1600" b="1" u="sng" dirty="0" smtClean="0">
                <a:solidFill>
                  <a:srgbClr val="FF0000"/>
                </a:solidFill>
                <a:latin typeface="+mj-ea"/>
                <a:ea typeface="+mj-ea"/>
              </a:rPr>
              <a:t>必要</a:t>
            </a:r>
            <a:endParaRPr lang="en-US" altLang="ja-JP" sz="1600" b="1" u="sng" dirty="0" smtClean="0">
              <a:solidFill>
                <a:srgbClr val="FF0000"/>
              </a:solidFill>
              <a:latin typeface="+mj-ea"/>
              <a:ea typeface="+mj-ea"/>
            </a:endParaRPr>
          </a:p>
          <a:p>
            <a:pPr marL="360000" indent="-180000">
              <a:spcBef>
                <a:spcPct val="0"/>
              </a:spcBef>
              <a:buClrTx/>
              <a:buSzTx/>
              <a:buFont typeface="Wingdings" panose="05000000000000000000" pitchFamily="2" charset="2"/>
              <a:buChar char="l"/>
            </a:pPr>
            <a:r>
              <a:rPr lang="ja-JP" altLang="en-US" sz="1600" dirty="0">
                <a:solidFill>
                  <a:schemeClr val="accent4"/>
                </a:solidFill>
                <a:latin typeface="+mj-ea"/>
                <a:ea typeface="+mj-ea"/>
              </a:rPr>
              <a:t>土石流区間において流木捕捉工の設置が</a:t>
            </a:r>
            <a:r>
              <a:rPr lang="ja-JP" altLang="en-US" sz="1600" dirty="0" smtClean="0">
                <a:solidFill>
                  <a:schemeClr val="accent4"/>
                </a:solidFill>
                <a:latin typeface="+mj-ea"/>
                <a:ea typeface="+mj-ea"/>
              </a:rPr>
              <a:t>必要</a:t>
            </a:r>
            <a:r>
              <a:rPr lang="ja-JP" altLang="en-US" sz="1600" dirty="0">
                <a:solidFill>
                  <a:schemeClr val="accent4"/>
                </a:solidFill>
                <a:latin typeface="+mj-ea"/>
                <a:ea typeface="+mj-ea"/>
              </a:rPr>
              <a:t>な場合は、副堰堤等に流木捕捉工を設置することができる</a:t>
            </a:r>
            <a:endParaRPr lang="en-US" altLang="ja-JP" sz="1600" dirty="0">
              <a:solidFill>
                <a:schemeClr val="accent4"/>
              </a:solidFill>
              <a:latin typeface="+mj-ea"/>
              <a:ea typeface="+mj-ea"/>
            </a:endParaRPr>
          </a:p>
          <a:p>
            <a:pPr marL="180000" indent="0">
              <a:spcBef>
                <a:spcPct val="0"/>
              </a:spcBef>
              <a:buClrTx/>
              <a:buSzTx/>
              <a:buNone/>
            </a:pPr>
            <a:endParaRPr lang="en-US" altLang="ja-JP" sz="1800" b="1" dirty="0" smtClean="0">
              <a:solidFill>
                <a:schemeClr val="bg2">
                  <a:lumMod val="60000"/>
                  <a:lumOff val="40000"/>
                </a:schemeClr>
              </a:solidFill>
              <a:effectLst>
                <a:outerShdw blurRad="38100" dist="38100" dir="2700000" algn="tl">
                  <a:srgbClr val="000000">
                    <a:alpha val="43137"/>
                  </a:srgbClr>
                </a:outerShdw>
              </a:effectLst>
            </a:endParaRPr>
          </a:p>
          <a:p>
            <a:pPr marL="180000" indent="0">
              <a:spcBef>
                <a:spcPct val="0"/>
              </a:spcBef>
              <a:buClrTx/>
              <a:buSzTx/>
              <a:buNone/>
            </a:pP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除石の</a:t>
            </a:r>
            <a:r>
              <a:rPr lang="ja-JP" altLang="en-US" sz="1800" b="1" dirty="0">
                <a:solidFill>
                  <a:schemeClr val="bg2">
                    <a:lumMod val="60000"/>
                    <a:lumOff val="40000"/>
                  </a:schemeClr>
                </a:solidFill>
                <a:effectLst>
                  <a:outerShdw blurRad="38100" dist="38100" dir="2700000" algn="tl">
                    <a:srgbClr val="000000">
                      <a:alpha val="43137"/>
                    </a:srgbClr>
                  </a:outerShdw>
                </a:effectLst>
              </a:rPr>
              <a:t>考え方</a:t>
            </a: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p>
          <a:p>
            <a:pPr marL="360000" indent="-180000">
              <a:spcBef>
                <a:spcPct val="0"/>
              </a:spcBef>
              <a:buClrTx/>
              <a:buSzTx/>
              <a:buFont typeface="Wingdings" panose="05000000000000000000" pitchFamily="2" charset="2"/>
              <a:buChar char="l"/>
            </a:pPr>
            <a:r>
              <a:rPr lang="ja-JP" altLang="en-US" sz="1600" b="1" u="sng" dirty="0">
                <a:solidFill>
                  <a:srgbClr val="FF0000"/>
                </a:solidFill>
              </a:rPr>
              <a:t>計画</a:t>
            </a:r>
            <a:r>
              <a:rPr lang="ja-JP" altLang="en-US" sz="1600" b="1" u="sng" dirty="0" smtClean="0">
                <a:solidFill>
                  <a:srgbClr val="FF0000"/>
                </a:solidFill>
              </a:rPr>
              <a:t>捕捉量、計画堆積量の</a:t>
            </a:r>
            <a:r>
              <a:rPr lang="ja-JP" altLang="en-US" sz="1600" b="1" u="sng" dirty="0">
                <a:solidFill>
                  <a:srgbClr val="FF0000"/>
                </a:solidFill>
              </a:rPr>
              <a:t>確保のためには除石（流木の除去を含む</a:t>
            </a:r>
            <a:r>
              <a:rPr lang="ja-JP" altLang="en-US" sz="1600" b="1" u="sng" dirty="0" smtClean="0">
                <a:solidFill>
                  <a:srgbClr val="FF0000"/>
                </a:solidFill>
              </a:rPr>
              <a:t>）計画</a:t>
            </a:r>
            <a:r>
              <a:rPr lang="ja-JP" altLang="en-US" sz="1600" b="1" u="sng" dirty="0">
                <a:solidFill>
                  <a:srgbClr val="FF0000"/>
                </a:solidFill>
              </a:rPr>
              <a:t>の検討が</a:t>
            </a:r>
            <a:r>
              <a:rPr lang="ja-JP" altLang="en-US" sz="1600" b="1" u="sng" dirty="0" smtClean="0">
                <a:solidFill>
                  <a:srgbClr val="FF0000"/>
                </a:solidFill>
              </a:rPr>
              <a:t>必要</a:t>
            </a:r>
            <a:endParaRPr lang="en-US" altLang="ja-JP" sz="1600" b="1" u="sng" dirty="0" smtClean="0">
              <a:solidFill>
                <a:srgbClr val="FF0000"/>
              </a:solidFill>
            </a:endParaRPr>
          </a:p>
          <a:p>
            <a:pPr marL="360000" indent="-180000">
              <a:spcBef>
                <a:spcPct val="0"/>
              </a:spcBef>
              <a:buClrTx/>
              <a:buSzTx/>
              <a:buFont typeface="Wingdings" panose="05000000000000000000" pitchFamily="2" charset="2"/>
              <a:buChar char="l"/>
            </a:pPr>
            <a:r>
              <a:rPr lang="ja-JP" altLang="en-US" sz="1600" dirty="0" smtClean="0">
                <a:solidFill>
                  <a:schemeClr val="accent4"/>
                </a:solidFill>
              </a:rPr>
              <a:t>除石</a:t>
            </a:r>
            <a:r>
              <a:rPr lang="ja-JP" altLang="en-US" sz="1600" dirty="0">
                <a:solidFill>
                  <a:schemeClr val="accent4"/>
                </a:solidFill>
              </a:rPr>
              <a:t>計画は、除石（流木の除去を含む）が必要となる</a:t>
            </a:r>
            <a:r>
              <a:rPr lang="ja-JP" altLang="en-US" sz="1600" dirty="0" smtClean="0">
                <a:solidFill>
                  <a:schemeClr val="accent4"/>
                </a:solidFill>
              </a:rPr>
              <a:t>場合に、搬出</a:t>
            </a:r>
            <a:r>
              <a:rPr lang="ja-JP" altLang="en-US" sz="1600" dirty="0">
                <a:solidFill>
                  <a:schemeClr val="accent4"/>
                </a:solidFill>
              </a:rPr>
              <a:t>路を含め、</a:t>
            </a:r>
            <a:r>
              <a:rPr lang="ja-JP" altLang="en-US" sz="1600" b="1" u="sng" dirty="0">
                <a:solidFill>
                  <a:srgbClr val="FF0000"/>
                </a:solidFill>
              </a:rPr>
              <a:t>あらかじめ搬出方法を検討しておく</a:t>
            </a:r>
            <a:r>
              <a:rPr lang="ja-JP" altLang="en-US" sz="1600" b="1" u="sng" dirty="0" smtClean="0">
                <a:solidFill>
                  <a:srgbClr val="FF0000"/>
                </a:solidFill>
              </a:rPr>
              <a:t>もの</a:t>
            </a:r>
            <a:r>
              <a:rPr lang="ja-JP" altLang="en-US" sz="1600" b="1" dirty="0" smtClean="0">
                <a:solidFill>
                  <a:srgbClr val="FF0000"/>
                </a:solidFill>
              </a:rPr>
              <a:t>　</a:t>
            </a:r>
            <a:r>
              <a:rPr lang="ja-JP" altLang="en-US" sz="1600" b="1" u="sng" dirty="0" smtClean="0">
                <a:solidFill>
                  <a:srgbClr val="FF0000"/>
                </a:solidFill>
              </a:rPr>
              <a:t>⇒管理用道路の設置は必須ではない</a:t>
            </a:r>
            <a:endParaRPr lang="en-US" altLang="ja-JP" sz="1600" b="1" u="sng" dirty="0">
              <a:solidFill>
                <a:srgbClr val="FF0000"/>
              </a:solidFill>
            </a:endParaRPr>
          </a:p>
        </p:txBody>
      </p:sp>
      <p:grpSp>
        <p:nvGrpSpPr>
          <p:cNvPr id="9" name="グループ化 8"/>
          <p:cNvGrpSpPr/>
          <p:nvPr/>
        </p:nvGrpSpPr>
        <p:grpSpPr>
          <a:xfrm>
            <a:off x="395058" y="2234087"/>
            <a:ext cx="1436024" cy="360000"/>
            <a:chOff x="78749" y="4521844"/>
            <a:chExt cx="1436024" cy="360000"/>
          </a:xfrm>
        </p:grpSpPr>
        <p:sp>
          <p:nvSpPr>
            <p:cNvPr id="10" name="角丸四角形 9"/>
            <p:cNvSpPr/>
            <p:nvPr/>
          </p:nvSpPr>
          <p:spPr>
            <a:xfrm>
              <a:off x="78749" y="4565963"/>
              <a:ext cx="1436024"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3" name="テキスト ボックス 12"/>
          <p:cNvSpPr txBox="1">
            <a:spLocks noChangeArrowheads="1"/>
          </p:cNvSpPr>
          <p:nvPr/>
        </p:nvSpPr>
        <p:spPr bwMode="auto">
          <a:xfrm>
            <a:off x="6460789" y="95782"/>
            <a:ext cx="200086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４</a:t>
            </a:r>
            <a:r>
              <a:rPr lang="ja-JP" altLang="en-US" sz="1600" dirty="0" smtClean="0">
                <a:latin typeface="+mj-ea"/>
                <a:ea typeface="+mj-ea"/>
              </a:rPr>
              <a:t>．</a:t>
            </a:r>
            <a:r>
              <a:rPr lang="ja-JP" altLang="en-US" sz="1600" dirty="0" smtClean="0">
                <a:latin typeface="+mj-ea"/>
                <a:ea typeface="+mj-ea"/>
              </a:rPr>
              <a:t>土石流・流木対策</a:t>
            </a:r>
            <a:endParaRPr lang="en-US" altLang="ja-JP" sz="1600" dirty="0" smtClean="0">
              <a:latin typeface="+mj-ea"/>
              <a:ea typeface="+mj-ea"/>
            </a:endParaRPr>
          </a:p>
        </p:txBody>
      </p:sp>
    </p:spTree>
    <p:extLst>
      <p:ext uri="{BB962C8B-B14F-4D97-AF65-F5344CB8AC3E}">
        <p14:creationId xmlns:p14="http://schemas.microsoft.com/office/powerpoint/2010/main" val="4210984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24" y="942910"/>
            <a:ext cx="9073951" cy="464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800100" y="3679826"/>
            <a:ext cx="2535238" cy="2143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 name="正方形/長方形 6"/>
          <p:cNvSpPr/>
          <p:nvPr/>
        </p:nvSpPr>
        <p:spPr>
          <a:xfrm>
            <a:off x="6724650" y="3530600"/>
            <a:ext cx="1574800" cy="3635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 name="フリーフォーム 2"/>
          <p:cNvSpPr/>
          <p:nvPr/>
        </p:nvSpPr>
        <p:spPr>
          <a:xfrm>
            <a:off x="6134742" y="3854234"/>
            <a:ext cx="3348036" cy="407145"/>
          </a:xfrm>
          <a:custGeom>
            <a:avLst/>
            <a:gdLst>
              <a:gd name="connsiteX0" fmla="*/ 3277772 w 3348111"/>
              <a:gd name="connsiteY0" fmla="*/ 0 h 407963"/>
              <a:gd name="connsiteX1" fmla="*/ 0 w 3348111"/>
              <a:gd name="connsiteY1" fmla="*/ 393895 h 407963"/>
              <a:gd name="connsiteX2" fmla="*/ 2222695 w 3348111"/>
              <a:gd name="connsiteY2" fmla="*/ 407963 h 407963"/>
              <a:gd name="connsiteX3" fmla="*/ 3348111 w 3348111"/>
              <a:gd name="connsiteY3" fmla="*/ 14068 h 407963"/>
              <a:gd name="connsiteX0" fmla="*/ 3277772 w 3348111"/>
              <a:gd name="connsiteY0" fmla="*/ 0 h 407963"/>
              <a:gd name="connsiteX1" fmla="*/ 0 w 3348111"/>
              <a:gd name="connsiteY1" fmla="*/ 393895 h 407963"/>
              <a:gd name="connsiteX2" fmla="*/ 2222695 w 3348111"/>
              <a:gd name="connsiteY2" fmla="*/ 407963 h 407963"/>
              <a:gd name="connsiteX3" fmla="*/ 3348111 w 3348111"/>
              <a:gd name="connsiteY3" fmla="*/ 14068 h 407963"/>
              <a:gd name="connsiteX4" fmla="*/ 3277772 w 3348111"/>
              <a:gd name="connsiteY4" fmla="*/ 0 h 407963"/>
              <a:gd name="connsiteX0" fmla="*/ 3348111 w 3348111"/>
              <a:gd name="connsiteY0" fmla="*/ 0 h 393895"/>
              <a:gd name="connsiteX1" fmla="*/ 0 w 3348111"/>
              <a:gd name="connsiteY1" fmla="*/ 379827 h 393895"/>
              <a:gd name="connsiteX2" fmla="*/ 2222695 w 3348111"/>
              <a:gd name="connsiteY2" fmla="*/ 393895 h 393895"/>
              <a:gd name="connsiteX3" fmla="*/ 3348111 w 3348111"/>
              <a:gd name="connsiteY3" fmla="*/ 0 h 393895"/>
              <a:gd name="connsiteX0" fmla="*/ 3334463 w 3334463"/>
              <a:gd name="connsiteY0" fmla="*/ 0 h 393895"/>
              <a:gd name="connsiteX1" fmla="*/ 0 w 3334463"/>
              <a:gd name="connsiteY1" fmla="*/ 379827 h 393895"/>
              <a:gd name="connsiteX2" fmla="*/ 2222695 w 3334463"/>
              <a:gd name="connsiteY2" fmla="*/ 393895 h 393895"/>
              <a:gd name="connsiteX3" fmla="*/ 3334463 w 3334463"/>
              <a:gd name="connsiteY3" fmla="*/ 0 h 393895"/>
              <a:gd name="connsiteX0" fmla="*/ 3348110 w 3348110"/>
              <a:gd name="connsiteY0" fmla="*/ 0 h 407121"/>
              <a:gd name="connsiteX1" fmla="*/ 0 w 3348110"/>
              <a:gd name="connsiteY1" fmla="*/ 407121 h 407121"/>
              <a:gd name="connsiteX2" fmla="*/ 2236342 w 3348110"/>
              <a:gd name="connsiteY2" fmla="*/ 393895 h 407121"/>
              <a:gd name="connsiteX3" fmla="*/ 3348110 w 3348110"/>
              <a:gd name="connsiteY3" fmla="*/ 0 h 407121"/>
            </a:gdLst>
            <a:ahLst/>
            <a:cxnLst>
              <a:cxn ang="0">
                <a:pos x="connsiteX0" y="connsiteY0"/>
              </a:cxn>
              <a:cxn ang="0">
                <a:pos x="connsiteX1" y="connsiteY1"/>
              </a:cxn>
              <a:cxn ang="0">
                <a:pos x="connsiteX2" y="connsiteY2"/>
              </a:cxn>
              <a:cxn ang="0">
                <a:pos x="connsiteX3" y="connsiteY3"/>
              </a:cxn>
            </a:cxnLst>
            <a:rect l="l" t="t" r="r" b="b"/>
            <a:pathLst>
              <a:path w="3348110" h="407121">
                <a:moveTo>
                  <a:pt x="3348110" y="0"/>
                </a:moveTo>
                <a:lnTo>
                  <a:pt x="0" y="407121"/>
                </a:lnTo>
                <a:lnTo>
                  <a:pt x="2236342" y="393895"/>
                </a:lnTo>
                <a:lnTo>
                  <a:pt x="3348110" y="0"/>
                </a:lnTo>
                <a:close/>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5" name="フリーフォーム 14"/>
          <p:cNvSpPr/>
          <p:nvPr/>
        </p:nvSpPr>
        <p:spPr>
          <a:xfrm>
            <a:off x="1174410" y="3873239"/>
            <a:ext cx="3547067" cy="1294671"/>
          </a:xfrm>
          <a:custGeom>
            <a:avLst/>
            <a:gdLst>
              <a:gd name="connsiteX0" fmla="*/ 3277772 w 3348111"/>
              <a:gd name="connsiteY0" fmla="*/ 0 h 407963"/>
              <a:gd name="connsiteX1" fmla="*/ 0 w 3348111"/>
              <a:gd name="connsiteY1" fmla="*/ 393895 h 407963"/>
              <a:gd name="connsiteX2" fmla="*/ 2222695 w 3348111"/>
              <a:gd name="connsiteY2" fmla="*/ 407963 h 407963"/>
              <a:gd name="connsiteX3" fmla="*/ 3348111 w 3348111"/>
              <a:gd name="connsiteY3" fmla="*/ 14068 h 407963"/>
              <a:gd name="connsiteX0" fmla="*/ 3353972 w 3424311"/>
              <a:gd name="connsiteY0" fmla="*/ 0 h 553915"/>
              <a:gd name="connsiteX1" fmla="*/ 0 w 3424311"/>
              <a:gd name="connsiteY1" fmla="*/ 553915 h 553915"/>
              <a:gd name="connsiteX2" fmla="*/ 2298895 w 3424311"/>
              <a:gd name="connsiteY2" fmla="*/ 407963 h 553915"/>
              <a:gd name="connsiteX3" fmla="*/ 3424311 w 3424311"/>
              <a:gd name="connsiteY3" fmla="*/ 14068 h 553915"/>
              <a:gd name="connsiteX0" fmla="*/ 3353972 w 3424311"/>
              <a:gd name="connsiteY0" fmla="*/ 0 h 1322363"/>
              <a:gd name="connsiteX1" fmla="*/ 0 w 3424311"/>
              <a:gd name="connsiteY1" fmla="*/ 553915 h 1322363"/>
              <a:gd name="connsiteX2" fmla="*/ 96715 w 3424311"/>
              <a:gd name="connsiteY2" fmla="*/ 1322363 h 1322363"/>
              <a:gd name="connsiteX3" fmla="*/ 3424311 w 3424311"/>
              <a:gd name="connsiteY3" fmla="*/ 14068 h 1322363"/>
              <a:gd name="connsiteX0" fmla="*/ 3353972 w 3424311"/>
              <a:gd name="connsiteY0" fmla="*/ 0 h 1322363"/>
              <a:gd name="connsiteX1" fmla="*/ 0 w 3424311"/>
              <a:gd name="connsiteY1" fmla="*/ 553915 h 1322363"/>
              <a:gd name="connsiteX2" fmla="*/ 96715 w 3424311"/>
              <a:gd name="connsiteY2" fmla="*/ 1322363 h 1322363"/>
              <a:gd name="connsiteX3" fmla="*/ 3424311 w 3424311"/>
              <a:gd name="connsiteY3" fmla="*/ 14068 h 1322363"/>
              <a:gd name="connsiteX4" fmla="*/ 3353972 w 3424311"/>
              <a:gd name="connsiteY4" fmla="*/ 0 h 1322363"/>
              <a:gd name="connsiteX0" fmla="*/ 3424311 w 3424311"/>
              <a:gd name="connsiteY0" fmla="*/ 0 h 1308295"/>
              <a:gd name="connsiteX1" fmla="*/ 0 w 3424311"/>
              <a:gd name="connsiteY1" fmla="*/ 539847 h 1308295"/>
              <a:gd name="connsiteX2" fmla="*/ 96715 w 3424311"/>
              <a:gd name="connsiteY2" fmla="*/ 1308295 h 1308295"/>
              <a:gd name="connsiteX3" fmla="*/ 3424311 w 3424311"/>
              <a:gd name="connsiteY3" fmla="*/ 0 h 1308295"/>
              <a:gd name="connsiteX0" fmla="*/ 3547144 w 3547144"/>
              <a:gd name="connsiteY0" fmla="*/ 0 h 1294647"/>
              <a:gd name="connsiteX1" fmla="*/ 0 w 3547144"/>
              <a:gd name="connsiteY1" fmla="*/ 526199 h 1294647"/>
              <a:gd name="connsiteX2" fmla="*/ 96715 w 3547144"/>
              <a:gd name="connsiteY2" fmla="*/ 1294647 h 1294647"/>
              <a:gd name="connsiteX3" fmla="*/ 3547144 w 3547144"/>
              <a:gd name="connsiteY3" fmla="*/ 0 h 1294647"/>
            </a:gdLst>
            <a:ahLst/>
            <a:cxnLst>
              <a:cxn ang="0">
                <a:pos x="connsiteX0" y="connsiteY0"/>
              </a:cxn>
              <a:cxn ang="0">
                <a:pos x="connsiteX1" y="connsiteY1"/>
              </a:cxn>
              <a:cxn ang="0">
                <a:pos x="connsiteX2" y="connsiteY2"/>
              </a:cxn>
              <a:cxn ang="0">
                <a:pos x="connsiteX3" y="connsiteY3"/>
              </a:cxn>
            </a:cxnLst>
            <a:rect l="l" t="t" r="r" b="b"/>
            <a:pathLst>
              <a:path w="3547144" h="1294647">
                <a:moveTo>
                  <a:pt x="3547144" y="0"/>
                </a:moveTo>
                <a:lnTo>
                  <a:pt x="0" y="526199"/>
                </a:lnTo>
                <a:lnTo>
                  <a:pt x="96715" y="1294647"/>
                </a:lnTo>
                <a:lnTo>
                  <a:pt x="3547144" y="0"/>
                </a:lnTo>
                <a:close/>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6" name="タイトル 1"/>
          <p:cNvSpPr txBox="1">
            <a:spLocks/>
          </p:cNvSpPr>
          <p:nvPr/>
        </p:nvSpPr>
        <p:spPr bwMode="auto">
          <a:xfrm>
            <a:off x="5817096" y="3771211"/>
            <a:ext cx="1416050" cy="276225"/>
          </a:xfrm>
          <a:prstGeom prst="rect">
            <a:avLst/>
          </a:prstGeom>
          <a:solidFill>
            <a:schemeClr val="bg1"/>
          </a:solidFill>
          <a:ln>
            <a:noFill/>
          </a:ln>
        </p:spPr>
        <p:txBody>
          <a:bodyPr wrap="none" anchor="ctr">
            <a:spAutoFit/>
          </a:bodyPr>
          <a:lstStyle>
            <a:lvl1pPr algn="l" rtl="0" eaLnBrk="0" fontAlgn="base" hangingPunct="0">
              <a:spcBef>
                <a:spcPct val="0"/>
              </a:spcBef>
              <a:spcAft>
                <a:spcPct val="0"/>
              </a:spcAft>
              <a:defRPr kumimoji="1" sz="28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1200" kern="0" dirty="0">
                <a:solidFill>
                  <a:srgbClr val="FF0000"/>
                </a:solidFill>
              </a:rPr>
              <a:t>一部の流木が流出</a:t>
            </a:r>
          </a:p>
        </p:txBody>
      </p:sp>
      <p:sp>
        <p:nvSpPr>
          <p:cNvPr id="4" name="タイトル 3"/>
          <p:cNvSpPr>
            <a:spLocks noGrp="1"/>
          </p:cNvSpPr>
          <p:nvPr>
            <p:ph type="title"/>
          </p:nvPr>
        </p:nvSpPr>
        <p:spPr>
          <a:xfrm>
            <a:off x="428496" y="332659"/>
            <a:ext cx="9477503" cy="461665"/>
          </a:xfrm>
        </p:spPr>
        <p:txBody>
          <a:bodyPr/>
          <a:lstStyle/>
          <a:p>
            <a:r>
              <a:rPr lang="ja-JP" altLang="en-US" dirty="0" smtClean="0"/>
              <a:t>（２）</a:t>
            </a:r>
            <a:r>
              <a:rPr lang="ja-JP" altLang="en-US" dirty="0"/>
              <a:t>土石流・流木対策施設配置</a:t>
            </a:r>
            <a:r>
              <a:rPr lang="ja-JP" altLang="en-US" dirty="0" smtClean="0"/>
              <a:t>計画②</a:t>
            </a:r>
            <a:r>
              <a:rPr lang="ja-JP" altLang="en-US" dirty="0">
                <a:effectLst/>
              </a:rPr>
              <a:t>　～砂防堰堤の流木捕捉効果～</a:t>
            </a:r>
            <a:r>
              <a:rPr lang="ja-JP" altLang="en-US" sz="2000" dirty="0" smtClean="0"/>
              <a:t>　</a:t>
            </a:r>
            <a:endParaRPr kumimoji="1" lang="ja-JP" altLang="en-US" dirty="0"/>
          </a:p>
        </p:txBody>
      </p:sp>
      <p:sp>
        <p:nvSpPr>
          <p:cNvPr id="5" name="スライド番号プレースホルダー 4"/>
          <p:cNvSpPr>
            <a:spLocks noGrp="1"/>
          </p:cNvSpPr>
          <p:nvPr>
            <p:ph type="sldNum" sz="quarter" idx="11"/>
          </p:nvPr>
        </p:nvSpPr>
        <p:spPr/>
        <p:txBody>
          <a:bodyPr/>
          <a:lstStyle/>
          <a:p>
            <a:pPr>
              <a:defRPr/>
            </a:pPr>
            <a:fld id="{975EE807-7F6C-401A-A233-96A422179899}" type="slidenum">
              <a:rPr lang="ja-JP" altLang="en-US" smtClean="0"/>
              <a:pPr>
                <a:defRPr/>
              </a:pPr>
              <a:t>26</a:t>
            </a:fld>
            <a:endParaRPr lang="ja-JP" altLang="en-US" dirty="0"/>
          </a:p>
        </p:txBody>
      </p:sp>
      <p:sp>
        <p:nvSpPr>
          <p:cNvPr id="14" name="テキスト ボックス 2"/>
          <p:cNvSpPr txBox="1">
            <a:spLocks noChangeArrowheads="1"/>
          </p:cNvSpPr>
          <p:nvPr/>
        </p:nvSpPr>
        <p:spPr bwMode="auto">
          <a:xfrm>
            <a:off x="1352600" y="5547938"/>
            <a:ext cx="7848873" cy="1200329"/>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800" dirty="0" smtClean="0">
              <a:solidFill>
                <a:srgbClr val="FF0000"/>
              </a:solidFill>
            </a:endParaRPr>
          </a:p>
          <a:p>
            <a:pPr>
              <a:spcBef>
                <a:spcPct val="0"/>
              </a:spcBef>
              <a:buClrTx/>
              <a:buSzTx/>
              <a:buFontTx/>
              <a:buNone/>
            </a:pPr>
            <a:r>
              <a:rPr lang="ja-JP" altLang="en-US" sz="1800" b="1" u="sng" dirty="0">
                <a:solidFill>
                  <a:srgbClr val="FF0000"/>
                </a:solidFill>
              </a:rPr>
              <a:t>砂防堰堤による流木の</a:t>
            </a:r>
            <a:r>
              <a:rPr lang="ja-JP" altLang="en-US" sz="1800" b="1" u="sng" dirty="0" smtClean="0">
                <a:solidFill>
                  <a:srgbClr val="FF0000"/>
                </a:solidFill>
              </a:rPr>
              <a:t>捕捉効果</a:t>
            </a:r>
            <a:endParaRPr lang="ja-JP" altLang="en-US" sz="1800" b="1" u="sng" dirty="0">
              <a:solidFill>
                <a:srgbClr val="FF0000"/>
              </a:solidFill>
            </a:endParaRPr>
          </a:p>
          <a:p>
            <a:pPr marL="540000" lvl="1">
              <a:spcBef>
                <a:spcPct val="0"/>
              </a:spcBef>
              <a:buClrTx/>
              <a:buSzTx/>
              <a:buFont typeface="Wingdings" panose="05000000000000000000" pitchFamily="2" charset="2"/>
              <a:buChar char="l"/>
            </a:pPr>
            <a:r>
              <a:rPr lang="ja-JP" altLang="en-US" sz="1800" dirty="0" smtClean="0">
                <a:solidFill>
                  <a:srgbClr val="FF0000"/>
                </a:solidFill>
              </a:rPr>
              <a:t>透過型砂防堰堤</a:t>
            </a:r>
            <a:r>
              <a:rPr lang="ja-JP" altLang="en-US" sz="1800" dirty="0" smtClean="0"/>
              <a:t>・・・土砂・流木を多く捕捉。</a:t>
            </a:r>
            <a:endParaRPr lang="ja-JP" altLang="en-US" sz="1800" dirty="0"/>
          </a:p>
          <a:p>
            <a:pPr marL="540000" lvl="1">
              <a:spcBef>
                <a:spcPct val="0"/>
              </a:spcBef>
              <a:buClrTx/>
              <a:buSzTx/>
              <a:buFont typeface="Wingdings" panose="05000000000000000000" pitchFamily="2" charset="2"/>
              <a:buChar char="l"/>
            </a:pPr>
            <a:r>
              <a:rPr lang="ja-JP" altLang="en-US" sz="1800" dirty="0" smtClean="0">
                <a:solidFill>
                  <a:srgbClr val="FF0000"/>
                </a:solidFill>
              </a:rPr>
              <a:t>不透過型</a:t>
            </a:r>
            <a:r>
              <a:rPr lang="ja-JP" altLang="en-US" sz="1800" dirty="0">
                <a:solidFill>
                  <a:srgbClr val="FF0000"/>
                </a:solidFill>
              </a:rPr>
              <a:t>砂防</a:t>
            </a:r>
            <a:r>
              <a:rPr lang="ja-JP" altLang="en-US" sz="1800" dirty="0" smtClean="0">
                <a:solidFill>
                  <a:srgbClr val="FF0000"/>
                </a:solidFill>
              </a:rPr>
              <a:t>堰堤</a:t>
            </a:r>
            <a:r>
              <a:rPr lang="ja-JP" altLang="en-US" sz="1800" dirty="0" smtClean="0"/>
              <a:t>・・</a:t>
            </a:r>
            <a:r>
              <a:rPr lang="ja-JP" altLang="en-US" sz="1800" dirty="0"/>
              <a:t>・</a:t>
            </a:r>
            <a:r>
              <a:rPr lang="ja-JP" altLang="en-US" sz="1800" dirty="0" smtClean="0"/>
              <a:t>流木は</a:t>
            </a:r>
            <a:r>
              <a:rPr lang="ja-JP" altLang="en-US" sz="1800" u="sng" dirty="0" smtClean="0">
                <a:solidFill>
                  <a:srgbClr val="FF0000"/>
                </a:solidFill>
              </a:rPr>
              <a:t>流出流木量の半分</a:t>
            </a:r>
            <a:r>
              <a:rPr lang="ja-JP" altLang="en-US" sz="1800" u="sng" dirty="0">
                <a:solidFill>
                  <a:srgbClr val="FF0000"/>
                </a:solidFill>
              </a:rPr>
              <a:t>程度流出</a:t>
            </a:r>
            <a:r>
              <a:rPr lang="ja-JP" altLang="en-US" sz="1800" u="sng" dirty="0" smtClean="0">
                <a:solidFill>
                  <a:srgbClr val="FF0000"/>
                </a:solidFill>
              </a:rPr>
              <a:t>する</a:t>
            </a:r>
            <a:r>
              <a:rPr lang="ja-JP" altLang="en-US" sz="1800" dirty="0" smtClean="0"/>
              <a:t>。</a:t>
            </a:r>
            <a:endParaRPr lang="ja-JP" altLang="en-US" sz="1800" dirty="0"/>
          </a:p>
        </p:txBody>
      </p:sp>
      <p:grpSp>
        <p:nvGrpSpPr>
          <p:cNvPr id="18" name="グループ化 17"/>
          <p:cNvGrpSpPr/>
          <p:nvPr/>
        </p:nvGrpSpPr>
        <p:grpSpPr>
          <a:xfrm>
            <a:off x="1487699" y="5452369"/>
            <a:ext cx="1473078" cy="360000"/>
            <a:chOff x="60222" y="4521844"/>
            <a:chExt cx="1473078" cy="360000"/>
          </a:xfrm>
        </p:grpSpPr>
        <p:sp>
          <p:nvSpPr>
            <p:cNvPr id="19" name="角丸四角形 18"/>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7" name="テキスト ボックス 16"/>
          <p:cNvSpPr txBox="1">
            <a:spLocks noChangeArrowheads="1"/>
          </p:cNvSpPr>
          <p:nvPr/>
        </p:nvSpPr>
        <p:spPr bwMode="auto">
          <a:xfrm>
            <a:off x="6460789" y="95782"/>
            <a:ext cx="200086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４</a:t>
            </a:r>
            <a:r>
              <a:rPr lang="ja-JP" altLang="en-US" sz="1600" dirty="0" smtClean="0">
                <a:latin typeface="+mj-ea"/>
                <a:ea typeface="+mj-ea"/>
              </a:rPr>
              <a:t>．</a:t>
            </a:r>
            <a:r>
              <a:rPr lang="ja-JP" altLang="en-US" sz="1600" dirty="0" smtClean="0">
                <a:latin typeface="+mj-ea"/>
                <a:ea typeface="+mj-ea"/>
              </a:rPr>
              <a:t>土石流・流木対策</a:t>
            </a:r>
            <a:endParaRPr lang="en-US" altLang="ja-JP" sz="1600" dirty="0" smtClean="0">
              <a:latin typeface="+mj-ea"/>
              <a:ea typeface="+mj-ea"/>
            </a:endParaRPr>
          </a:p>
        </p:txBody>
      </p:sp>
    </p:spTree>
    <p:extLst>
      <p:ext uri="{BB962C8B-B14F-4D97-AF65-F5344CB8AC3E}">
        <p14:creationId xmlns:p14="http://schemas.microsoft.com/office/powerpoint/2010/main" val="3286610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2"/>
          <p:cNvSpPr txBox="1">
            <a:spLocks noChangeArrowheads="1"/>
          </p:cNvSpPr>
          <p:nvPr/>
        </p:nvSpPr>
        <p:spPr bwMode="auto">
          <a:xfrm>
            <a:off x="128463" y="5031014"/>
            <a:ext cx="9672761" cy="1754326"/>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800" dirty="0" smtClean="0">
              <a:solidFill>
                <a:srgbClr val="FF0000"/>
              </a:solidFill>
            </a:endParaRPr>
          </a:p>
          <a:p>
            <a:pPr>
              <a:spcBef>
                <a:spcPct val="0"/>
              </a:spcBef>
              <a:buClrTx/>
              <a:buSzTx/>
              <a:buFontTx/>
              <a:buNone/>
            </a:pPr>
            <a:r>
              <a:rPr lang="ja-JP" altLang="en-US" sz="1800" b="1" u="sng" dirty="0">
                <a:solidFill>
                  <a:srgbClr val="FF0000"/>
                </a:solidFill>
              </a:rPr>
              <a:t>砂防堰堤による流木の捕捉の考え方</a:t>
            </a:r>
          </a:p>
          <a:p>
            <a:pPr marL="540000" lvl="1">
              <a:spcBef>
                <a:spcPct val="0"/>
              </a:spcBef>
              <a:buClrTx/>
              <a:buSzTx/>
              <a:buFont typeface="Wingdings" panose="05000000000000000000" pitchFamily="2" charset="2"/>
              <a:buChar char="l"/>
            </a:pPr>
            <a:r>
              <a:rPr lang="ja-JP" altLang="en-US" sz="1800" dirty="0" smtClean="0">
                <a:solidFill>
                  <a:srgbClr val="FF0000"/>
                </a:solidFill>
              </a:rPr>
              <a:t>透過型砂防堰堤</a:t>
            </a:r>
            <a:endParaRPr lang="en-US" altLang="ja-JP" sz="1800" dirty="0" smtClean="0">
              <a:solidFill>
                <a:srgbClr val="FF0000"/>
              </a:solidFill>
            </a:endParaRPr>
          </a:p>
          <a:p>
            <a:pPr marL="654300" lvl="2" indent="0">
              <a:spcBef>
                <a:spcPct val="0"/>
              </a:spcBef>
              <a:buClrTx/>
              <a:buSzTx/>
              <a:buNone/>
            </a:pPr>
            <a:r>
              <a:rPr lang="ja-JP" altLang="en-US" sz="1800" dirty="0" smtClean="0"/>
              <a:t>・・・土石流中</a:t>
            </a:r>
            <a:r>
              <a:rPr lang="ja-JP" altLang="en-US" sz="1800" dirty="0"/>
              <a:t>の</a:t>
            </a:r>
            <a:r>
              <a:rPr lang="ja-JP" altLang="en-US" sz="1800" u="sng" dirty="0">
                <a:solidFill>
                  <a:srgbClr val="FF0000"/>
                </a:solidFill>
              </a:rPr>
              <a:t>土石または流木を選択的に捕捉することはなく</a:t>
            </a:r>
            <a:r>
              <a:rPr lang="ja-JP" altLang="en-US" sz="1800" dirty="0"/>
              <a:t>、これらを</a:t>
            </a:r>
            <a:r>
              <a:rPr lang="ja-JP" altLang="en-US" sz="1800" u="sng" dirty="0">
                <a:solidFill>
                  <a:srgbClr val="FF0000"/>
                </a:solidFill>
              </a:rPr>
              <a:t>同時に捕捉</a:t>
            </a:r>
            <a:r>
              <a:rPr lang="ja-JP" altLang="en-US" sz="1800" u="sng" dirty="0" smtClean="0">
                <a:solidFill>
                  <a:srgbClr val="FF0000"/>
                </a:solidFill>
              </a:rPr>
              <a:t>する</a:t>
            </a:r>
            <a:r>
              <a:rPr lang="ja-JP" altLang="en-US" sz="1800" dirty="0"/>
              <a:t>。</a:t>
            </a:r>
          </a:p>
          <a:p>
            <a:pPr marL="540000" lvl="1">
              <a:spcBef>
                <a:spcPct val="0"/>
              </a:spcBef>
              <a:buClrTx/>
              <a:buSzTx/>
              <a:buFont typeface="Wingdings" panose="05000000000000000000" pitchFamily="2" charset="2"/>
              <a:buChar char="l"/>
            </a:pPr>
            <a:r>
              <a:rPr lang="ja-JP" altLang="en-US" sz="1800" dirty="0"/>
              <a:t> </a:t>
            </a:r>
            <a:r>
              <a:rPr lang="ja-JP" altLang="en-US" sz="1800" dirty="0">
                <a:solidFill>
                  <a:srgbClr val="FF0000"/>
                </a:solidFill>
              </a:rPr>
              <a:t>不透過型砂防</a:t>
            </a:r>
            <a:r>
              <a:rPr lang="ja-JP" altLang="en-US" sz="1800" dirty="0" smtClean="0">
                <a:solidFill>
                  <a:srgbClr val="FF0000"/>
                </a:solidFill>
              </a:rPr>
              <a:t>堰堤</a:t>
            </a:r>
            <a:r>
              <a:rPr lang="ja-JP" altLang="en-US" sz="1800" dirty="0" smtClean="0"/>
              <a:t>・・</a:t>
            </a:r>
            <a:r>
              <a:rPr lang="ja-JP" altLang="en-US" sz="1800" dirty="0"/>
              <a:t>・</a:t>
            </a:r>
            <a:r>
              <a:rPr lang="ja-JP" altLang="en-US" sz="1800" dirty="0" smtClean="0"/>
              <a:t>流木</a:t>
            </a:r>
            <a:r>
              <a:rPr lang="ja-JP" altLang="en-US" sz="1800" dirty="0"/>
              <a:t>は</a:t>
            </a:r>
            <a:r>
              <a:rPr lang="ja-JP" altLang="en-US" sz="1800" u="sng" dirty="0">
                <a:solidFill>
                  <a:srgbClr val="FF0000"/>
                </a:solidFill>
              </a:rPr>
              <a:t>流木量の多少によらず少なくとも半分程度流出</a:t>
            </a:r>
            <a:r>
              <a:rPr lang="ja-JP" altLang="en-US" sz="1800" u="sng" dirty="0" smtClean="0">
                <a:solidFill>
                  <a:srgbClr val="FF0000"/>
                </a:solidFill>
              </a:rPr>
              <a:t>する</a:t>
            </a:r>
            <a:r>
              <a:rPr lang="ja-JP" altLang="en-US" sz="1800" dirty="0"/>
              <a:t>。</a:t>
            </a:r>
          </a:p>
          <a:p>
            <a:pPr marL="540000" lvl="1">
              <a:spcBef>
                <a:spcPct val="0"/>
              </a:spcBef>
              <a:buClrTx/>
              <a:buSzTx/>
              <a:buFont typeface="Wingdings" panose="05000000000000000000" pitchFamily="2" charset="2"/>
              <a:buChar char="l"/>
            </a:pPr>
            <a:r>
              <a:rPr lang="ja-JP" altLang="en-US" sz="1800" dirty="0" smtClean="0"/>
              <a:t>既往</a:t>
            </a:r>
            <a:r>
              <a:rPr lang="ja-JP" altLang="en-US" sz="1800" dirty="0"/>
              <a:t>の捕捉事例の調査から、不透過型堰堤で捕捉可能できる流木量に</a:t>
            </a:r>
            <a:r>
              <a:rPr lang="ja-JP" altLang="en-US" sz="1800" dirty="0" smtClean="0"/>
              <a:t>は上限</a:t>
            </a:r>
            <a:r>
              <a:rPr lang="ja-JP" altLang="en-US" sz="1800" dirty="0"/>
              <a:t>が</a:t>
            </a:r>
            <a:r>
              <a:rPr lang="ja-JP" altLang="en-US" sz="1800" dirty="0" smtClean="0"/>
              <a:t>ある</a:t>
            </a:r>
            <a:r>
              <a:rPr lang="ja-JP" altLang="en-US" sz="1800" dirty="0"/>
              <a:t>。</a:t>
            </a:r>
          </a:p>
        </p:txBody>
      </p:sp>
      <p:sp>
        <p:nvSpPr>
          <p:cNvPr id="25" name="タイトル 1"/>
          <p:cNvSpPr>
            <a:spLocks noGrp="1"/>
          </p:cNvSpPr>
          <p:nvPr>
            <p:ph type="title"/>
          </p:nvPr>
        </p:nvSpPr>
        <p:spPr>
          <a:xfrm>
            <a:off x="428496" y="332659"/>
            <a:ext cx="9477503" cy="461665"/>
          </a:xfrm>
        </p:spPr>
        <p:txBody>
          <a:bodyPr/>
          <a:lstStyle/>
          <a:p>
            <a:r>
              <a:rPr lang="ja-JP" altLang="en-US" dirty="0" smtClean="0"/>
              <a:t>（２）</a:t>
            </a:r>
            <a:r>
              <a:rPr lang="ja-JP" altLang="en-US" dirty="0"/>
              <a:t>土石流・流木対策施設配置</a:t>
            </a:r>
            <a:r>
              <a:rPr lang="ja-JP" altLang="en-US" dirty="0" smtClean="0"/>
              <a:t>計画③</a:t>
            </a:r>
            <a:r>
              <a:rPr lang="ja-JP" altLang="en-US" dirty="0" smtClean="0">
                <a:effectLst/>
              </a:rPr>
              <a:t>　～砂防堰堤の流木捕捉効果～</a:t>
            </a:r>
          </a:p>
        </p:txBody>
      </p:sp>
      <p:sp>
        <p:nvSpPr>
          <p:cNvPr id="5" name="スライド番号プレースホルダー 4"/>
          <p:cNvSpPr>
            <a:spLocks noGrp="1"/>
          </p:cNvSpPr>
          <p:nvPr>
            <p:ph type="sldNum" sz="quarter" idx="11"/>
          </p:nvPr>
        </p:nvSpPr>
        <p:spPr/>
        <p:txBody>
          <a:bodyPr/>
          <a:lstStyle/>
          <a:p>
            <a:pPr>
              <a:defRPr/>
            </a:pPr>
            <a:fld id="{975EE807-7F6C-401A-A233-96A422179899}" type="slidenum">
              <a:rPr lang="ja-JP" altLang="en-US" smtClean="0"/>
              <a:pPr>
                <a:defRPr/>
              </a:pPr>
              <a:t>27</a:t>
            </a:fld>
            <a:endParaRPr lang="ja-JP" altLang="en-US" dirty="0"/>
          </a:p>
        </p:txBody>
      </p:sp>
      <p:sp>
        <p:nvSpPr>
          <p:cNvPr id="4" name="正方形/長方形 3"/>
          <p:cNvSpPr/>
          <p:nvPr/>
        </p:nvSpPr>
        <p:spPr>
          <a:xfrm>
            <a:off x="589473" y="862276"/>
            <a:ext cx="3988135" cy="655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latin typeface="+mj-ea"/>
                <a:ea typeface="+mj-ea"/>
              </a:rPr>
              <a:t>透過型砂防堰堤</a:t>
            </a:r>
            <a:endParaRPr kumimoji="1" lang="en-US" altLang="ja-JP" sz="2000" b="1" dirty="0" smtClean="0">
              <a:solidFill>
                <a:schemeClr val="tx1"/>
              </a:solidFill>
              <a:latin typeface="+mj-ea"/>
              <a:ea typeface="+mj-ea"/>
            </a:endParaRPr>
          </a:p>
          <a:p>
            <a:pPr algn="ctr"/>
            <a:r>
              <a:rPr lang="en-US" altLang="ja-JP" sz="2000" b="1" dirty="0" smtClean="0">
                <a:solidFill>
                  <a:schemeClr val="tx1"/>
                </a:solidFill>
                <a:latin typeface="+mj-ea"/>
                <a:ea typeface="+mj-ea"/>
              </a:rPr>
              <a:t>※</a:t>
            </a:r>
            <a:r>
              <a:rPr lang="ja-JP" altLang="en-US" sz="2000" b="1" dirty="0" smtClean="0">
                <a:solidFill>
                  <a:schemeClr val="tx1"/>
                </a:solidFill>
                <a:latin typeface="+mj-ea"/>
                <a:ea typeface="+mj-ea"/>
              </a:rPr>
              <a:t>砂防学会による実験</a:t>
            </a:r>
            <a:endParaRPr kumimoji="1" lang="ja-JP" altLang="en-US" sz="2000" b="1" dirty="0">
              <a:solidFill>
                <a:schemeClr val="tx1"/>
              </a:solidFill>
              <a:latin typeface="+mj-ea"/>
              <a:ea typeface="+mj-ea"/>
            </a:endParaRPr>
          </a:p>
        </p:txBody>
      </p:sp>
      <p:sp>
        <p:nvSpPr>
          <p:cNvPr id="9" name="正方形/長方形 8"/>
          <p:cNvSpPr/>
          <p:nvPr/>
        </p:nvSpPr>
        <p:spPr>
          <a:xfrm>
            <a:off x="5413201" y="838830"/>
            <a:ext cx="3988135" cy="655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latin typeface="+mj-ea"/>
                <a:ea typeface="+mj-ea"/>
              </a:rPr>
              <a:t>不透過型砂防堰堤</a:t>
            </a:r>
            <a:endParaRPr kumimoji="1" lang="en-US" altLang="ja-JP" sz="2000" b="1" dirty="0" smtClean="0">
              <a:solidFill>
                <a:schemeClr val="tx1"/>
              </a:solidFill>
              <a:latin typeface="+mj-ea"/>
              <a:ea typeface="+mj-ea"/>
            </a:endParaRPr>
          </a:p>
          <a:p>
            <a:pPr algn="ctr"/>
            <a:r>
              <a:rPr lang="en-US" altLang="ja-JP" sz="2000" b="1" dirty="0" smtClean="0">
                <a:solidFill>
                  <a:schemeClr val="tx1"/>
                </a:solidFill>
                <a:latin typeface="+mj-ea"/>
                <a:ea typeface="+mj-ea"/>
              </a:rPr>
              <a:t>※</a:t>
            </a:r>
            <a:r>
              <a:rPr lang="ja-JP" altLang="en-US" sz="2000" b="1" dirty="0" smtClean="0">
                <a:solidFill>
                  <a:schemeClr val="tx1"/>
                </a:solidFill>
                <a:latin typeface="+mj-ea"/>
                <a:ea typeface="+mj-ea"/>
              </a:rPr>
              <a:t>砂防学会による実験</a:t>
            </a:r>
            <a:endParaRPr kumimoji="1" lang="ja-JP" altLang="en-US" sz="2000" b="1" dirty="0">
              <a:solidFill>
                <a:schemeClr val="tx1"/>
              </a:solidFill>
              <a:latin typeface="+mj-ea"/>
              <a:ea typeface="+mj-ea"/>
            </a:endParaRPr>
          </a:p>
        </p:txBody>
      </p:sp>
      <p:pic>
        <p:nvPicPr>
          <p:cNvPr id="8" name="砂防学会透過">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9473" y="1933449"/>
            <a:ext cx="3988135" cy="2991102"/>
          </a:xfrm>
          <a:prstGeom prst="rect">
            <a:avLst/>
          </a:prstGeom>
        </p:spPr>
      </p:pic>
      <p:pic>
        <p:nvPicPr>
          <p:cNvPr id="10" name="砂防学会不透過">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413201" y="1933449"/>
            <a:ext cx="3988135" cy="2991102"/>
          </a:xfrm>
          <a:prstGeom prst="rect">
            <a:avLst/>
          </a:prstGeom>
        </p:spPr>
      </p:pic>
      <p:grpSp>
        <p:nvGrpSpPr>
          <p:cNvPr id="12" name="グループ化 11"/>
          <p:cNvGrpSpPr/>
          <p:nvPr/>
        </p:nvGrpSpPr>
        <p:grpSpPr>
          <a:xfrm>
            <a:off x="263562" y="4935445"/>
            <a:ext cx="1473078" cy="360000"/>
            <a:chOff x="60222" y="4521844"/>
            <a:chExt cx="1473078" cy="360000"/>
          </a:xfrm>
        </p:grpSpPr>
        <p:sp>
          <p:nvSpPr>
            <p:cNvPr id="13" name="角丸四角形 12"/>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5" name="テキスト ボックス 14"/>
          <p:cNvSpPr txBox="1">
            <a:spLocks noChangeArrowheads="1"/>
          </p:cNvSpPr>
          <p:nvPr/>
        </p:nvSpPr>
        <p:spPr bwMode="auto">
          <a:xfrm>
            <a:off x="6460789" y="95782"/>
            <a:ext cx="200086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４</a:t>
            </a:r>
            <a:r>
              <a:rPr lang="ja-JP" altLang="en-US" sz="1600" dirty="0" smtClean="0">
                <a:latin typeface="+mj-ea"/>
                <a:ea typeface="+mj-ea"/>
              </a:rPr>
              <a:t>．</a:t>
            </a:r>
            <a:r>
              <a:rPr lang="ja-JP" altLang="en-US" sz="1600" dirty="0" smtClean="0">
                <a:latin typeface="+mj-ea"/>
                <a:ea typeface="+mj-ea"/>
              </a:rPr>
              <a:t>土石流・流木対策</a:t>
            </a:r>
            <a:endParaRPr lang="en-US" altLang="ja-JP" sz="1600" dirty="0" smtClean="0">
              <a:latin typeface="+mj-ea"/>
              <a:ea typeface="+mj-ea"/>
            </a:endParaRPr>
          </a:p>
        </p:txBody>
      </p:sp>
    </p:spTree>
    <p:extLst>
      <p:ext uri="{BB962C8B-B14F-4D97-AF65-F5344CB8AC3E}">
        <p14:creationId xmlns:p14="http://schemas.microsoft.com/office/powerpoint/2010/main" val="925623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（３）透過型砂防堰堤の機能①</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28</a:t>
            </a:fld>
            <a:endParaRPr lang="ja-JP" altLang="en-US"/>
          </a:p>
        </p:txBody>
      </p:sp>
      <p:sp>
        <p:nvSpPr>
          <p:cNvPr id="5" name="コンテンツ プレースホルダー 2"/>
          <p:cNvSpPr txBox="1">
            <a:spLocks/>
          </p:cNvSpPr>
          <p:nvPr/>
        </p:nvSpPr>
        <p:spPr bwMode="auto">
          <a:xfrm>
            <a:off x="173120" y="1230812"/>
            <a:ext cx="9559760" cy="956773"/>
          </a:xfrm>
          <a:prstGeom prst="rect">
            <a:avLst/>
          </a:prstGeom>
          <a:gradFill flip="none" rotWithShape="1">
            <a:gsLst>
              <a:gs pos="0">
                <a:srgbClr val="DDF7DD"/>
              </a:gs>
              <a:gs pos="50000">
                <a:srgbClr val="F9FDF9"/>
              </a:gs>
              <a:gs pos="100000">
                <a:srgbClr val="DDF7DD"/>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a:latin typeface="+mn-ea"/>
              </a:rPr>
              <a:t>　土石流・流木捕捉工として用いる</a:t>
            </a:r>
            <a:r>
              <a:rPr lang="ja-JP" altLang="en-US" sz="1600" u="sng" kern="0" dirty="0">
                <a:solidFill>
                  <a:srgbClr val="FF0000"/>
                </a:solidFill>
                <a:latin typeface="+mn-ea"/>
              </a:rPr>
              <a:t>透過型及び部分透過型砂防堰堤</a:t>
            </a:r>
            <a:r>
              <a:rPr lang="ja-JP" altLang="en-US" sz="1600" kern="0" dirty="0">
                <a:latin typeface="+mn-ea"/>
              </a:rPr>
              <a:t>は、計画規模の</a:t>
            </a:r>
            <a:r>
              <a:rPr lang="ja-JP" altLang="en-US" sz="1600" kern="0" dirty="0" smtClean="0">
                <a:latin typeface="+mn-ea"/>
              </a:rPr>
              <a:t>土石流</a:t>
            </a:r>
            <a:r>
              <a:rPr lang="ja-JP" altLang="en-US" sz="1600" kern="0" dirty="0">
                <a:latin typeface="+mn-ea"/>
              </a:rPr>
              <a:t>を捕捉するため、その土石流に含まれる巨礫等によって</a:t>
            </a:r>
            <a:r>
              <a:rPr lang="ja-JP" altLang="en-US" sz="1600" u="sng" kern="0" dirty="0">
                <a:solidFill>
                  <a:srgbClr val="FF0000"/>
                </a:solidFill>
                <a:latin typeface="+mn-ea"/>
              </a:rPr>
              <a:t>透過部断面を確実に</a:t>
            </a:r>
            <a:r>
              <a:rPr lang="ja-JP" altLang="en-US" sz="1600" u="sng" kern="0" dirty="0" smtClean="0">
                <a:solidFill>
                  <a:srgbClr val="FF0000"/>
                </a:solidFill>
                <a:latin typeface="+mn-ea"/>
              </a:rPr>
              <a:t>閉塞させる</a:t>
            </a:r>
            <a:r>
              <a:rPr lang="ja-JP" altLang="en-US" sz="1600" u="sng" kern="0" dirty="0">
                <a:solidFill>
                  <a:srgbClr val="FF0000"/>
                </a:solidFill>
                <a:latin typeface="+mn-ea"/>
              </a:rPr>
              <a:t>よう計画しなければならない</a:t>
            </a:r>
            <a:r>
              <a:rPr lang="ja-JP" altLang="en-US" sz="1600" kern="0" dirty="0">
                <a:latin typeface="+mn-ea"/>
              </a:rPr>
              <a:t>。透過型及び部分透過型砂防堰堤を配置する際</a:t>
            </a:r>
            <a:r>
              <a:rPr lang="ja-JP" altLang="en-US" sz="1600" kern="0" dirty="0" smtClean="0">
                <a:latin typeface="+mn-ea"/>
              </a:rPr>
              <a:t>において</a:t>
            </a:r>
            <a:r>
              <a:rPr lang="ja-JP" altLang="en-US" sz="1600" kern="0" dirty="0">
                <a:latin typeface="+mn-ea"/>
              </a:rPr>
              <a:t>は、</a:t>
            </a:r>
            <a:r>
              <a:rPr lang="ja-JP" altLang="en-US" sz="1600" u="sng" kern="0" dirty="0">
                <a:solidFill>
                  <a:srgbClr val="FF0000"/>
                </a:solidFill>
                <a:latin typeface="+mn-ea"/>
              </a:rPr>
              <a:t>土砂移動の形態を考慮</a:t>
            </a:r>
            <a:r>
              <a:rPr lang="ja-JP" altLang="en-US" sz="1600" kern="0" dirty="0">
                <a:latin typeface="+mn-ea"/>
              </a:rPr>
              <a:t>する。</a:t>
            </a:r>
          </a:p>
        </p:txBody>
      </p:sp>
      <p:sp>
        <p:nvSpPr>
          <p:cNvPr id="6" name="角丸四角形 5"/>
          <p:cNvSpPr/>
          <p:nvPr/>
        </p:nvSpPr>
        <p:spPr>
          <a:xfrm>
            <a:off x="183712" y="778029"/>
            <a:ext cx="7156126" cy="408623"/>
          </a:xfrm>
          <a:prstGeom prst="roundRect">
            <a:avLst/>
          </a:prstGeom>
          <a:gradFill flip="none" rotWithShape="1">
            <a:gsLst>
              <a:gs pos="0">
                <a:srgbClr val="339933"/>
              </a:gs>
              <a:gs pos="50000">
                <a:srgbClr val="65D965"/>
              </a:gs>
              <a:gs pos="100000">
                <a:srgbClr val="339933"/>
              </a:gs>
            </a:gsLst>
            <a:lin ang="2700000" scaled="1"/>
            <a:tileRect/>
          </a:gradFill>
          <a:ln w="381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a:solidFill>
                  <a:schemeClr val="bg1"/>
                </a:solidFill>
                <a:latin typeface="+mn-ea"/>
              </a:rPr>
              <a:t>透過型・部分透過型の種類と配置（砂防基本計画策定</a:t>
            </a:r>
            <a:r>
              <a:rPr lang="ja-JP" altLang="en-US" b="1" kern="0" dirty="0" smtClean="0">
                <a:solidFill>
                  <a:schemeClr val="bg1"/>
                </a:solidFill>
                <a:latin typeface="+mn-ea"/>
              </a:rPr>
              <a:t>指針４．３．１．３）</a:t>
            </a:r>
            <a:endParaRPr lang="en-US" altLang="ja-JP" b="1" kern="0" dirty="0">
              <a:solidFill>
                <a:schemeClr val="bg1"/>
              </a:solidFill>
              <a:latin typeface="+mn-ea"/>
            </a:endParaRPr>
          </a:p>
        </p:txBody>
      </p:sp>
      <p:sp>
        <p:nvSpPr>
          <p:cNvPr id="7" name="テキスト ボックス 6"/>
          <p:cNvSpPr txBox="1"/>
          <p:nvPr/>
        </p:nvSpPr>
        <p:spPr>
          <a:xfrm>
            <a:off x="5989038" y="424997"/>
            <a:ext cx="3621504" cy="246221"/>
          </a:xfrm>
          <a:prstGeom prst="rect">
            <a:avLst/>
          </a:prstGeom>
          <a:noFill/>
        </p:spPr>
        <p:txBody>
          <a:bodyPr wrap="none" rtlCol="0">
            <a:spAutoFit/>
          </a:bodyPr>
          <a:lstStyle/>
          <a:p>
            <a:pPr algn="just"/>
            <a:r>
              <a:rPr lang="ja-JP" altLang="en-US" sz="1000" dirty="0" smtClean="0"/>
              <a:t>出典：砂防基本計画策定指針（土石流・流木対策編）解説</a:t>
            </a:r>
            <a:r>
              <a:rPr lang="en-US" altLang="ja-JP" sz="1000" dirty="0" smtClean="0"/>
              <a:t>/P63</a:t>
            </a:r>
            <a:endParaRPr lang="ja-JP" altLang="en-US" sz="1000" dirty="0"/>
          </a:p>
        </p:txBody>
      </p:sp>
      <p:sp>
        <p:nvSpPr>
          <p:cNvPr id="8" name="テキスト ボックス 2"/>
          <p:cNvSpPr txBox="1">
            <a:spLocks noChangeArrowheads="1"/>
          </p:cNvSpPr>
          <p:nvPr/>
        </p:nvSpPr>
        <p:spPr bwMode="auto">
          <a:xfrm>
            <a:off x="168463" y="2348880"/>
            <a:ext cx="9681081" cy="3877985"/>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u="sng" dirty="0" smtClean="0">
              <a:solidFill>
                <a:schemeClr val="accent4"/>
              </a:solidFill>
            </a:endParaRPr>
          </a:p>
          <a:p>
            <a:pPr>
              <a:spcBef>
                <a:spcPct val="0"/>
              </a:spcBef>
              <a:buClrTx/>
              <a:buSzTx/>
              <a:buNone/>
            </a:pP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r>
              <a:rPr lang="ja-JP" altLang="en-US" sz="1800" b="1" dirty="0">
                <a:solidFill>
                  <a:schemeClr val="bg2">
                    <a:lumMod val="60000"/>
                    <a:lumOff val="40000"/>
                  </a:schemeClr>
                </a:solidFill>
                <a:effectLst>
                  <a:outerShdw blurRad="38100" dist="38100" dir="2700000" algn="tl">
                    <a:srgbClr val="000000">
                      <a:alpha val="43137"/>
                    </a:srgbClr>
                  </a:outerShdw>
                </a:effectLst>
              </a:rPr>
              <a:t>土石流捕捉のための砂防堰堤の設計及び配置上の留意事項</a:t>
            </a: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endParaRPr lang="en-US" altLang="ja-JP" sz="1800" dirty="0">
              <a:solidFill>
                <a:srgbClr val="FF0000"/>
              </a:solidFill>
            </a:endParaRPr>
          </a:p>
          <a:p>
            <a:pPr marL="360000" indent="-180000">
              <a:spcBef>
                <a:spcPct val="0"/>
              </a:spcBef>
              <a:buClrTx/>
              <a:buSzTx/>
              <a:buFont typeface="Wingdings" panose="05000000000000000000" pitchFamily="2" charset="2"/>
              <a:buChar char="l"/>
            </a:pPr>
            <a:r>
              <a:rPr lang="ja-JP" altLang="en-US" sz="1600" dirty="0">
                <a:solidFill>
                  <a:schemeClr val="accent4"/>
                </a:solidFill>
              </a:rPr>
              <a:t>土石流捕捉のための</a:t>
            </a:r>
            <a:r>
              <a:rPr lang="ja-JP" altLang="en-US" sz="1600" u="sng" dirty="0">
                <a:solidFill>
                  <a:srgbClr val="FF0000"/>
                </a:solidFill>
              </a:rPr>
              <a:t>透過型</a:t>
            </a:r>
            <a:r>
              <a:rPr lang="ja-JP" altLang="en-US" sz="1600" u="sng" dirty="0" smtClean="0">
                <a:solidFill>
                  <a:srgbClr val="FF0000"/>
                </a:solidFill>
              </a:rPr>
              <a:t>及び</a:t>
            </a:r>
            <a:r>
              <a:rPr lang="ja-JP" altLang="en-US" sz="1600" u="sng" dirty="0">
                <a:solidFill>
                  <a:srgbClr val="FF0000"/>
                </a:solidFill>
              </a:rPr>
              <a:t>部分透過型砂防</a:t>
            </a:r>
            <a:r>
              <a:rPr lang="ja-JP" altLang="en-US" sz="1600" u="sng" dirty="0" smtClean="0">
                <a:solidFill>
                  <a:srgbClr val="FF0000"/>
                </a:solidFill>
              </a:rPr>
              <a:t>堰堤は土石流</a:t>
            </a:r>
            <a:r>
              <a:rPr lang="ja-JP" altLang="en-US" sz="1600" u="sng" dirty="0">
                <a:solidFill>
                  <a:srgbClr val="FF0000"/>
                </a:solidFill>
              </a:rPr>
              <a:t>区間に</a:t>
            </a:r>
            <a:r>
              <a:rPr lang="ja-JP" altLang="en-US" sz="1600" u="sng" dirty="0" smtClean="0">
                <a:solidFill>
                  <a:srgbClr val="FF0000"/>
                </a:solidFill>
              </a:rPr>
              <a:t>配置する</a:t>
            </a:r>
            <a:r>
              <a:rPr lang="ja-JP" altLang="en-US" sz="1600" dirty="0" smtClean="0">
                <a:solidFill>
                  <a:schemeClr val="accent4"/>
                </a:solidFill>
              </a:rPr>
              <a:t>こと</a:t>
            </a:r>
            <a:endParaRPr lang="en-US" altLang="ja-JP" sz="1600" dirty="0" smtClean="0">
              <a:solidFill>
                <a:schemeClr val="accent4"/>
              </a:solidFill>
            </a:endParaRPr>
          </a:p>
          <a:p>
            <a:pPr marL="720000" indent="-180000">
              <a:spcBef>
                <a:spcPct val="0"/>
              </a:spcBef>
              <a:buClrTx/>
              <a:buSzTx/>
              <a:buNone/>
            </a:pPr>
            <a:r>
              <a:rPr lang="ja-JP" altLang="en-US" sz="1600" dirty="0">
                <a:solidFill>
                  <a:schemeClr val="accent4"/>
                </a:solidFill>
              </a:rPr>
              <a:t>⇒透過型及び部分透過型砂防堰堤は、</a:t>
            </a:r>
            <a:r>
              <a:rPr lang="ja-JP" altLang="en-US" sz="1600" u="sng" dirty="0">
                <a:solidFill>
                  <a:schemeClr val="accent4"/>
                </a:solidFill>
              </a:rPr>
              <a:t>土石流に含まれる巨礫等によって透過部断面</a:t>
            </a:r>
            <a:r>
              <a:rPr lang="ja-JP" altLang="en-US" sz="1600" u="sng" dirty="0" smtClean="0">
                <a:solidFill>
                  <a:schemeClr val="accent4"/>
                </a:solidFill>
              </a:rPr>
              <a:t>が閉塞</a:t>
            </a:r>
            <a:r>
              <a:rPr lang="ja-JP" altLang="en-US" sz="1600" u="sng" dirty="0">
                <a:solidFill>
                  <a:schemeClr val="accent4"/>
                </a:solidFill>
              </a:rPr>
              <a:t>することにより、土石流を捕捉</a:t>
            </a:r>
            <a:r>
              <a:rPr lang="ja-JP" altLang="en-US" sz="1600" dirty="0" smtClean="0">
                <a:solidFill>
                  <a:schemeClr val="accent4"/>
                </a:solidFill>
              </a:rPr>
              <a:t>する　　</a:t>
            </a:r>
            <a:r>
              <a:rPr lang="en-US" altLang="ja-JP" sz="1600" u="sng" dirty="0" smtClean="0">
                <a:solidFill>
                  <a:schemeClr val="accent4"/>
                </a:solidFill>
              </a:rPr>
              <a:t>※</a:t>
            </a:r>
            <a:r>
              <a:rPr lang="ja-JP" altLang="en-US" sz="1600" u="sng" dirty="0" smtClean="0">
                <a:solidFill>
                  <a:schemeClr val="accent4"/>
                </a:solidFill>
              </a:rPr>
              <a:t>透過部断面が閉塞しない場合効果を発揮しない！</a:t>
            </a:r>
            <a:endParaRPr lang="en-US" altLang="ja-JP" sz="1600" u="sng" dirty="0" smtClean="0">
              <a:solidFill>
                <a:schemeClr val="accent4"/>
              </a:solidFill>
            </a:endParaRPr>
          </a:p>
          <a:p>
            <a:pPr marL="360000" indent="-180000">
              <a:spcBef>
                <a:spcPct val="0"/>
              </a:spcBef>
              <a:buClrTx/>
              <a:buSzTx/>
              <a:buFont typeface="Wingdings" panose="05000000000000000000" pitchFamily="2" charset="2"/>
              <a:buChar char="l"/>
            </a:pPr>
            <a:r>
              <a:rPr lang="ja-JP" altLang="en-US" sz="1600" u="sng" dirty="0" smtClean="0">
                <a:solidFill>
                  <a:srgbClr val="FF0000"/>
                </a:solidFill>
              </a:rPr>
              <a:t>透過部構造</a:t>
            </a:r>
            <a:r>
              <a:rPr lang="ja-JP" altLang="en-US" sz="1600" u="sng" dirty="0">
                <a:solidFill>
                  <a:srgbClr val="FF0000"/>
                </a:solidFill>
              </a:rPr>
              <a:t>が土石流の流下中に破壊しない</a:t>
            </a:r>
            <a:r>
              <a:rPr lang="ja-JP" altLang="en-US" sz="1600" dirty="0" smtClean="0">
                <a:solidFill>
                  <a:schemeClr val="accent4"/>
                </a:solidFill>
              </a:rPr>
              <a:t>こと</a:t>
            </a:r>
            <a:endParaRPr lang="en-US" altLang="ja-JP" sz="1600" dirty="0" smtClean="0">
              <a:solidFill>
                <a:schemeClr val="accent4"/>
              </a:solidFill>
            </a:endParaRPr>
          </a:p>
          <a:p>
            <a:pPr marL="360000" indent="-180000">
              <a:spcBef>
                <a:spcPct val="0"/>
              </a:spcBef>
              <a:buClrTx/>
              <a:buSzTx/>
              <a:buFont typeface="Wingdings" panose="05000000000000000000" pitchFamily="2" charset="2"/>
              <a:buChar char="l"/>
            </a:pPr>
            <a:r>
              <a:rPr lang="ja-JP" altLang="en-US" sz="1600" u="sng" dirty="0">
                <a:solidFill>
                  <a:srgbClr val="FF0000"/>
                </a:solidFill>
              </a:rPr>
              <a:t>複数基の透過型を配置する場合</a:t>
            </a:r>
            <a:r>
              <a:rPr lang="ja-JP" altLang="en-US" sz="1600" dirty="0">
                <a:solidFill>
                  <a:schemeClr val="accent4"/>
                </a:solidFill>
              </a:rPr>
              <a:t>には、上流側の透過型により</a:t>
            </a:r>
            <a:r>
              <a:rPr lang="ja-JP" altLang="en-US" sz="1600" u="sng" dirty="0" smtClean="0">
                <a:solidFill>
                  <a:srgbClr val="FF0000"/>
                </a:solidFill>
              </a:rPr>
              <a:t>土砂移動</a:t>
            </a:r>
            <a:r>
              <a:rPr lang="ja-JP" altLang="en-US" sz="1600" u="sng" dirty="0">
                <a:solidFill>
                  <a:srgbClr val="FF0000"/>
                </a:solidFill>
              </a:rPr>
              <a:t>の形態が変化することに</a:t>
            </a:r>
            <a:r>
              <a:rPr lang="ja-JP" altLang="en-US" sz="1600" u="sng" dirty="0" smtClean="0">
                <a:solidFill>
                  <a:srgbClr val="FF0000"/>
                </a:solidFill>
              </a:rPr>
              <a:t>留意</a:t>
            </a:r>
            <a:r>
              <a:rPr lang="ja-JP" altLang="en-US" sz="1600" dirty="0" smtClean="0">
                <a:solidFill>
                  <a:schemeClr val="accent4"/>
                </a:solidFill>
              </a:rPr>
              <a:t>する</a:t>
            </a:r>
            <a:endParaRPr lang="en-US" altLang="ja-JP" sz="1600" dirty="0" smtClean="0">
              <a:solidFill>
                <a:schemeClr val="accent4"/>
              </a:solidFill>
            </a:endParaRPr>
          </a:p>
          <a:p>
            <a:pPr marL="720000" indent="-180000">
              <a:spcBef>
                <a:spcPct val="0"/>
              </a:spcBef>
              <a:buClrTx/>
              <a:buSzTx/>
              <a:buNone/>
            </a:pPr>
            <a:r>
              <a:rPr lang="ja-JP" altLang="en-US" sz="1600" dirty="0" smtClean="0">
                <a:solidFill>
                  <a:schemeClr val="accent4"/>
                </a:solidFill>
              </a:rPr>
              <a:t>⇒複数基の透過型を配置する場合、上流側の堰堤により土石流形態が維持できなくなるので、</a:t>
            </a:r>
            <a:r>
              <a:rPr lang="ja-JP" altLang="en-US" sz="1600" u="sng" dirty="0" smtClean="0">
                <a:solidFill>
                  <a:schemeClr val="accent4"/>
                </a:solidFill>
              </a:rPr>
              <a:t>上下流堰堤の間で土石流化するかの確認</a:t>
            </a:r>
            <a:r>
              <a:rPr lang="ja-JP" altLang="en-US" sz="1600" dirty="0" smtClean="0">
                <a:solidFill>
                  <a:schemeClr val="accent4"/>
                </a:solidFill>
              </a:rPr>
              <a:t>が必要となる</a:t>
            </a:r>
            <a:endParaRPr lang="en-US" altLang="ja-JP" sz="1600" dirty="0" smtClean="0">
              <a:solidFill>
                <a:schemeClr val="accent4"/>
              </a:solidFill>
            </a:endParaRPr>
          </a:p>
          <a:p>
            <a:pPr marL="360000" indent="-180000">
              <a:spcBef>
                <a:spcPct val="0"/>
              </a:spcBef>
              <a:buClrTx/>
              <a:buSzTx/>
              <a:buFont typeface="Wingdings" panose="05000000000000000000" pitchFamily="2" charset="2"/>
              <a:buChar char="l"/>
            </a:pPr>
            <a:r>
              <a:rPr lang="ja-JP" altLang="en-US" sz="1600" dirty="0">
                <a:solidFill>
                  <a:schemeClr val="accent4"/>
                </a:solidFill>
              </a:rPr>
              <a:t>中小規模の降雨時の流量により運搬される掃流砂により透過部断面が閉塞</a:t>
            </a:r>
            <a:r>
              <a:rPr lang="ja-JP" altLang="en-US" sz="1600" dirty="0" smtClean="0">
                <a:solidFill>
                  <a:schemeClr val="accent4"/>
                </a:solidFill>
              </a:rPr>
              <a:t>しないこと</a:t>
            </a:r>
            <a:endParaRPr lang="en-US" altLang="ja-JP" sz="1600" dirty="0" smtClean="0">
              <a:solidFill>
                <a:schemeClr val="accent4"/>
              </a:solidFill>
            </a:endParaRPr>
          </a:p>
          <a:p>
            <a:pPr marL="180000" indent="0">
              <a:spcBef>
                <a:spcPct val="0"/>
              </a:spcBef>
              <a:buClrTx/>
              <a:buSzTx/>
              <a:buNone/>
            </a:pPr>
            <a:endParaRPr lang="en-US" altLang="ja-JP" sz="1800" b="1" dirty="0" smtClean="0">
              <a:solidFill>
                <a:schemeClr val="bg2">
                  <a:lumMod val="60000"/>
                  <a:lumOff val="40000"/>
                </a:schemeClr>
              </a:solidFill>
              <a:effectLst>
                <a:outerShdw blurRad="38100" dist="38100" dir="2700000" algn="tl">
                  <a:srgbClr val="000000">
                    <a:alpha val="43137"/>
                  </a:srgbClr>
                </a:outerShdw>
              </a:effectLst>
            </a:endParaRPr>
          </a:p>
          <a:p>
            <a:pPr marL="180000" indent="0">
              <a:spcBef>
                <a:spcPct val="0"/>
              </a:spcBef>
              <a:buClrTx/>
              <a:buSzTx/>
              <a:buNone/>
            </a:pP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部分透過型の考え方</a:t>
            </a: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p>
          <a:p>
            <a:pPr marL="360000" indent="-180000">
              <a:spcBef>
                <a:spcPct val="0"/>
              </a:spcBef>
              <a:buClrTx/>
              <a:buSzTx/>
              <a:buFont typeface="Wingdings" panose="05000000000000000000" pitchFamily="2" charset="2"/>
              <a:buChar char="l"/>
            </a:pPr>
            <a:r>
              <a:rPr lang="ja-JP" altLang="en-US" sz="1600" dirty="0">
                <a:solidFill>
                  <a:schemeClr val="accent4"/>
                </a:solidFill>
              </a:rPr>
              <a:t>土石流・流木の発生抑制が求められる場合で流木の捕捉機能を増大</a:t>
            </a:r>
            <a:r>
              <a:rPr lang="ja-JP" altLang="en-US" sz="1600" dirty="0" smtClean="0">
                <a:solidFill>
                  <a:schemeClr val="accent4"/>
                </a:solidFill>
              </a:rPr>
              <a:t>させたいとき</a:t>
            </a:r>
            <a:r>
              <a:rPr lang="ja-JP" altLang="en-US" sz="1600" dirty="0">
                <a:solidFill>
                  <a:schemeClr val="accent4"/>
                </a:solidFill>
              </a:rPr>
              <a:t>、流出する粒径が細かい場合や勾配が緩く土砂濃度が低いことが想定される場合</a:t>
            </a:r>
            <a:r>
              <a:rPr lang="ja-JP" altLang="en-US" sz="1600" dirty="0" smtClean="0">
                <a:solidFill>
                  <a:schemeClr val="accent4"/>
                </a:solidFill>
              </a:rPr>
              <a:t>、谷</a:t>
            </a:r>
            <a:r>
              <a:rPr lang="ja-JP" altLang="en-US" sz="1600" dirty="0">
                <a:solidFill>
                  <a:schemeClr val="accent4"/>
                </a:solidFill>
              </a:rPr>
              <a:t>出口付近において出水時（土石流以外の出水）の泥水等を下流路に導きたいとき</a:t>
            </a:r>
            <a:r>
              <a:rPr lang="ja-JP" altLang="en-US" sz="1600" dirty="0" smtClean="0">
                <a:solidFill>
                  <a:schemeClr val="accent4"/>
                </a:solidFill>
              </a:rPr>
              <a:t>など</a:t>
            </a:r>
            <a:r>
              <a:rPr lang="ja-JP" altLang="en-US" sz="1600" dirty="0">
                <a:solidFill>
                  <a:schemeClr val="accent4"/>
                </a:solidFill>
              </a:rPr>
              <a:t>は、部分透過型の採用を検討</a:t>
            </a:r>
            <a:r>
              <a:rPr lang="ja-JP" altLang="en-US" sz="1600" dirty="0" smtClean="0">
                <a:solidFill>
                  <a:schemeClr val="accent4"/>
                </a:solidFill>
              </a:rPr>
              <a:t>する</a:t>
            </a:r>
            <a:endParaRPr lang="en-US" altLang="ja-JP" sz="1600" dirty="0">
              <a:solidFill>
                <a:schemeClr val="accent4"/>
              </a:solidFill>
            </a:endParaRPr>
          </a:p>
        </p:txBody>
      </p:sp>
      <p:grpSp>
        <p:nvGrpSpPr>
          <p:cNvPr id="9" name="グループ化 8"/>
          <p:cNvGrpSpPr/>
          <p:nvPr/>
        </p:nvGrpSpPr>
        <p:grpSpPr>
          <a:xfrm>
            <a:off x="395058" y="2234087"/>
            <a:ext cx="1436024" cy="360000"/>
            <a:chOff x="78749" y="4521844"/>
            <a:chExt cx="1436024" cy="360000"/>
          </a:xfrm>
        </p:grpSpPr>
        <p:sp>
          <p:nvSpPr>
            <p:cNvPr id="10" name="角丸四角形 9"/>
            <p:cNvSpPr/>
            <p:nvPr/>
          </p:nvSpPr>
          <p:spPr>
            <a:xfrm>
              <a:off x="78749" y="4565963"/>
              <a:ext cx="1436024"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3" name="テキスト ボックス 12"/>
          <p:cNvSpPr txBox="1">
            <a:spLocks noChangeArrowheads="1"/>
          </p:cNvSpPr>
          <p:nvPr/>
        </p:nvSpPr>
        <p:spPr bwMode="auto">
          <a:xfrm>
            <a:off x="6460789" y="95782"/>
            <a:ext cx="200086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４</a:t>
            </a:r>
            <a:r>
              <a:rPr lang="ja-JP" altLang="en-US" sz="1600" dirty="0" smtClean="0">
                <a:latin typeface="+mj-ea"/>
                <a:ea typeface="+mj-ea"/>
              </a:rPr>
              <a:t>．</a:t>
            </a:r>
            <a:r>
              <a:rPr lang="ja-JP" altLang="en-US" sz="1600" dirty="0" smtClean="0">
                <a:latin typeface="+mj-ea"/>
                <a:ea typeface="+mj-ea"/>
              </a:rPr>
              <a:t>土石流・流木対策</a:t>
            </a:r>
            <a:endParaRPr lang="en-US" altLang="ja-JP" sz="1600" dirty="0" smtClean="0">
              <a:latin typeface="+mj-ea"/>
              <a:ea typeface="+mj-ea"/>
            </a:endParaRPr>
          </a:p>
        </p:txBody>
      </p:sp>
    </p:spTree>
    <p:extLst>
      <p:ext uri="{BB962C8B-B14F-4D97-AF65-F5344CB8AC3E}">
        <p14:creationId xmlns:p14="http://schemas.microsoft.com/office/powerpoint/2010/main" val="21511452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274" y="3443878"/>
            <a:ext cx="4009854" cy="2217370"/>
          </a:xfrm>
          <a:prstGeom prst="rect">
            <a:avLst/>
          </a:prstGeom>
        </p:spPr>
      </p:pic>
      <p:sp>
        <p:nvSpPr>
          <p:cNvPr id="5" name="タイトル 5"/>
          <p:cNvSpPr txBox="1">
            <a:spLocks/>
          </p:cNvSpPr>
          <p:nvPr/>
        </p:nvSpPr>
        <p:spPr bwMode="auto">
          <a:xfrm>
            <a:off x="452438" y="86865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2000" kern="0" dirty="0"/>
              <a:t>鋼製透過型堰堤について</a:t>
            </a:r>
          </a:p>
        </p:txBody>
      </p:sp>
      <p:pic>
        <p:nvPicPr>
          <p:cNvPr id="64516" name="図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6214" y="1035050"/>
            <a:ext cx="335597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図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715644"/>
            <a:ext cx="4953000" cy="130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図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2560" y="1314681"/>
            <a:ext cx="4132783" cy="212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円/楕円 14"/>
          <p:cNvSpPr/>
          <p:nvPr/>
        </p:nvSpPr>
        <p:spPr>
          <a:xfrm>
            <a:off x="6498429" y="3358754"/>
            <a:ext cx="2192337" cy="1139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タイトル 2"/>
          <p:cNvSpPr>
            <a:spLocks noGrp="1"/>
          </p:cNvSpPr>
          <p:nvPr>
            <p:ph type="title"/>
          </p:nvPr>
        </p:nvSpPr>
        <p:spPr/>
        <p:txBody>
          <a:bodyPr/>
          <a:lstStyle/>
          <a:p>
            <a:r>
              <a:rPr lang="ja-JP" altLang="en-US" dirty="0"/>
              <a:t>（３</a:t>
            </a:r>
            <a:r>
              <a:rPr lang="ja-JP" altLang="en-US" dirty="0" smtClean="0"/>
              <a:t>）</a:t>
            </a:r>
            <a:r>
              <a:rPr lang="ja-JP" altLang="en-US" dirty="0" smtClean="0">
                <a:effectLst/>
              </a:rPr>
              <a:t>透過型砂防堰堤</a:t>
            </a:r>
            <a:r>
              <a:rPr lang="ja-JP" altLang="en-US" dirty="0">
                <a:effectLst/>
              </a:rPr>
              <a:t>の</a:t>
            </a:r>
            <a:r>
              <a:rPr lang="ja-JP" altLang="en-US" dirty="0" smtClean="0">
                <a:effectLst/>
              </a:rPr>
              <a:t>機能②</a:t>
            </a:r>
            <a:endParaRPr kumimoji="1" lang="ja-JP" altLang="en-US" dirty="0"/>
          </a:p>
        </p:txBody>
      </p:sp>
      <p:sp>
        <p:nvSpPr>
          <p:cNvPr id="2" name="スライド番号プレースホルダー 1"/>
          <p:cNvSpPr>
            <a:spLocks noGrp="1"/>
          </p:cNvSpPr>
          <p:nvPr>
            <p:ph type="sldNum" sz="quarter" idx="11"/>
          </p:nvPr>
        </p:nvSpPr>
        <p:spPr/>
        <p:txBody>
          <a:bodyPr/>
          <a:lstStyle/>
          <a:p>
            <a:pPr>
              <a:defRPr/>
            </a:pPr>
            <a:fld id="{975EE807-7F6C-401A-A233-96A422179899}" type="slidenum">
              <a:rPr lang="ja-JP" altLang="en-US" smtClean="0"/>
              <a:pPr>
                <a:defRPr/>
              </a:pPr>
              <a:t>29</a:t>
            </a:fld>
            <a:endParaRPr lang="ja-JP" altLang="en-US" dirty="0"/>
          </a:p>
        </p:txBody>
      </p:sp>
      <p:sp>
        <p:nvSpPr>
          <p:cNvPr id="12" name="正方形/長方形 11"/>
          <p:cNvSpPr>
            <a:spLocks noChangeArrowheads="1"/>
          </p:cNvSpPr>
          <p:nvPr/>
        </p:nvSpPr>
        <p:spPr bwMode="auto">
          <a:xfrm>
            <a:off x="8180796" y="5549780"/>
            <a:ext cx="17427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900" dirty="0" smtClean="0"/>
              <a:t>出典：</a:t>
            </a:r>
            <a:r>
              <a:rPr lang="zh-TW" altLang="en-US" sz="900" dirty="0"/>
              <a:t>鋼製砂防構造物設計便覧</a:t>
            </a:r>
          </a:p>
        </p:txBody>
      </p:sp>
      <p:sp>
        <p:nvSpPr>
          <p:cNvPr id="13" name="正方形/長方形 12"/>
          <p:cNvSpPr>
            <a:spLocks noChangeArrowheads="1"/>
          </p:cNvSpPr>
          <p:nvPr/>
        </p:nvSpPr>
        <p:spPr bwMode="auto">
          <a:xfrm>
            <a:off x="2975801" y="5016123"/>
            <a:ext cx="20313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900" dirty="0" smtClean="0"/>
              <a:t>出典：</a:t>
            </a:r>
            <a:r>
              <a:rPr lang="ja-JP" altLang="en-US" sz="900" dirty="0"/>
              <a:t>土石流・流木対策設計技術指針</a:t>
            </a:r>
          </a:p>
        </p:txBody>
      </p:sp>
      <p:sp>
        <p:nvSpPr>
          <p:cNvPr id="17" name="テキスト ボックス 2"/>
          <p:cNvSpPr txBox="1">
            <a:spLocks noChangeArrowheads="1"/>
          </p:cNvSpPr>
          <p:nvPr/>
        </p:nvSpPr>
        <p:spPr bwMode="auto">
          <a:xfrm>
            <a:off x="574595" y="5782166"/>
            <a:ext cx="8756811" cy="923330"/>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800" dirty="0" smtClean="0">
              <a:solidFill>
                <a:srgbClr val="FF0000"/>
              </a:solidFill>
            </a:endParaRPr>
          </a:p>
          <a:p>
            <a:pPr marL="540000" lvl="1">
              <a:spcBef>
                <a:spcPct val="0"/>
              </a:spcBef>
              <a:buClrTx/>
              <a:buSzTx/>
              <a:buFont typeface="Wingdings" panose="05000000000000000000" pitchFamily="2" charset="2"/>
              <a:buChar char="l"/>
            </a:pPr>
            <a:r>
              <a:rPr lang="ja-JP" altLang="en-US" sz="1800" dirty="0" smtClean="0">
                <a:solidFill>
                  <a:srgbClr val="FF0000"/>
                </a:solidFill>
              </a:rPr>
              <a:t>スリット</a:t>
            </a:r>
            <a:r>
              <a:rPr lang="ja-JP" altLang="en-US" sz="1800" dirty="0">
                <a:solidFill>
                  <a:srgbClr val="FF0000"/>
                </a:solidFill>
              </a:rPr>
              <a:t>間隔は最大礫径（</a:t>
            </a:r>
            <a:r>
              <a:rPr lang="en-US" altLang="ja-JP" sz="1800" dirty="0">
                <a:solidFill>
                  <a:srgbClr val="FF0000"/>
                </a:solidFill>
              </a:rPr>
              <a:t>D95</a:t>
            </a:r>
            <a:r>
              <a:rPr lang="ja-JP" altLang="en-US" sz="1800" dirty="0">
                <a:solidFill>
                  <a:srgbClr val="FF0000"/>
                </a:solidFill>
              </a:rPr>
              <a:t>）で設定（</a:t>
            </a:r>
            <a:r>
              <a:rPr lang="ja-JP" altLang="en-US" sz="1800" dirty="0" smtClean="0">
                <a:solidFill>
                  <a:srgbClr val="FF0000"/>
                </a:solidFill>
              </a:rPr>
              <a:t>土石流・流木</a:t>
            </a:r>
            <a:r>
              <a:rPr lang="ja-JP" altLang="en-US" sz="1800" dirty="0">
                <a:solidFill>
                  <a:srgbClr val="FF0000"/>
                </a:solidFill>
              </a:rPr>
              <a:t>対策設計技術指針）</a:t>
            </a:r>
          </a:p>
          <a:p>
            <a:pPr marL="540000" lvl="1">
              <a:spcBef>
                <a:spcPct val="0"/>
              </a:spcBef>
              <a:buClrTx/>
              <a:buSzTx/>
              <a:buFont typeface="Wingdings" panose="05000000000000000000" pitchFamily="2" charset="2"/>
              <a:buChar char="l"/>
            </a:pPr>
            <a:r>
              <a:rPr lang="ja-JP" altLang="en-US" sz="1800" dirty="0">
                <a:solidFill>
                  <a:srgbClr val="FF0000"/>
                </a:solidFill>
              </a:rPr>
              <a:t>土石流先端に巨礫が集まり、巨礫がスリット部で閉塞することにより効果を</a:t>
            </a:r>
            <a:r>
              <a:rPr lang="ja-JP" altLang="en-US" sz="1800" dirty="0" smtClean="0">
                <a:solidFill>
                  <a:srgbClr val="FF0000"/>
                </a:solidFill>
              </a:rPr>
              <a:t>発現</a:t>
            </a:r>
            <a:endParaRPr lang="ja-JP" altLang="en-US" sz="1800" dirty="0">
              <a:solidFill>
                <a:srgbClr val="FF0000"/>
              </a:solidFill>
            </a:endParaRPr>
          </a:p>
        </p:txBody>
      </p:sp>
      <p:grpSp>
        <p:nvGrpSpPr>
          <p:cNvPr id="18" name="グループ化 17"/>
          <p:cNvGrpSpPr/>
          <p:nvPr/>
        </p:nvGrpSpPr>
        <p:grpSpPr>
          <a:xfrm>
            <a:off x="704528" y="5618683"/>
            <a:ext cx="1473078" cy="360000"/>
            <a:chOff x="60222" y="4521844"/>
            <a:chExt cx="1473078" cy="360000"/>
          </a:xfrm>
        </p:grpSpPr>
        <p:sp>
          <p:nvSpPr>
            <p:cNvPr id="19" name="角丸四角形 18"/>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20" name="図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21" name="テキスト ボックス 20"/>
          <p:cNvSpPr txBox="1"/>
          <p:nvPr/>
        </p:nvSpPr>
        <p:spPr>
          <a:xfrm>
            <a:off x="6021098" y="734507"/>
            <a:ext cx="3557384" cy="246221"/>
          </a:xfrm>
          <a:prstGeom prst="rect">
            <a:avLst/>
          </a:prstGeom>
          <a:noFill/>
        </p:spPr>
        <p:txBody>
          <a:bodyPr wrap="none" rtlCol="0">
            <a:spAutoFit/>
          </a:bodyPr>
          <a:lstStyle/>
          <a:p>
            <a:pPr algn="just"/>
            <a:r>
              <a:rPr lang="ja-JP" altLang="en-US" sz="1000" dirty="0" smtClean="0"/>
              <a:t>出典：砂防基本計画策定指針（土石流・流木対策編）解説</a:t>
            </a:r>
            <a:r>
              <a:rPr lang="en-US" altLang="ja-JP" sz="1000" dirty="0" smtClean="0"/>
              <a:t>/P64</a:t>
            </a:r>
            <a:endParaRPr lang="ja-JP" altLang="en-US" sz="1000" dirty="0"/>
          </a:p>
        </p:txBody>
      </p:sp>
      <p:sp>
        <p:nvSpPr>
          <p:cNvPr id="23" name="テキスト ボックス 22"/>
          <p:cNvSpPr txBox="1">
            <a:spLocks noChangeArrowheads="1"/>
          </p:cNvSpPr>
          <p:nvPr/>
        </p:nvSpPr>
        <p:spPr bwMode="auto">
          <a:xfrm>
            <a:off x="6460789" y="95782"/>
            <a:ext cx="200086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４</a:t>
            </a:r>
            <a:r>
              <a:rPr lang="ja-JP" altLang="en-US" sz="1600" dirty="0" smtClean="0">
                <a:latin typeface="+mj-ea"/>
                <a:ea typeface="+mj-ea"/>
              </a:rPr>
              <a:t>．</a:t>
            </a:r>
            <a:r>
              <a:rPr lang="ja-JP" altLang="en-US" sz="1600" dirty="0" smtClean="0">
                <a:latin typeface="+mj-ea"/>
                <a:ea typeface="+mj-ea"/>
              </a:rPr>
              <a:t>土石流・流木対策</a:t>
            </a:r>
            <a:endParaRPr lang="en-US" altLang="ja-JP" sz="1600" dirty="0" smtClean="0">
              <a:latin typeface="+mj-ea"/>
              <a:ea typeface="+mj-ea"/>
            </a:endParaRPr>
          </a:p>
        </p:txBody>
      </p:sp>
    </p:spTree>
    <p:extLst>
      <p:ext uri="{BB962C8B-B14F-4D97-AF65-F5344CB8AC3E}">
        <p14:creationId xmlns:p14="http://schemas.microsoft.com/office/powerpoint/2010/main" val="2382736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56528" y="794324"/>
            <a:ext cx="9621008" cy="1573673"/>
          </a:xfrm>
          <a:prstGeom prst="roundRect">
            <a:avLst>
              <a:gd name="adj" fmla="val 11153"/>
            </a:avLst>
          </a:prstGeom>
          <a:solidFill>
            <a:srgbClr val="CCEC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タイトル 3"/>
          <p:cNvSpPr>
            <a:spLocks noGrp="1"/>
          </p:cNvSpPr>
          <p:nvPr>
            <p:ph type="title"/>
          </p:nvPr>
        </p:nvSpPr>
        <p:spPr/>
        <p:txBody>
          <a:bodyPr/>
          <a:lstStyle/>
          <a:p>
            <a:r>
              <a:rPr kumimoji="1" lang="ja-JP" altLang="en-US" dirty="0" smtClean="0"/>
              <a:t>（１）砂防法と</a:t>
            </a:r>
            <a:r>
              <a:rPr kumimoji="1" lang="ja-JP" altLang="en-US" dirty="0" smtClean="0"/>
              <a:t>は①</a:t>
            </a:r>
            <a:endParaRPr kumimoji="1" lang="ja-JP" altLang="en-US" dirty="0"/>
          </a:p>
        </p:txBody>
      </p:sp>
      <p:sp>
        <p:nvSpPr>
          <p:cNvPr id="5" name="コンテンツ プレースホルダー 4"/>
          <p:cNvSpPr>
            <a:spLocks noGrp="1"/>
          </p:cNvSpPr>
          <p:nvPr>
            <p:ph idx="1"/>
          </p:nvPr>
        </p:nvSpPr>
        <p:spPr>
          <a:xfrm>
            <a:off x="156528" y="836712"/>
            <a:ext cx="9749471" cy="1508105"/>
          </a:xfrm>
        </p:spPr>
        <p:txBody>
          <a:bodyPr/>
          <a:lstStyle/>
          <a:p>
            <a:pPr marL="0" indent="0">
              <a:buNone/>
            </a:pPr>
            <a:r>
              <a:rPr kumimoji="1" lang="en-US" altLang="ja-JP" sz="2000" b="1" dirty="0" smtClean="0"/>
              <a:t>【</a:t>
            </a:r>
            <a:r>
              <a:rPr kumimoji="1" lang="ja-JP" altLang="en-US" sz="2000" b="1" dirty="0" smtClean="0"/>
              <a:t>概要</a:t>
            </a:r>
            <a:r>
              <a:rPr kumimoji="1" lang="en-US" altLang="ja-JP" sz="2000" b="1" dirty="0" smtClean="0"/>
              <a:t>】</a:t>
            </a:r>
          </a:p>
          <a:p>
            <a:pPr marL="0" indent="0">
              <a:buNone/>
            </a:pPr>
            <a:r>
              <a:rPr kumimoji="1" lang="ja-JP" altLang="en-US" sz="2000" dirty="0" smtClean="0"/>
              <a:t>　・砂防法：明治３０年３月３０日　法律第２９号</a:t>
            </a:r>
            <a:r>
              <a:rPr kumimoji="1" lang="ja-JP" altLang="en-US" sz="1400" dirty="0" smtClean="0"/>
              <a:t>　</a:t>
            </a:r>
            <a:r>
              <a:rPr kumimoji="1" lang="en-US" altLang="ja-JP" sz="1200" dirty="0" smtClean="0"/>
              <a:t>※</a:t>
            </a:r>
            <a:r>
              <a:rPr kumimoji="1" lang="ja-JP" altLang="en-US" sz="1200" dirty="0" smtClean="0"/>
              <a:t>参考：旧河川法：明治２９年４月７日、旧森林法：明治３０年４月１２日</a:t>
            </a:r>
            <a:endParaRPr kumimoji="1" lang="en-US" altLang="ja-JP" sz="1400" dirty="0" smtClean="0"/>
          </a:p>
          <a:p>
            <a:pPr marL="0" indent="0">
              <a:buNone/>
            </a:pPr>
            <a:r>
              <a:rPr kumimoji="1" lang="ja-JP" altLang="en-US" sz="2000" dirty="0" smtClean="0"/>
              <a:t>　・現行法令のうち最も古いものの一つ　（カタカナ条文！）</a:t>
            </a:r>
            <a:endParaRPr kumimoji="1" lang="en-US" altLang="ja-JP" sz="2000" dirty="0" smtClean="0"/>
          </a:p>
          <a:p>
            <a:pPr marL="0" indent="0">
              <a:buNone/>
            </a:pPr>
            <a:r>
              <a:rPr kumimoji="1" lang="ja-JP" altLang="en-US" sz="2000" dirty="0" smtClean="0"/>
              <a:t>　・その後若干の改正が行われたが、他法令に関連する最小限度</a:t>
            </a:r>
            <a:endParaRPr kumimoji="1" lang="en-US" altLang="ja-JP" sz="2000" dirty="0" smtClean="0"/>
          </a:p>
        </p:txBody>
      </p:sp>
      <p:sp>
        <p:nvSpPr>
          <p:cNvPr id="8" name="テキスト ボックス 7"/>
          <p:cNvSpPr txBox="1"/>
          <p:nvPr/>
        </p:nvSpPr>
        <p:spPr>
          <a:xfrm>
            <a:off x="91380" y="4751606"/>
            <a:ext cx="677108" cy="1323439"/>
          </a:xfrm>
          <a:prstGeom prst="rect">
            <a:avLst/>
          </a:prstGeom>
          <a:solidFill>
            <a:srgbClr val="00B050"/>
          </a:solidFill>
          <a:ln>
            <a:solidFill>
              <a:srgbClr val="00B050"/>
            </a:solidFill>
          </a:ln>
        </p:spPr>
        <p:txBody>
          <a:bodyPr vert="eaVert" wrap="none" rtlCol="0">
            <a:spAutoFit/>
          </a:bodyPr>
          <a:lstStyle/>
          <a:p>
            <a:pPr algn="just"/>
            <a:r>
              <a:rPr kumimoji="1" lang="ja-JP" altLang="en-US" sz="3200" b="1" spc="50" dirty="0" smtClean="0">
                <a:ln w="9525" cmpd="sng">
                  <a:solidFill>
                    <a:srgbClr val="CCFFCC"/>
                  </a:solidFill>
                  <a:prstDash val="solid"/>
                </a:ln>
                <a:solidFill>
                  <a:srgbClr val="70AD47">
                    <a:tint val="1000"/>
                  </a:srgbClr>
                </a:solidFill>
                <a:effectLst>
                  <a:glow rad="38100">
                    <a:schemeClr val="accent1">
                      <a:alpha val="40000"/>
                    </a:schemeClr>
                  </a:glow>
                </a:effectLst>
              </a:rPr>
              <a:t>砂防法</a:t>
            </a:r>
          </a:p>
        </p:txBody>
      </p:sp>
      <p:sp>
        <p:nvSpPr>
          <p:cNvPr id="7" name="角丸四角形 6"/>
          <p:cNvSpPr/>
          <p:nvPr/>
        </p:nvSpPr>
        <p:spPr>
          <a:xfrm>
            <a:off x="156528" y="2439098"/>
            <a:ext cx="9621008" cy="1639912"/>
          </a:xfrm>
          <a:prstGeom prst="roundRect">
            <a:avLst>
              <a:gd name="adj" fmla="val 11153"/>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コンテンツ プレースホルダー 4"/>
          <p:cNvSpPr txBox="1">
            <a:spLocks/>
          </p:cNvSpPr>
          <p:nvPr/>
        </p:nvSpPr>
        <p:spPr bwMode="auto">
          <a:xfrm>
            <a:off x="156529" y="2504568"/>
            <a:ext cx="9749471"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1" fontAlgn="base" hangingPunct="1">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buFont typeface="Wingdings" pitchFamily="2" charset="2"/>
              <a:buNone/>
            </a:pPr>
            <a:r>
              <a:rPr lang="en-US" altLang="ja-JP" sz="2000" b="1" kern="0" dirty="0" smtClean="0"/>
              <a:t>【</a:t>
            </a:r>
            <a:r>
              <a:rPr lang="ja-JP" altLang="en-US" sz="2000" b="1" kern="0" dirty="0" smtClean="0"/>
              <a:t>特徴</a:t>
            </a:r>
            <a:r>
              <a:rPr lang="en-US" altLang="ja-JP" sz="2000" b="1" kern="0" dirty="0" smtClean="0"/>
              <a:t>】</a:t>
            </a:r>
          </a:p>
          <a:p>
            <a:pPr marL="0" indent="0">
              <a:buFont typeface="Wingdings" pitchFamily="2" charset="2"/>
              <a:buNone/>
            </a:pPr>
            <a:r>
              <a:rPr lang="ja-JP" altLang="en-US" sz="2000" kern="0" dirty="0" smtClean="0"/>
              <a:t>　・目的達成のため、極めて強権的な内容　</a:t>
            </a:r>
            <a:r>
              <a:rPr lang="en-US" altLang="ja-JP" sz="1400" kern="0" dirty="0" smtClean="0"/>
              <a:t>※</a:t>
            </a:r>
            <a:r>
              <a:rPr lang="ja-JP" altLang="en-US" sz="1400" kern="0" dirty="0" smtClean="0"/>
              <a:t>代執行、執行罰、費用の強制徴収、罰金、禁固、警察権など</a:t>
            </a:r>
            <a:endParaRPr lang="en-US" altLang="ja-JP" sz="1400" kern="0" dirty="0" smtClean="0"/>
          </a:p>
          <a:p>
            <a:pPr marL="0" indent="0">
              <a:buNone/>
            </a:pPr>
            <a:r>
              <a:rPr lang="ja-JP" altLang="en-US" sz="2000" dirty="0"/>
              <a:t>　・全面改正が行われず、ほぼ制定当時の形態をとどめて</a:t>
            </a:r>
            <a:r>
              <a:rPr lang="ja-JP" altLang="en-US" sz="2000" dirty="0" smtClean="0"/>
              <a:t>いる</a:t>
            </a:r>
            <a:endParaRPr lang="en-US" altLang="ja-JP" sz="2000" kern="0" dirty="0" smtClean="0"/>
          </a:p>
          <a:p>
            <a:pPr marL="0" indent="0">
              <a:buFont typeface="Wingdings" pitchFamily="2" charset="2"/>
              <a:buNone/>
            </a:pPr>
            <a:r>
              <a:rPr lang="ja-JP" altLang="en-US" sz="2000" kern="0" dirty="0" smtClean="0"/>
              <a:t>　・「治水上砂防」の目的を達成するための基本法</a:t>
            </a:r>
            <a:endParaRPr lang="ja-JP" altLang="en-US" sz="2000" kern="0" dirty="0"/>
          </a:p>
        </p:txBody>
      </p:sp>
      <p:sp>
        <p:nvSpPr>
          <p:cNvPr id="12" name="テキスト ボックス 11"/>
          <p:cNvSpPr txBox="1"/>
          <p:nvPr/>
        </p:nvSpPr>
        <p:spPr>
          <a:xfrm>
            <a:off x="851934" y="4536162"/>
            <a:ext cx="3468546" cy="1754326"/>
          </a:xfrm>
          <a:prstGeom prst="rect">
            <a:avLst/>
          </a:prstGeom>
          <a:solidFill>
            <a:srgbClr val="CCFFCC"/>
          </a:solidFill>
          <a:ln>
            <a:solidFill>
              <a:srgbClr val="00B050"/>
            </a:solidFill>
          </a:ln>
        </p:spPr>
        <p:txBody>
          <a:bodyPr wrap="square" rtlCol="0">
            <a:spAutoFit/>
          </a:bodyPr>
          <a:lstStyle/>
          <a:p>
            <a:pPr algn="ctr"/>
            <a:r>
              <a:rPr kumimoji="1" lang="ja-JP" altLang="en-US" dirty="0" smtClean="0">
                <a:latin typeface="+mj-ea"/>
                <a:ea typeface="+mj-ea"/>
              </a:rPr>
              <a:t>砂防指定地の指定（第</a:t>
            </a:r>
            <a:r>
              <a:rPr kumimoji="1" lang="en-US" altLang="ja-JP" dirty="0" smtClean="0">
                <a:latin typeface="+mj-ea"/>
                <a:ea typeface="+mj-ea"/>
              </a:rPr>
              <a:t>2</a:t>
            </a:r>
            <a:r>
              <a:rPr kumimoji="1" lang="ja-JP" altLang="en-US" dirty="0" smtClean="0">
                <a:latin typeface="+mj-ea"/>
                <a:ea typeface="+mj-ea"/>
              </a:rPr>
              <a:t>条）</a:t>
            </a:r>
            <a:endParaRPr kumimoji="1" lang="en-US" altLang="ja-JP" dirty="0" smtClean="0">
              <a:latin typeface="+mj-ea"/>
              <a:ea typeface="+mj-ea"/>
            </a:endParaRPr>
          </a:p>
          <a:p>
            <a:pPr algn="just"/>
            <a:r>
              <a:rPr kumimoji="1" lang="ja-JP" altLang="en-US" dirty="0" smtClean="0">
                <a:latin typeface="+mj-ea"/>
                <a:ea typeface="+mj-ea"/>
              </a:rPr>
              <a:t>①指定される土地</a:t>
            </a:r>
            <a:endParaRPr kumimoji="1" lang="en-US" altLang="ja-JP" dirty="0" smtClean="0">
              <a:latin typeface="+mj-ea"/>
              <a:ea typeface="+mj-ea"/>
            </a:endParaRPr>
          </a:p>
          <a:p>
            <a:pPr algn="just"/>
            <a:r>
              <a:rPr kumimoji="1" lang="ja-JP" altLang="en-US" dirty="0" smtClean="0">
                <a:latin typeface="+mj-ea"/>
                <a:ea typeface="+mj-ea"/>
              </a:rPr>
              <a:t>　・砂防設備を要する土地</a:t>
            </a:r>
            <a:endParaRPr kumimoji="1" lang="en-US" altLang="ja-JP" dirty="0" smtClean="0">
              <a:latin typeface="+mj-ea"/>
              <a:ea typeface="+mj-ea"/>
            </a:endParaRPr>
          </a:p>
          <a:p>
            <a:pPr algn="just"/>
            <a:r>
              <a:rPr kumimoji="1" lang="ja-JP" altLang="en-US" dirty="0" smtClean="0">
                <a:latin typeface="+mj-ea"/>
                <a:ea typeface="+mj-ea"/>
              </a:rPr>
              <a:t>　・治水上砂防のため一定の行　</a:t>
            </a:r>
            <a:endParaRPr kumimoji="1" lang="en-US" altLang="ja-JP" dirty="0" smtClean="0">
              <a:latin typeface="+mj-ea"/>
              <a:ea typeface="+mj-ea"/>
            </a:endParaRPr>
          </a:p>
          <a:p>
            <a:pPr algn="just"/>
            <a:r>
              <a:rPr kumimoji="1" lang="ja-JP" altLang="en-US" dirty="0" smtClean="0">
                <a:latin typeface="+mj-ea"/>
                <a:ea typeface="+mj-ea"/>
              </a:rPr>
              <a:t>　　為を禁止、制限すべき土地</a:t>
            </a:r>
            <a:endParaRPr kumimoji="1" lang="en-US" altLang="ja-JP" dirty="0" smtClean="0">
              <a:latin typeface="+mj-ea"/>
              <a:ea typeface="+mj-ea"/>
            </a:endParaRPr>
          </a:p>
          <a:p>
            <a:pPr algn="just"/>
            <a:r>
              <a:rPr kumimoji="1" lang="ja-JP" altLang="en-US" dirty="0" smtClean="0">
                <a:latin typeface="+mj-ea"/>
                <a:ea typeface="+mj-ea"/>
              </a:rPr>
              <a:t>②指定権者　国土交通大臣</a:t>
            </a:r>
          </a:p>
        </p:txBody>
      </p:sp>
      <p:sp>
        <p:nvSpPr>
          <p:cNvPr id="13" name="テキスト ボックス 12"/>
          <p:cNvSpPr txBox="1"/>
          <p:nvPr/>
        </p:nvSpPr>
        <p:spPr>
          <a:xfrm>
            <a:off x="4738630" y="4536162"/>
            <a:ext cx="2146742" cy="369332"/>
          </a:xfrm>
          <a:prstGeom prst="rect">
            <a:avLst/>
          </a:prstGeom>
          <a:solidFill>
            <a:srgbClr val="CCFFCC"/>
          </a:solidFill>
          <a:ln>
            <a:solidFill>
              <a:srgbClr val="00B050"/>
            </a:solidFill>
          </a:ln>
        </p:spPr>
        <p:txBody>
          <a:bodyPr wrap="none" rtlCol="0">
            <a:spAutoFit/>
          </a:bodyPr>
          <a:lstStyle/>
          <a:p>
            <a:pPr algn="just"/>
            <a:r>
              <a:rPr kumimoji="1" lang="ja-JP" altLang="en-US" dirty="0" smtClean="0">
                <a:latin typeface="+mj-ea"/>
                <a:ea typeface="+mj-ea"/>
              </a:rPr>
              <a:t>行為の制限（第</a:t>
            </a:r>
            <a:r>
              <a:rPr kumimoji="1" lang="en-US" altLang="ja-JP" dirty="0" smtClean="0">
                <a:latin typeface="+mj-ea"/>
                <a:ea typeface="+mj-ea"/>
              </a:rPr>
              <a:t>4</a:t>
            </a:r>
            <a:r>
              <a:rPr kumimoji="1" lang="ja-JP" altLang="en-US" dirty="0" smtClean="0">
                <a:latin typeface="+mj-ea"/>
                <a:ea typeface="+mj-ea"/>
              </a:rPr>
              <a:t>条）</a:t>
            </a:r>
          </a:p>
        </p:txBody>
      </p:sp>
      <p:sp>
        <p:nvSpPr>
          <p:cNvPr id="14" name="テキスト ボックス 13"/>
          <p:cNvSpPr txBox="1"/>
          <p:nvPr/>
        </p:nvSpPr>
        <p:spPr>
          <a:xfrm>
            <a:off x="4740366" y="5097854"/>
            <a:ext cx="1800493" cy="646331"/>
          </a:xfrm>
          <a:prstGeom prst="rect">
            <a:avLst/>
          </a:prstGeom>
          <a:solidFill>
            <a:srgbClr val="CCFFCC"/>
          </a:solidFill>
          <a:ln>
            <a:solidFill>
              <a:srgbClr val="00B050"/>
            </a:solidFill>
          </a:ln>
        </p:spPr>
        <p:txBody>
          <a:bodyPr wrap="none" rtlCol="0">
            <a:spAutoFit/>
          </a:bodyPr>
          <a:lstStyle/>
          <a:p>
            <a:pPr algn="just"/>
            <a:r>
              <a:rPr kumimoji="1" lang="ja-JP" altLang="en-US" dirty="0" smtClean="0">
                <a:latin typeface="+mj-ea"/>
                <a:ea typeface="+mj-ea"/>
              </a:rPr>
              <a:t>砂防工事の施工</a:t>
            </a:r>
            <a:endParaRPr kumimoji="1" lang="en-US" altLang="ja-JP" dirty="0" smtClean="0">
              <a:latin typeface="+mj-ea"/>
              <a:ea typeface="+mj-ea"/>
            </a:endParaRPr>
          </a:p>
          <a:p>
            <a:pPr algn="just"/>
            <a:r>
              <a:rPr kumimoji="1" lang="ja-JP" altLang="en-US" dirty="0" smtClean="0">
                <a:latin typeface="+mj-ea"/>
                <a:ea typeface="+mj-ea"/>
              </a:rPr>
              <a:t>（第</a:t>
            </a:r>
            <a:r>
              <a:rPr kumimoji="1" lang="en-US" altLang="ja-JP" dirty="0" smtClean="0">
                <a:latin typeface="+mj-ea"/>
                <a:ea typeface="+mj-ea"/>
              </a:rPr>
              <a:t>5</a:t>
            </a:r>
            <a:r>
              <a:rPr kumimoji="1" lang="ja-JP" altLang="en-US" dirty="0" smtClean="0">
                <a:latin typeface="+mj-ea"/>
                <a:ea typeface="+mj-ea"/>
              </a:rPr>
              <a:t>条）</a:t>
            </a:r>
          </a:p>
        </p:txBody>
      </p:sp>
      <p:sp>
        <p:nvSpPr>
          <p:cNvPr id="15" name="テキスト ボックス 14"/>
          <p:cNvSpPr txBox="1"/>
          <p:nvPr/>
        </p:nvSpPr>
        <p:spPr>
          <a:xfrm>
            <a:off x="4711512" y="5936546"/>
            <a:ext cx="1973617" cy="646331"/>
          </a:xfrm>
          <a:prstGeom prst="rect">
            <a:avLst/>
          </a:prstGeom>
          <a:solidFill>
            <a:srgbClr val="CCFFCC"/>
          </a:solidFill>
          <a:ln>
            <a:solidFill>
              <a:srgbClr val="00B050"/>
            </a:solidFill>
          </a:ln>
        </p:spPr>
        <p:txBody>
          <a:bodyPr wrap="none" rtlCol="0">
            <a:spAutoFit/>
          </a:bodyPr>
          <a:lstStyle/>
          <a:p>
            <a:pPr algn="just"/>
            <a:r>
              <a:rPr kumimoji="1" lang="ja-JP" altLang="en-US" dirty="0" smtClean="0">
                <a:latin typeface="+mj-ea"/>
                <a:ea typeface="+mj-ea"/>
              </a:rPr>
              <a:t>砂防設備の維持・</a:t>
            </a:r>
            <a:endParaRPr kumimoji="1" lang="en-US" altLang="ja-JP" dirty="0" smtClean="0">
              <a:latin typeface="+mj-ea"/>
              <a:ea typeface="+mj-ea"/>
            </a:endParaRPr>
          </a:p>
          <a:p>
            <a:pPr algn="just"/>
            <a:r>
              <a:rPr kumimoji="1" lang="ja-JP" altLang="en-US" dirty="0" smtClean="0">
                <a:latin typeface="+mj-ea"/>
                <a:ea typeface="+mj-ea"/>
              </a:rPr>
              <a:t>修繕（第</a:t>
            </a:r>
            <a:r>
              <a:rPr kumimoji="1" lang="en-US" altLang="ja-JP" dirty="0" smtClean="0">
                <a:latin typeface="+mj-ea"/>
                <a:ea typeface="+mj-ea"/>
              </a:rPr>
              <a:t>5</a:t>
            </a:r>
            <a:r>
              <a:rPr kumimoji="1" lang="ja-JP" altLang="en-US" dirty="0" smtClean="0">
                <a:latin typeface="+mj-ea"/>
                <a:ea typeface="+mj-ea"/>
              </a:rPr>
              <a:t>条）</a:t>
            </a:r>
          </a:p>
        </p:txBody>
      </p:sp>
      <p:sp>
        <p:nvSpPr>
          <p:cNvPr id="16" name="テキスト ボックス 15"/>
          <p:cNvSpPr txBox="1"/>
          <p:nvPr/>
        </p:nvSpPr>
        <p:spPr>
          <a:xfrm>
            <a:off x="7131377" y="4536162"/>
            <a:ext cx="2723823" cy="369332"/>
          </a:xfrm>
          <a:prstGeom prst="rect">
            <a:avLst/>
          </a:prstGeom>
          <a:solidFill>
            <a:srgbClr val="CCFFCC"/>
          </a:solidFill>
          <a:ln>
            <a:solidFill>
              <a:srgbClr val="00B050"/>
            </a:solidFill>
          </a:ln>
        </p:spPr>
        <p:txBody>
          <a:bodyPr wrap="none" rtlCol="0">
            <a:spAutoFit/>
          </a:bodyPr>
          <a:lstStyle/>
          <a:p>
            <a:pPr algn="just"/>
            <a:r>
              <a:rPr kumimoji="1" lang="ja-JP" altLang="en-US" dirty="0" smtClean="0">
                <a:latin typeface="+mj-ea"/>
                <a:ea typeface="+mj-ea"/>
              </a:rPr>
              <a:t>監督処分（第</a:t>
            </a:r>
            <a:r>
              <a:rPr kumimoji="1" lang="en-US" altLang="ja-JP" dirty="0" smtClean="0">
                <a:latin typeface="+mj-ea"/>
                <a:ea typeface="+mj-ea"/>
              </a:rPr>
              <a:t>29</a:t>
            </a:r>
            <a:r>
              <a:rPr kumimoji="1" lang="ja-JP" altLang="en-US" dirty="0" smtClean="0">
                <a:latin typeface="+mj-ea"/>
                <a:ea typeface="+mj-ea"/>
              </a:rPr>
              <a:t>条～</a:t>
            </a:r>
            <a:r>
              <a:rPr kumimoji="1" lang="en-US" altLang="ja-JP" dirty="0" smtClean="0">
                <a:latin typeface="+mj-ea"/>
                <a:ea typeface="+mj-ea"/>
              </a:rPr>
              <a:t>41</a:t>
            </a:r>
            <a:r>
              <a:rPr kumimoji="1" lang="ja-JP" altLang="en-US" dirty="0" smtClean="0">
                <a:latin typeface="+mj-ea"/>
                <a:ea typeface="+mj-ea"/>
              </a:rPr>
              <a:t>条）</a:t>
            </a:r>
          </a:p>
        </p:txBody>
      </p:sp>
      <p:sp>
        <p:nvSpPr>
          <p:cNvPr id="17" name="テキスト ボックス 16"/>
          <p:cNvSpPr txBox="1"/>
          <p:nvPr/>
        </p:nvSpPr>
        <p:spPr>
          <a:xfrm>
            <a:off x="7131377" y="5090160"/>
            <a:ext cx="2262158" cy="646331"/>
          </a:xfrm>
          <a:prstGeom prst="rect">
            <a:avLst/>
          </a:prstGeom>
          <a:solidFill>
            <a:srgbClr val="CCFFCC"/>
          </a:solidFill>
          <a:ln>
            <a:solidFill>
              <a:srgbClr val="00B050"/>
            </a:solidFill>
          </a:ln>
        </p:spPr>
        <p:txBody>
          <a:bodyPr wrap="none" rtlCol="0">
            <a:spAutoFit/>
          </a:bodyPr>
          <a:lstStyle/>
          <a:p>
            <a:pPr algn="just"/>
            <a:r>
              <a:rPr kumimoji="1" lang="ja-JP" altLang="en-US" dirty="0" smtClean="0">
                <a:latin typeface="+mj-ea"/>
                <a:ea typeface="+mj-ea"/>
              </a:rPr>
              <a:t>砂防に関する費用の</a:t>
            </a:r>
            <a:endParaRPr kumimoji="1" lang="en-US" altLang="ja-JP" dirty="0" smtClean="0">
              <a:latin typeface="+mj-ea"/>
              <a:ea typeface="+mj-ea"/>
            </a:endParaRPr>
          </a:p>
          <a:p>
            <a:pPr algn="just"/>
            <a:r>
              <a:rPr kumimoji="1" lang="ja-JP" altLang="en-US" dirty="0" smtClean="0">
                <a:latin typeface="+mj-ea"/>
                <a:ea typeface="+mj-ea"/>
              </a:rPr>
              <a:t>負担（第</a:t>
            </a:r>
            <a:r>
              <a:rPr kumimoji="1" lang="en-US" altLang="ja-JP" dirty="0" smtClean="0">
                <a:latin typeface="+mj-ea"/>
                <a:ea typeface="+mj-ea"/>
              </a:rPr>
              <a:t>12</a:t>
            </a:r>
            <a:r>
              <a:rPr kumimoji="1" lang="ja-JP" altLang="en-US" dirty="0" smtClean="0">
                <a:latin typeface="+mj-ea"/>
                <a:ea typeface="+mj-ea"/>
              </a:rPr>
              <a:t>条～</a:t>
            </a:r>
            <a:r>
              <a:rPr kumimoji="1" lang="en-US" altLang="ja-JP" dirty="0" smtClean="0">
                <a:latin typeface="+mj-ea"/>
                <a:ea typeface="+mj-ea"/>
              </a:rPr>
              <a:t>18</a:t>
            </a:r>
            <a:r>
              <a:rPr kumimoji="1" lang="ja-JP" altLang="en-US" dirty="0" smtClean="0">
                <a:latin typeface="+mj-ea"/>
                <a:ea typeface="+mj-ea"/>
              </a:rPr>
              <a:t>条）</a:t>
            </a:r>
          </a:p>
        </p:txBody>
      </p:sp>
      <p:sp>
        <p:nvSpPr>
          <p:cNvPr id="18" name="テキスト ボックス 17"/>
          <p:cNvSpPr txBox="1"/>
          <p:nvPr/>
        </p:nvSpPr>
        <p:spPr>
          <a:xfrm>
            <a:off x="7131377" y="5793534"/>
            <a:ext cx="2262158" cy="923330"/>
          </a:xfrm>
          <a:prstGeom prst="rect">
            <a:avLst/>
          </a:prstGeom>
          <a:solidFill>
            <a:srgbClr val="CCFFCC"/>
          </a:solidFill>
          <a:ln>
            <a:solidFill>
              <a:srgbClr val="00B050"/>
            </a:solidFill>
          </a:ln>
        </p:spPr>
        <p:txBody>
          <a:bodyPr wrap="none" rtlCol="0">
            <a:spAutoFit/>
          </a:bodyPr>
          <a:lstStyle/>
          <a:p>
            <a:pPr algn="just"/>
            <a:r>
              <a:rPr kumimoji="1" lang="ja-JP" altLang="en-US" dirty="0" smtClean="0">
                <a:latin typeface="+mj-ea"/>
                <a:ea typeface="+mj-ea"/>
              </a:rPr>
              <a:t>砂防指定地内の土地</a:t>
            </a:r>
            <a:endParaRPr kumimoji="1" lang="en-US" altLang="ja-JP" dirty="0" smtClean="0">
              <a:latin typeface="+mj-ea"/>
              <a:ea typeface="+mj-ea"/>
            </a:endParaRPr>
          </a:p>
          <a:p>
            <a:pPr algn="just"/>
            <a:r>
              <a:rPr kumimoji="1" lang="ja-JP" altLang="en-US" dirty="0" smtClean="0">
                <a:latin typeface="+mj-ea"/>
                <a:ea typeface="+mj-ea"/>
              </a:rPr>
              <a:t>所有者の権利義務</a:t>
            </a:r>
            <a:endParaRPr kumimoji="1" lang="en-US" altLang="ja-JP" dirty="0" smtClean="0">
              <a:latin typeface="+mj-ea"/>
              <a:ea typeface="+mj-ea"/>
            </a:endParaRPr>
          </a:p>
          <a:p>
            <a:pPr algn="just"/>
            <a:r>
              <a:rPr kumimoji="1" lang="ja-JP" altLang="en-US" dirty="0" smtClean="0">
                <a:latin typeface="+mj-ea"/>
                <a:ea typeface="+mj-ea"/>
              </a:rPr>
              <a:t>（第</a:t>
            </a:r>
            <a:r>
              <a:rPr kumimoji="1" lang="en-US" altLang="ja-JP" dirty="0" smtClean="0">
                <a:latin typeface="+mj-ea"/>
                <a:ea typeface="+mj-ea"/>
              </a:rPr>
              <a:t>22</a:t>
            </a:r>
            <a:r>
              <a:rPr kumimoji="1" lang="ja-JP" altLang="en-US" dirty="0" smtClean="0">
                <a:latin typeface="+mj-ea"/>
                <a:ea typeface="+mj-ea"/>
              </a:rPr>
              <a:t>条～第</a:t>
            </a:r>
            <a:r>
              <a:rPr kumimoji="1" lang="en-US" altLang="ja-JP" dirty="0" smtClean="0">
                <a:latin typeface="+mj-ea"/>
                <a:ea typeface="+mj-ea"/>
              </a:rPr>
              <a:t>25</a:t>
            </a:r>
            <a:r>
              <a:rPr kumimoji="1" lang="ja-JP" altLang="en-US" dirty="0" smtClean="0">
                <a:latin typeface="+mj-ea"/>
                <a:ea typeface="+mj-ea"/>
              </a:rPr>
              <a:t>条）</a:t>
            </a:r>
          </a:p>
        </p:txBody>
      </p:sp>
      <p:cxnSp>
        <p:nvCxnSpPr>
          <p:cNvPr id="20" name="カギ線コネクタ 19"/>
          <p:cNvCxnSpPr>
            <a:stCxn id="12" idx="3"/>
            <a:endCxn id="13" idx="1"/>
          </p:cNvCxnSpPr>
          <p:nvPr/>
        </p:nvCxnSpPr>
        <p:spPr>
          <a:xfrm flipV="1">
            <a:off x="4320480" y="4720828"/>
            <a:ext cx="418150" cy="692497"/>
          </a:xfrm>
          <a:prstGeom prst="bentConnector3">
            <a:avLst>
              <a:gd name="adj1" fmla="val 4696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カギ線コネクタ 24"/>
          <p:cNvCxnSpPr>
            <a:stCxn id="12" idx="3"/>
            <a:endCxn id="15" idx="1"/>
          </p:cNvCxnSpPr>
          <p:nvPr/>
        </p:nvCxnSpPr>
        <p:spPr>
          <a:xfrm>
            <a:off x="4320480" y="5413325"/>
            <a:ext cx="391032" cy="84638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14" idx="3"/>
            <a:endCxn id="17" idx="1"/>
          </p:cNvCxnSpPr>
          <p:nvPr/>
        </p:nvCxnSpPr>
        <p:spPr>
          <a:xfrm flipV="1">
            <a:off x="6540859" y="5413326"/>
            <a:ext cx="590518" cy="76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a:stCxn id="12" idx="3"/>
            <a:endCxn id="14" idx="1"/>
          </p:cNvCxnSpPr>
          <p:nvPr/>
        </p:nvCxnSpPr>
        <p:spPr>
          <a:xfrm>
            <a:off x="4320480" y="5413325"/>
            <a:ext cx="419886" cy="7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a:stCxn id="13" idx="3"/>
            <a:endCxn id="16" idx="1"/>
          </p:cNvCxnSpPr>
          <p:nvPr/>
        </p:nvCxnSpPr>
        <p:spPr>
          <a:xfrm>
            <a:off x="6885372" y="4720828"/>
            <a:ext cx="2460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stCxn id="15" idx="3"/>
            <a:endCxn id="18" idx="1"/>
          </p:cNvCxnSpPr>
          <p:nvPr/>
        </p:nvCxnSpPr>
        <p:spPr>
          <a:xfrm flipV="1">
            <a:off x="6685129" y="6255199"/>
            <a:ext cx="446248" cy="45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1"/>
          </p:nvPr>
        </p:nvSpPr>
        <p:spPr/>
        <p:txBody>
          <a:bodyPr/>
          <a:lstStyle/>
          <a:p>
            <a:pPr>
              <a:defRPr/>
            </a:pPr>
            <a:fld id="{975EE807-7F6C-401A-A233-96A422179899}" type="slidenum">
              <a:rPr lang="ja-JP" altLang="en-US" smtClean="0"/>
              <a:pPr>
                <a:defRPr/>
              </a:pPr>
              <a:t>3</a:t>
            </a:fld>
            <a:endParaRPr lang="ja-JP" altLang="en-US" dirty="0"/>
          </a:p>
        </p:txBody>
      </p:sp>
      <p:sp>
        <p:nvSpPr>
          <p:cNvPr id="24" name="テキスト ボックス 23"/>
          <p:cNvSpPr txBox="1">
            <a:spLocks noChangeArrowheads="1"/>
          </p:cNvSpPr>
          <p:nvPr/>
        </p:nvSpPr>
        <p:spPr bwMode="auto">
          <a:xfrm>
            <a:off x="7547869" y="95782"/>
            <a:ext cx="107753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smtClean="0">
                <a:latin typeface="+mj-ea"/>
                <a:ea typeface="+mj-ea"/>
              </a:rPr>
              <a:t>１．</a:t>
            </a:r>
            <a:r>
              <a:rPr lang="ja-JP" altLang="en-US" sz="1600" dirty="0" smtClean="0">
                <a:latin typeface="+mj-ea"/>
                <a:ea typeface="+mj-ea"/>
              </a:rPr>
              <a:t>砂防法</a:t>
            </a:r>
            <a:endParaRPr lang="en-US" altLang="ja-JP" sz="1600" dirty="0" smtClean="0">
              <a:latin typeface="+mj-ea"/>
              <a:ea typeface="+mj-ea"/>
            </a:endParaRPr>
          </a:p>
        </p:txBody>
      </p:sp>
    </p:spTree>
    <p:extLst>
      <p:ext uri="{BB962C8B-B14F-4D97-AF65-F5344CB8AC3E}">
        <p14:creationId xmlns:p14="http://schemas.microsoft.com/office/powerpoint/2010/main" val="984286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a:spLocks noChangeArrowheads="1"/>
          </p:cNvSpPr>
          <p:nvPr/>
        </p:nvSpPr>
        <p:spPr bwMode="auto">
          <a:xfrm>
            <a:off x="6645461" y="95782"/>
            <a:ext cx="200086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a:latin typeface="+mj-ea"/>
                <a:ea typeface="+mj-ea"/>
              </a:rPr>
              <a:t>４</a:t>
            </a:r>
            <a:r>
              <a:rPr lang="ja-JP" altLang="en-US" sz="1600" dirty="0">
                <a:latin typeface="+mj-ea"/>
                <a:ea typeface="+mj-ea"/>
              </a:rPr>
              <a:t>．土石流・流木対策</a:t>
            </a:r>
          </a:p>
        </p:txBody>
      </p:sp>
      <p:sp>
        <p:nvSpPr>
          <p:cNvPr id="2" name="タイトル 1"/>
          <p:cNvSpPr>
            <a:spLocks noGrp="1"/>
          </p:cNvSpPr>
          <p:nvPr>
            <p:ph type="title"/>
          </p:nvPr>
        </p:nvSpPr>
        <p:spPr/>
        <p:txBody>
          <a:bodyPr/>
          <a:lstStyle/>
          <a:p>
            <a:r>
              <a:rPr lang="ja-JP" altLang="en-US" dirty="0"/>
              <a:t>（３）透過型砂防堰堤の</a:t>
            </a:r>
            <a:r>
              <a:rPr lang="ja-JP" altLang="en-US" dirty="0" smtClean="0"/>
              <a:t>機能③</a:t>
            </a:r>
            <a:endParaRPr kumimoji="1" lang="ja-JP" altLang="en-US" dirty="0"/>
          </a:p>
        </p:txBody>
      </p:sp>
      <p:pic>
        <p:nvPicPr>
          <p:cNvPr id="7" name="実際の土石流(長野県　焼岳上々堀沢)">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4562" y="1119237"/>
            <a:ext cx="7636876" cy="5727657"/>
          </a:xfrm>
          <a:prstGeom prst="rect">
            <a:avLst/>
          </a:prstGeom>
        </p:spPr>
      </p:pic>
      <p:sp>
        <p:nvSpPr>
          <p:cNvPr id="11" name="テキスト ボックス 2"/>
          <p:cNvSpPr txBox="1">
            <a:spLocks noChangeArrowheads="1"/>
          </p:cNvSpPr>
          <p:nvPr/>
        </p:nvSpPr>
        <p:spPr bwMode="auto">
          <a:xfrm>
            <a:off x="1134562" y="793936"/>
            <a:ext cx="2842445" cy="307777"/>
          </a:xfrm>
          <a:prstGeom prst="rect">
            <a:avLst/>
          </a:prstGeom>
          <a:solidFill>
            <a:srgbClr val="FFFFFF"/>
          </a:solidFill>
          <a:ln w="9525">
            <a:solidFill>
              <a:srgbClr val="000000"/>
            </a:solidFill>
            <a:miter lim="800000"/>
            <a:headEnd/>
            <a:tailEnd/>
          </a:ln>
        </p:spPr>
        <p:txBody>
          <a:bodyPr wrap="non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indent="0">
              <a:spcBef>
                <a:spcPct val="0"/>
              </a:spcBef>
              <a:buClrTx/>
              <a:buSzTx/>
              <a:buFontTx/>
              <a:buNone/>
            </a:pPr>
            <a:r>
              <a:rPr lang="en-US" altLang="ja-JP" sz="1400" b="1" u="sng" dirty="0" smtClean="0">
                <a:solidFill>
                  <a:srgbClr val="FF0000"/>
                </a:solidFill>
              </a:rPr>
              <a:t>【</a:t>
            </a:r>
            <a:r>
              <a:rPr lang="ja-JP" altLang="en-US" sz="1400" b="1" u="sng" dirty="0" smtClean="0">
                <a:solidFill>
                  <a:srgbClr val="FF0000"/>
                </a:solidFill>
              </a:rPr>
              <a:t>長野県　上々堀沢　１９９９．７．３</a:t>
            </a:r>
            <a:r>
              <a:rPr lang="en-US" altLang="ja-JP" sz="1400" b="1" u="sng" dirty="0" smtClean="0">
                <a:solidFill>
                  <a:srgbClr val="FF0000"/>
                </a:solidFill>
              </a:rPr>
              <a:t>】</a:t>
            </a:r>
            <a:endParaRPr lang="en-US" altLang="ja-JP" sz="1400" dirty="0"/>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30</a:t>
            </a:fld>
            <a:endParaRPr lang="ja-JP" altLang="en-US"/>
          </a:p>
        </p:txBody>
      </p:sp>
    </p:spTree>
    <p:extLst>
      <p:ext uri="{BB962C8B-B14F-4D97-AF65-F5344CB8AC3E}">
        <p14:creationId xmlns:p14="http://schemas.microsoft.com/office/powerpoint/2010/main" val="1023668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497" y="332659"/>
            <a:ext cx="8915400" cy="461665"/>
          </a:xfrm>
        </p:spPr>
        <p:txBody>
          <a:bodyPr/>
          <a:lstStyle/>
          <a:p>
            <a:r>
              <a:rPr lang="ja-JP" altLang="en-US" dirty="0">
                <a:latin typeface="+mj-ea"/>
              </a:rPr>
              <a:t>～</a:t>
            </a:r>
            <a:r>
              <a:rPr lang="ja-JP" altLang="en-US" dirty="0" smtClean="0">
                <a:latin typeface="+mj-ea"/>
              </a:rPr>
              <a:t>透過型</a:t>
            </a:r>
            <a:r>
              <a:rPr lang="ja-JP" altLang="en-US" dirty="0" smtClean="0">
                <a:latin typeface="+mj-ea"/>
              </a:rPr>
              <a:t>堰堤</a:t>
            </a:r>
            <a:r>
              <a:rPr lang="ja-JP" altLang="en-US" dirty="0" smtClean="0">
                <a:latin typeface="+mj-ea"/>
              </a:rPr>
              <a:t>の配置事例～</a:t>
            </a:r>
            <a:endParaRPr kumimoji="1" lang="ja-JP" altLang="en-US" dirty="0">
              <a:latin typeface="+mj-ea"/>
            </a:endParaRPr>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31</a:t>
            </a:fld>
            <a:endParaRPr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64" y="945771"/>
            <a:ext cx="9578214" cy="4392488"/>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861" y="1062945"/>
            <a:ext cx="3207501" cy="746473"/>
          </a:xfrm>
          <a:prstGeom prst="rect">
            <a:avLst/>
          </a:prstGeom>
          <a:ln w="19050">
            <a:solidFill>
              <a:srgbClr val="FF0000"/>
            </a:solidFill>
          </a:ln>
        </p:spPr>
      </p:pic>
      <p:sp>
        <p:nvSpPr>
          <p:cNvPr id="7" name="正方形/長方形 6"/>
          <p:cNvSpPr/>
          <p:nvPr/>
        </p:nvSpPr>
        <p:spPr>
          <a:xfrm>
            <a:off x="4814420" y="1062945"/>
            <a:ext cx="1002676" cy="3188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flipV="1">
            <a:off x="4346604" y="1062945"/>
            <a:ext cx="519253" cy="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4367362" y="1385954"/>
            <a:ext cx="447058" cy="4234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4865857" y="1447209"/>
            <a:ext cx="4860626" cy="707886"/>
          </a:xfrm>
          <a:prstGeom prst="rect">
            <a:avLst/>
          </a:prstGeom>
        </p:spPr>
        <p:txBody>
          <a:bodyPr wrap="none">
            <a:spAutoFit/>
          </a:bodyPr>
          <a:lstStyle/>
          <a:p>
            <a:r>
              <a:rPr lang="en-US" altLang="ja-JP" sz="1600" u="sng" kern="0" dirty="0" smtClean="0">
                <a:solidFill>
                  <a:srgbClr val="FF0000"/>
                </a:solidFill>
                <a:latin typeface="+mn-ea"/>
              </a:rPr>
              <a:t>※</a:t>
            </a:r>
            <a:r>
              <a:rPr lang="ja-JP" altLang="en-US" sz="1600" u="sng" kern="0" dirty="0" smtClean="0">
                <a:solidFill>
                  <a:srgbClr val="FF0000"/>
                </a:solidFill>
                <a:latin typeface="+mn-ea"/>
              </a:rPr>
              <a:t>現渓床勾配：</a:t>
            </a:r>
            <a:r>
              <a:rPr lang="en-US" altLang="ja-JP" sz="1600" u="sng" kern="0" dirty="0" err="1" smtClean="0">
                <a:solidFill>
                  <a:srgbClr val="FF0000"/>
                </a:solidFill>
                <a:latin typeface="+mn-ea"/>
              </a:rPr>
              <a:t>i</a:t>
            </a:r>
            <a:r>
              <a:rPr lang="ja-JP" altLang="en-US" sz="1600" u="sng" kern="0" dirty="0" smtClean="0">
                <a:solidFill>
                  <a:srgbClr val="FF0000"/>
                </a:solidFill>
                <a:latin typeface="+mn-ea"/>
              </a:rPr>
              <a:t>＝</a:t>
            </a:r>
            <a:r>
              <a:rPr lang="ja-JP" altLang="en-US" sz="1600" u="sng" kern="0" dirty="0">
                <a:solidFill>
                  <a:srgbClr val="FF0000"/>
                </a:solidFill>
                <a:latin typeface="+mn-ea"/>
              </a:rPr>
              <a:t>１</a:t>
            </a:r>
            <a:r>
              <a:rPr lang="en-US" altLang="ja-JP" sz="1600" u="sng" kern="0" dirty="0" smtClean="0">
                <a:solidFill>
                  <a:srgbClr val="FF0000"/>
                </a:solidFill>
                <a:latin typeface="+mn-ea"/>
              </a:rPr>
              <a:t>/</a:t>
            </a:r>
            <a:r>
              <a:rPr lang="ja-JP" altLang="en-US" sz="1600" u="sng" kern="0" dirty="0" smtClean="0">
                <a:solidFill>
                  <a:srgbClr val="FF0000"/>
                </a:solidFill>
                <a:latin typeface="+mn-ea"/>
              </a:rPr>
              <a:t>６．０　⇒　流下区間～堆積区間</a:t>
            </a:r>
            <a:endParaRPr lang="en-US" altLang="ja-JP" sz="1600" u="sng" kern="0" dirty="0" smtClean="0">
              <a:solidFill>
                <a:srgbClr val="FF0000"/>
              </a:solidFill>
              <a:latin typeface="+mn-ea"/>
            </a:endParaRPr>
          </a:p>
          <a:p>
            <a:pPr>
              <a:lnSpc>
                <a:spcPct val="150000"/>
              </a:lnSpc>
            </a:pPr>
            <a:r>
              <a:rPr lang="ja-JP" altLang="en-US" sz="1600" dirty="0" smtClean="0"/>
              <a:t>⇒土石流化しない場合、透過型堰堤で捕捉できない！</a:t>
            </a:r>
            <a:endParaRPr lang="ja-JP" altLang="en-US" sz="1600" dirty="0"/>
          </a:p>
        </p:txBody>
      </p:sp>
      <p:sp>
        <p:nvSpPr>
          <p:cNvPr id="17" name="テキスト ボックス 2"/>
          <p:cNvSpPr txBox="1">
            <a:spLocks noChangeArrowheads="1"/>
          </p:cNvSpPr>
          <p:nvPr/>
        </p:nvSpPr>
        <p:spPr bwMode="auto">
          <a:xfrm>
            <a:off x="313909" y="5437158"/>
            <a:ext cx="9278181" cy="1354217"/>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a:spcBef>
                <a:spcPct val="0"/>
              </a:spcBef>
              <a:buClrTx/>
              <a:buSzTx/>
              <a:buFontTx/>
              <a:buNone/>
            </a:pP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透過型砂防堰堤での土石流捕捉</a:t>
            </a: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p>
          <a:p>
            <a:pPr>
              <a:spcBef>
                <a:spcPct val="0"/>
              </a:spcBef>
              <a:buClrTx/>
              <a:buSzTx/>
              <a:buFont typeface="Wingdings" panose="05000000000000000000" pitchFamily="2" charset="2"/>
              <a:buChar char="l"/>
            </a:pPr>
            <a:r>
              <a:rPr lang="ja-JP" altLang="en-US" sz="1600" dirty="0" smtClean="0">
                <a:solidFill>
                  <a:schemeClr val="accent4"/>
                </a:solidFill>
              </a:rPr>
              <a:t>透過型砂防堰堤は、土石流の先頭流に集まる巨礫により透過部が閉塞することにより効果を発現する。</a:t>
            </a:r>
            <a:endParaRPr lang="en-US" altLang="ja-JP" sz="1600" dirty="0" smtClean="0">
              <a:solidFill>
                <a:schemeClr val="accent4"/>
              </a:solidFill>
            </a:endParaRPr>
          </a:p>
          <a:p>
            <a:pPr marL="180000" indent="0">
              <a:spcBef>
                <a:spcPct val="0"/>
              </a:spcBef>
              <a:buClrTx/>
              <a:buSzTx/>
              <a:buNone/>
            </a:pPr>
            <a:r>
              <a:rPr lang="ja-JP" altLang="en-US" sz="1600" b="1" u="sng" dirty="0" smtClean="0">
                <a:solidFill>
                  <a:srgbClr val="FF0000"/>
                </a:solidFill>
              </a:rPr>
              <a:t>＝閉塞しなければ土石流を捕捉できない！！</a:t>
            </a:r>
            <a:endParaRPr lang="en-US" altLang="ja-JP" sz="1600" b="1" u="sng" dirty="0" smtClean="0">
              <a:solidFill>
                <a:srgbClr val="FF0000"/>
              </a:solidFill>
            </a:endParaRPr>
          </a:p>
          <a:p>
            <a:pPr>
              <a:spcBef>
                <a:spcPct val="0"/>
              </a:spcBef>
              <a:buClrTx/>
              <a:buSzTx/>
              <a:buFont typeface="Wingdings" panose="05000000000000000000" pitchFamily="2" charset="2"/>
              <a:buChar char="l"/>
            </a:pPr>
            <a:r>
              <a:rPr lang="ja-JP" altLang="en-US" sz="1600" dirty="0" smtClean="0">
                <a:solidFill>
                  <a:schemeClr val="accent4"/>
                </a:solidFill>
              </a:rPr>
              <a:t>巨</a:t>
            </a:r>
            <a:r>
              <a:rPr lang="ja-JP" altLang="en-US" sz="1600" dirty="0">
                <a:solidFill>
                  <a:schemeClr val="accent4"/>
                </a:solidFill>
              </a:rPr>
              <a:t>礫</a:t>
            </a:r>
            <a:r>
              <a:rPr lang="ja-JP" altLang="en-US" sz="1600" dirty="0" smtClean="0">
                <a:solidFill>
                  <a:schemeClr val="accent4"/>
                </a:solidFill>
              </a:rPr>
              <a:t>により閉塞するかどうかは、</a:t>
            </a:r>
            <a:r>
              <a:rPr lang="ja-JP" altLang="en-US" sz="1600" dirty="0">
                <a:solidFill>
                  <a:schemeClr val="accent4"/>
                </a:solidFill>
              </a:rPr>
              <a:t> </a:t>
            </a:r>
            <a:r>
              <a:rPr lang="ja-JP" altLang="en-US" sz="1600" b="1" u="sng" dirty="0" smtClean="0">
                <a:solidFill>
                  <a:srgbClr val="FF0000"/>
                </a:solidFill>
              </a:rPr>
              <a:t>“渓床勾配”、“礫径”、“透過部の水平純間隔、鉛直純間隔”</a:t>
            </a:r>
            <a:r>
              <a:rPr lang="ja-JP" altLang="en-US" sz="1600" dirty="0" smtClean="0">
                <a:solidFill>
                  <a:schemeClr val="accent4"/>
                </a:solidFill>
              </a:rPr>
              <a:t>による。</a:t>
            </a:r>
            <a:endParaRPr lang="en-US" altLang="ja-JP" sz="1600" dirty="0" smtClean="0">
              <a:solidFill>
                <a:schemeClr val="accent4"/>
              </a:solidFill>
            </a:endParaRPr>
          </a:p>
        </p:txBody>
      </p:sp>
      <p:grpSp>
        <p:nvGrpSpPr>
          <p:cNvPr id="18" name="グループ化 17"/>
          <p:cNvGrpSpPr/>
          <p:nvPr/>
        </p:nvGrpSpPr>
        <p:grpSpPr>
          <a:xfrm>
            <a:off x="445924" y="5301208"/>
            <a:ext cx="1473078" cy="360000"/>
            <a:chOff x="60222" y="4521844"/>
            <a:chExt cx="1473078" cy="360000"/>
          </a:xfrm>
        </p:grpSpPr>
        <p:sp>
          <p:nvSpPr>
            <p:cNvPr id="19" name="角丸四角形 18"/>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22" name="テキスト ボックス 21"/>
          <p:cNvSpPr txBox="1"/>
          <p:nvPr/>
        </p:nvSpPr>
        <p:spPr>
          <a:xfrm>
            <a:off x="6021098" y="692535"/>
            <a:ext cx="3557384" cy="246221"/>
          </a:xfrm>
          <a:prstGeom prst="rect">
            <a:avLst/>
          </a:prstGeom>
          <a:noFill/>
        </p:spPr>
        <p:txBody>
          <a:bodyPr wrap="none" rtlCol="0">
            <a:spAutoFit/>
          </a:bodyPr>
          <a:lstStyle/>
          <a:p>
            <a:pPr algn="just"/>
            <a:r>
              <a:rPr lang="ja-JP" altLang="en-US" sz="1000" dirty="0" smtClean="0"/>
              <a:t>出典：砂防基本計画策定指針（土石流・流木対策編）解説</a:t>
            </a:r>
            <a:r>
              <a:rPr lang="en-US" altLang="ja-JP" sz="1000" dirty="0" smtClean="0"/>
              <a:t>/P64</a:t>
            </a:r>
            <a:endParaRPr lang="ja-JP" altLang="en-US" sz="1000" dirty="0"/>
          </a:p>
        </p:txBody>
      </p:sp>
      <p:sp>
        <p:nvSpPr>
          <p:cNvPr id="16" name="テキスト ボックス 15"/>
          <p:cNvSpPr txBox="1">
            <a:spLocks noChangeArrowheads="1"/>
          </p:cNvSpPr>
          <p:nvPr/>
        </p:nvSpPr>
        <p:spPr bwMode="auto">
          <a:xfrm>
            <a:off x="6460789" y="95782"/>
            <a:ext cx="200086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４</a:t>
            </a:r>
            <a:r>
              <a:rPr lang="ja-JP" altLang="en-US" sz="1600" dirty="0" smtClean="0">
                <a:latin typeface="+mj-ea"/>
                <a:ea typeface="+mj-ea"/>
              </a:rPr>
              <a:t>．</a:t>
            </a:r>
            <a:r>
              <a:rPr lang="ja-JP" altLang="en-US" sz="1600" dirty="0" smtClean="0">
                <a:latin typeface="+mj-ea"/>
                <a:ea typeface="+mj-ea"/>
              </a:rPr>
              <a:t>土石流・流木対策</a:t>
            </a:r>
            <a:endParaRPr lang="en-US" altLang="ja-JP" sz="1600" dirty="0" smtClean="0">
              <a:latin typeface="+mj-ea"/>
              <a:ea typeface="+mj-ea"/>
            </a:endParaRPr>
          </a:p>
        </p:txBody>
      </p:sp>
    </p:spTree>
    <p:extLst>
      <p:ext uri="{BB962C8B-B14F-4D97-AF65-F5344CB8AC3E}">
        <p14:creationId xmlns:p14="http://schemas.microsoft.com/office/powerpoint/2010/main" val="34239945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0473" y="1268760"/>
            <a:ext cx="9505056" cy="3400866"/>
          </a:xfrm>
          <a:prstGeom prst="rect">
            <a:avLst/>
          </a:prstGeom>
        </p:spPr>
      </p:pic>
      <p:sp>
        <p:nvSpPr>
          <p:cNvPr id="16" name="テキスト ボックス 2"/>
          <p:cNvSpPr txBox="1">
            <a:spLocks noChangeArrowheads="1"/>
          </p:cNvSpPr>
          <p:nvPr/>
        </p:nvSpPr>
        <p:spPr bwMode="auto">
          <a:xfrm>
            <a:off x="82706" y="1021221"/>
            <a:ext cx="9759062" cy="1323439"/>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chemeClr val="accent4"/>
              </a:solidFill>
            </a:endParaRPr>
          </a:p>
          <a:p>
            <a:pPr marL="180000" lvl="1" indent="0">
              <a:spcBef>
                <a:spcPct val="0"/>
              </a:spcBef>
              <a:buClrTx/>
              <a:buSzTx/>
              <a:buFont typeface="Wingdings" panose="05000000000000000000" pitchFamily="2" charset="2"/>
              <a:buChar char="l"/>
            </a:pPr>
            <a:r>
              <a:rPr lang="ja-JP" altLang="en-US" sz="1600" dirty="0" smtClean="0">
                <a:solidFill>
                  <a:schemeClr val="accent4"/>
                </a:solidFill>
              </a:rPr>
              <a:t>透過型堰堤は、土石流</a:t>
            </a:r>
            <a:r>
              <a:rPr lang="ja-JP" altLang="en-US" sz="1600" dirty="0">
                <a:solidFill>
                  <a:schemeClr val="accent4"/>
                </a:solidFill>
              </a:rPr>
              <a:t>先端に巨礫が集まり、巨礫がスリット部で閉塞することにより効果を</a:t>
            </a:r>
            <a:r>
              <a:rPr lang="ja-JP" altLang="en-US" sz="1600" dirty="0" smtClean="0">
                <a:solidFill>
                  <a:schemeClr val="accent4"/>
                </a:solidFill>
              </a:rPr>
              <a:t>発現する。</a:t>
            </a:r>
            <a:endParaRPr lang="en-US" altLang="ja-JP" sz="1600" dirty="0" smtClean="0">
              <a:solidFill>
                <a:schemeClr val="accent4"/>
              </a:solidFill>
            </a:endParaRPr>
          </a:p>
          <a:p>
            <a:pPr marL="180000" lvl="1" indent="0">
              <a:spcBef>
                <a:spcPct val="0"/>
              </a:spcBef>
              <a:buClrTx/>
              <a:buSzTx/>
              <a:buFont typeface="Wingdings" panose="05000000000000000000" pitchFamily="2" charset="2"/>
              <a:buChar char="l"/>
            </a:pPr>
            <a:r>
              <a:rPr lang="ja-JP" altLang="en-US" sz="1600" b="1" u="sng" dirty="0" smtClean="0">
                <a:solidFill>
                  <a:srgbClr val="FF0000"/>
                </a:solidFill>
              </a:rPr>
              <a:t>土石流形態とならない堆積区間（１／６より緩い勾配）では、透過部が閉塞せず土砂・流木を捕捉できない！</a:t>
            </a:r>
            <a:endParaRPr lang="en-US" altLang="ja-JP" sz="1600" b="1" u="sng" dirty="0" smtClean="0">
              <a:solidFill>
                <a:srgbClr val="FF0000"/>
              </a:solidFill>
            </a:endParaRPr>
          </a:p>
          <a:p>
            <a:pPr marL="540000" lvl="1" indent="-180000">
              <a:spcBef>
                <a:spcPct val="0"/>
              </a:spcBef>
              <a:buClrTx/>
              <a:buSzTx/>
              <a:buNone/>
            </a:pPr>
            <a:r>
              <a:rPr lang="ja-JP" altLang="en-US" sz="1600" dirty="0" smtClean="0">
                <a:solidFill>
                  <a:schemeClr val="accent4"/>
                </a:solidFill>
              </a:rPr>
              <a:t>⇒計画流出量を満足する堰堤とするため、透過型堰堤で捕捉可能な大きさの礫径の場合、数字上の効果のみをみて透過型堰堤を採用している事例が多い。</a:t>
            </a:r>
            <a:endParaRPr lang="ja-JP" altLang="en-US" sz="1600" dirty="0">
              <a:solidFill>
                <a:schemeClr val="accent4"/>
              </a:solidFill>
            </a:endParaRPr>
          </a:p>
        </p:txBody>
      </p:sp>
      <p:grpSp>
        <p:nvGrpSpPr>
          <p:cNvPr id="18" name="グループ化 17"/>
          <p:cNvGrpSpPr/>
          <p:nvPr/>
        </p:nvGrpSpPr>
        <p:grpSpPr>
          <a:xfrm>
            <a:off x="212639" y="824844"/>
            <a:ext cx="1473078" cy="360000"/>
            <a:chOff x="60222" y="4521844"/>
            <a:chExt cx="1473078" cy="360000"/>
          </a:xfrm>
        </p:grpSpPr>
        <p:sp>
          <p:nvSpPr>
            <p:cNvPr id="19" name="角丸四角形 18"/>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pic>
        <p:nvPicPr>
          <p:cNvPr id="20" name="図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32" y="4343874"/>
            <a:ext cx="9777536" cy="2469502"/>
          </a:xfrm>
          <a:prstGeom prst="rect">
            <a:avLst/>
          </a:prstGeom>
        </p:spPr>
      </p:pic>
      <p:sp>
        <p:nvSpPr>
          <p:cNvPr id="2" name="タイトル 1"/>
          <p:cNvSpPr>
            <a:spLocks noGrp="1"/>
          </p:cNvSpPr>
          <p:nvPr>
            <p:ph type="title"/>
          </p:nvPr>
        </p:nvSpPr>
        <p:spPr>
          <a:xfrm>
            <a:off x="428496" y="336562"/>
            <a:ext cx="9477503" cy="461665"/>
          </a:xfrm>
        </p:spPr>
        <p:txBody>
          <a:bodyPr/>
          <a:lstStyle/>
          <a:p>
            <a:r>
              <a:rPr lang="ja-JP" altLang="en-US" dirty="0" smtClean="0"/>
              <a:t>～</a:t>
            </a:r>
            <a:r>
              <a:rPr lang="ja-JP" altLang="en-US" dirty="0" smtClean="0"/>
              <a:t>複数基の透過型堰堤の事例～</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32</a:t>
            </a:fld>
            <a:endParaRPr lang="ja-JP" altLang="en-US"/>
          </a:p>
        </p:txBody>
      </p:sp>
      <p:sp>
        <p:nvSpPr>
          <p:cNvPr id="21" name="タイトル 1"/>
          <p:cNvSpPr txBox="1">
            <a:spLocks/>
          </p:cNvSpPr>
          <p:nvPr/>
        </p:nvSpPr>
        <p:spPr bwMode="auto">
          <a:xfrm>
            <a:off x="4704873" y="4160635"/>
            <a:ext cx="2348720" cy="461665"/>
          </a:xfrm>
          <a:prstGeom prst="rect">
            <a:avLst/>
          </a:prstGeom>
          <a:solidFill>
            <a:schemeClr val="bg1"/>
          </a:solidFill>
          <a:ln>
            <a:noFill/>
          </a:ln>
        </p:spPr>
        <p:txBody>
          <a:bodyPr wrap="none" anchor="ctr">
            <a:spAutoFit/>
          </a:bodyPr>
          <a:lstStyle>
            <a:lvl1pPr algn="l" rtl="0" eaLnBrk="0" fontAlgn="base" hangingPunct="0">
              <a:spcBef>
                <a:spcPct val="0"/>
              </a:spcBef>
              <a:spcAft>
                <a:spcPct val="0"/>
              </a:spcAft>
              <a:defRPr kumimoji="1" sz="28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1200" kern="0" dirty="0" smtClean="0">
                <a:solidFill>
                  <a:srgbClr val="FF0000"/>
                </a:solidFill>
              </a:rPr>
              <a:t>上流部の整備率１００％</a:t>
            </a:r>
            <a:endParaRPr lang="en-US" altLang="ja-JP" sz="1200" kern="0" dirty="0" smtClean="0">
              <a:solidFill>
                <a:srgbClr val="FF0000"/>
              </a:solidFill>
            </a:endParaRPr>
          </a:p>
          <a:p>
            <a:pPr>
              <a:defRPr/>
            </a:pPr>
            <a:r>
              <a:rPr lang="en-US" altLang="ja-JP" sz="1200" kern="0" dirty="0" smtClean="0">
                <a:solidFill>
                  <a:srgbClr val="FF0000"/>
                </a:solidFill>
              </a:rPr>
              <a:t>※</a:t>
            </a:r>
            <a:r>
              <a:rPr lang="ja-JP" altLang="en-US" sz="1200" kern="0" dirty="0" smtClean="0">
                <a:solidFill>
                  <a:srgbClr val="FF0000"/>
                </a:solidFill>
              </a:rPr>
              <a:t>下流に土砂・流木は流出しない</a:t>
            </a:r>
            <a:endParaRPr lang="ja-JP" altLang="en-US" sz="1200" kern="0" dirty="0">
              <a:solidFill>
                <a:srgbClr val="FF0000"/>
              </a:solidFill>
            </a:endParaRPr>
          </a:p>
        </p:txBody>
      </p:sp>
      <p:sp>
        <p:nvSpPr>
          <p:cNvPr id="17" name="円/楕円 16"/>
          <p:cNvSpPr/>
          <p:nvPr/>
        </p:nvSpPr>
        <p:spPr>
          <a:xfrm rot="20053056">
            <a:off x="4591182" y="2171296"/>
            <a:ext cx="1152128"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p:cNvCxnSpPr/>
          <p:nvPr/>
        </p:nvCxnSpPr>
        <p:spPr>
          <a:xfrm flipV="1">
            <a:off x="1928664" y="5157193"/>
            <a:ext cx="3888432" cy="936103"/>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 name="タイトル 1"/>
          <p:cNvSpPr txBox="1">
            <a:spLocks/>
          </p:cNvSpPr>
          <p:nvPr/>
        </p:nvSpPr>
        <p:spPr bwMode="auto">
          <a:xfrm rot="20760000">
            <a:off x="3125488" y="5306557"/>
            <a:ext cx="1506079" cy="290331"/>
          </a:xfrm>
          <a:prstGeom prst="rect">
            <a:avLst/>
          </a:prstGeom>
          <a:noFill/>
          <a:ln>
            <a:noFill/>
          </a:ln>
        </p:spPr>
        <p:txBody>
          <a:bodyPr wrap="none" anchor="ctr">
            <a:spAutoFit/>
          </a:bodyPr>
          <a:lstStyle>
            <a:lvl1pPr algn="l" rtl="0" eaLnBrk="0" fontAlgn="base" hangingPunct="0">
              <a:spcBef>
                <a:spcPct val="0"/>
              </a:spcBef>
              <a:spcAft>
                <a:spcPct val="0"/>
              </a:spcAft>
              <a:defRPr kumimoji="1" sz="28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1200" kern="0" dirty="0" smtClean="0">
                <a:solidFill>
                  <a:srgbClr val="FF0000"/>
                </a:solidFill>
              </a:rPr>
              <a:t>現渓床勾配ｉ＝１</a:t>
            </a:r>
            <a:r>
              <a:rPr lang="en-US" altLang="ja-JP" sz="1200" kern="0" dirty="0" smtClean="0">
                <a:solidFill>
                  <a:srgbClr val="FF0000"/>
                </a:solidFill>
              </a:rPr>
              <a:t>/</a:t>
            </a:r>
            <a:r>
              <a:rPr lang="ja-JP" altLang="en-US" sz="1200" kern="0" dirty="0" smtClean="0">
                <a:solidFill>
                  <a:srgbClr val="FF0000"/>
                </a:solidFill>
              </a:rPr>
              <a:t>１０</a:t>
            </a:r>
            <a:endParaRPr lang="ja-JP" altLang="en-US" sz="1200" kern="0" dirty="0">
              <a:solidFill>
                <a:srgbClr val="FF0000"/>
              </a:solidFill>
            </a:endParaRPr>
          </a:p>
        </p:txBody>
      </p:sp>
      <p:cxnSp>
        <p:nvCxnSpPr>
          <p:cNvPr id="27" name="直線矢印コネクタ 26"/>
          <p:cNvCxnSpPr/>
          <p:nvPr/>
        </p:nvCxnSpPr>
        <p:spPr>
          <a:xfrm flipV="1">
            <a:off x="5953336" y="4192589"/>
            <a:ext cx="3888432" cy="936103"/>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8" name="タイトル 1"/>
          <p:cNvSpPr txBox="1">
            <a:spLocks/>
          </p:cNvSpPr>
          <p:nvPr/>
        </p:nvSpPr>
        <p:spPr bwMode="auto">
          <a:xfrm rot="20760000">
            <a:off x="7202526" y="4348619"/>
            <a:ext cx="1401346" cy="276999"/>
          </a:xfrm>
          <a:prstGeom prst="rect">
            <a:avLst/>
          </a:prstGeom>
          <a:noFill/>
          <a:ln>
            <a:noFill/>
          </a:ln>
        </p:spPr>
        <p:txBody>
          <a:bodyPr wrap="none" anchor="ctr">
            <a:spAutoFit/>
          </a:bodyPr>
          <a:lstStyle>
            <a:lvl1pPr algn="l" rtl="0" eaLnBrk="0" fontAlgn="base" hangingPunct="0">
              <a:spcBef>
                <a:spcPct val="0"/>
              </a:spcBef>
              <a:spcAft>
                <a:spcPct val="0"/>
              </a:spcAft>
              <a:defRPr kumimoji="1" sz="28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1200" kern="0" dirty="0" smtClean="0">
                <a:solidFill>
                  <a:srgbClr val="FF0000"/>
                </a:solidFill>
              </a:rPr>
              <a:t>現渓床勾配ｉ＝１</a:t>
            </a:r>
            <a:r>
              <a:rPr lang="en-US" altLang="ja-JP" sz="1200" kern="0" dirty="0" smtClean="0">
                <a:solidFill>
                  <a:srgbClr val="FF0000"/>
                </a:solidFill>
              </a:rPr>
              <a:t>/</a:t>
            </a:r>
            <a:r>
              <a:rPr lang="ja-JP" altLang="en-US" sz="1200" kern="0" dirty="0" smtClean="0">
                <a:solidFill>
                  <a:srgbClr val="FF0000"/>
                </a:solidFill>
              </a:rPr>
              <a:t>８</a:t>
            </a:r>
            <a:endParaRPr lang="ja-JP" altLang="en-US" sz="1200" kern="0" dirty="0">
              <a:solidFill>
                <a:srgbClr val="FF0000"/>
              </a:solidFill>
            </a:endParaRPr>
          </a:p>
        </p:txBody>
      </p:sp>
      <p:cxnSp>
        <p:nvCxnSpPr>
          <p:cNvPr id="29" name="直線矢印コネクタ 28"/>
          <p:cNvCxnSpPr/>
          <p:nvPr/>
        </p:nvCxnSpPr>
        <p:spPr>
          <a:xfrm flipV="1">
            <a:off x="2143826" y="3472438"/>
            <a:ext cx="3233425" cy="745527"/>
          </a:xfrm>
          <a:prstGeom prst="straightConnector1">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2" name="円/楕円 31"/>
          <p:cNvSpPr/>
          <p:nvPr/>
        </p:nvSpPr>
        <p:spPr>
          <a:xfrm rot="20567349">
            <a:off x="1537178" y="3036761"/>
            <a:ext cx="1039968" cy="14193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タイトル 1"/>
          <p:cNvSpPr txBox="1">
            <a:spLocks/>
          </p:cNvSpPr>
          <p:nvPr/>
        </p:nvSpPr>
        <p:spPr bwMode="auto">
          <a:xfrm>
            <a:off x="5745088" y="3478533"/>
            <a:ext cx="1415772" cy="276999"/>
          </a:xfrm>
          <a:prstGeom prst="rect">
            <a:avLst/>
          </a:prstGeom>
          <a:solidFill>
            <a:schemeClr val="bg1"/>
          </a:solidFill>
          <a:ln>
            <a:noFill/>
          </a:ln>
        </p:spPr>
        <p:txBody>
          <a:bodyPr wrap="none" anchor="ctr">
            <a:spAutoFit/>
          </a:bodyPr>
          <a:lstStyle>
            <a:lvl1pPr algn="l" rtl="0" eaLnBrk="0" fontAlgn="base" hangingPunct="0">
              <a:spcBef>
                <a:spcPct val="0"/>
              </a:spcBef>
              <a:spcAft>
                <a:spcPct val="0"/>
              </a:spcAft>
              <a:defRPr kumimoji="1" sz="28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1200" kern="0" dirty="0" smtClean="0">
                <a:solidFill>
                  <a:srgbClr val="FF0000"/>
                </a:solidFill>
              </a:rPr>
              <a:t>透過型堰堤（上流）</a:t>
            </a:r>
            <a:endParaRPr lang="ja-JP" altLang="en-US" sz="1200" kern="0" dirty="0">
              <a:solidFill>
                <a:srgbClr val="FF0000"/>
              </a:solidFill>
            </a:endParaRPr>
          </a:p>
        </p:txBody>
      </p:sp>
      <p:sp>
        <p:nvSpPr>
          <p:cNvPr id="35" name="タイトル 1"/>
          <p:cNvSpPr txBox="1">
            <a:spLocks/>
          </p:cNvSpPr>
          <p:nvPr/>
        </p:nvSpPr>
        <p:spPr bwMode="auto">
          <a:xfrm>
            <a:off x="1246683" y="2634132"/>
            <a:ext cx="1415772" cy="276999"/>
          </a:xfrm>
          <a:prstGeom prst="rect">
            <a:avLst/>
          </a:prstGeom>
          <a:solidFill>
            <a:schemeClr val="bg1"/>
          </a:solidFill>
          <a:ln>
            <a:noFill/>
          </a:ln>
        </p:spPr>
        <p:txBody>
          <a:bodyPr wrap="none" anchor="ctr">
            <a:spAutoFit/>
          </a:bodyPr>
          <a:lstStyle>
            <a:lvl1pPr algn="l" rtl="0" eaLnBrk="0" fontAlgn="base" hangingPunct="0">
              <a:spcBef>
                <a:spcPct val="0"/>
              </a:spcBef>
              <a:spcAft>
                <a:spcPct val="0"/>
              </a:spcAft>
              <a:defRPr kumimoji="1" sz="28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1200" kern="0" dirty="0" smtClean="0">
                <a:solidFill>
                  <a:srgbClr val="FF0000"/>
                </a:solidFill>
              </a:rPr>
              <a:t>透過型堰堤（下流）</a:t>
            </a:r>
            <a:endParaRPr lang="ja-JP" altLang="en-US" sz="1200" kern="0" dirty="0">
              <a:solidFill>
                <a:srgbClr val="FF0000"/>
              </a:solidFill>
            </a:endParaRPr>
          </a:p>
        </p:txBody>
      </p:sp>
      <p:sp>
        <p:nvSpPr>
          <p:cNvPr id="23" name="テキスト ボックス 22"/>
          <p:cNvSpPr txBox="1">
            <a:spLocks noChangeArrowheads="1"/>
          </p:cNvSpPr>
          <p:nvPr/>
        </p:nvSpPr>
        <p:spPr bwMode="auto">
          <a:xfrm>
            <a:off x="6460789" y="95782"/>
            <a:ext cx="200086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４</a:t>
            </a:r>
            <a:r>
              <a:rPr lang="ja-JP" altLang="en-US" sz="1600" dirty="0" smtClean="0">
                <a:latin typeface="+mj-ea"/>
                <a:ea typeface="+mj-ea"/>
              </a:rPr>
              <a:t>．</a:t>
            </a:r>
            <a:r>
              <a:rPr lang="ja-JP" altLang="en-US" sz="1600" dirty="0" smtClean="0">
                <a:latin typeface="+mj-ea"/>
                <a:ea typeface="+mj-ea"/>
              </a:rPr>
              <a:t>土石流・流木対策</a:t>
            </a:r>
            <a:endParaRPr lang="en-US" altLang="ja-JP" sz="1600" dirty="0" smtClean="0">
              <a:latin typeface="+mj-ea"/>
              <a:ea typeface="+mj-ea"/>
            </a:endParaRPr>
          </a:p>
        </p:txBody>
      </p:sp>
    </p:spTree>
    <p:extLst>
      <p:ext uri="{BB962C8B-B14F-4D97-AF65-F5344CB8AC3E}">
        <p14:creationId xmlns:p14="http://schemas.microsoft.com/office/powerpoint/2010/main" val="892376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（１）土石流</a:t>
            </a:r>
            <a:r>
              <a:rPr kumimoji="1" lang="ja-JP" altLang="en-US" dirty="0" smtClean="0"/>
              <a:t>・流木捕捉工</a:t>
            </a:r>
            <a:r>
              <a:rPr kumimoji="1" lang="ja-JP" altLang="en-US" dirty="0" smtClean="0"/>
              <a:t>設計</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33</a:t>
            </a:fld>
            <a:endParaRPr lang="ja-JP" altLang="en-US"/>
          </a:p>
        </p:txBody>
      </p:sp>
      <p:sp>
        <p:nvSpPr>
          <p:cNvPr id="5" name="テキスト ボックス 4"/>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
        <p:nvSpPr>
          <p:cNvPr id="6" name="テキスト ボックス 5"/>
          <p:cNvSpPr txBox="1"/>
          <p:nvPr/>
        </p:nvSpPr>
        <p:spPr>
          <a:xfrm>
            <a:off x="7462702" y="734507"/>
            <a:ext cx="2443298" cy="246221"/>
          </a:xfrm>
          <a:prstGeom prst="rect">
            <a:avLst/>
          </a:prstGeom>
          <a:noFill/>
        </p:spPr>
        <p:txBody>
          <a:bodyPr wrap="none" rtlCol="0">
            <a:spAutoFit/>
          </a:bodyPr>
          <a:lstStyle/>
          <a:p>
            <a:pPr algn="just"/>
            <a:r>
              <a:rPr lang="ja-JP" altLang="en-US" sz="1000" dirty="0" smtClean="0"/>
              <a:t>出典：土石流・流木対策設計技術指針</a:t>
            </a:r>
            <a:r>
              <a:rPr lang="en-US" altLang="ja-JP" sz="1000" dirty="0" smtClean="0"/>
              <a:t>/P1</a:t>
            </a:r>
            <a:endParaRPr lang="ja-JP" altLang="en-US" sz="1000" dirty="0"/>
          </a:p>
        </p:txBody>
      </p:sp>
      <p:sp>
        <p:nvSpPr>
          <p:cNvPr id="20" name="テキスト ボックス 2"/>
          <p:cNvSpPr txBox="1">
            <a:spLocks noChangeArrowheads="1"/>
          </p:cNvSpPr>
          <p:nvPr/>
        </p:nvSpPr>
        <p:spPr bwMode="auto">
          <a:xfrm>
            <a:off x="246503" y="1035705"/>
            <a:ext cx="9412994" cy="1815882"/>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marL="540000" lvl="1">
              <a:spcBef>
                <a:spcPct val="0"/>
              </a:spcBef>
              <a:buClrTx/>
              <a:buSzTx/>
              <a:buFont typeface="Wingdings" panose="05000000000000000000" pitchFamily="2" charset="2"/>
              <a:buChar char="l"/>
            </a:pPr>
            <a:r>
              <a:rPr lang="ja-JP" altLang="en-US" sz="1600" dirty="0">
                <a:solidFill>
                  <a:schemeClr val="accent4"/>
                </a:solidFill>
              </a:rPr>
              <a:t>砂防基本計画</a:t>
            </a:r>
            <a:r>
              <a:rPr lang="ja-JP" altLang="en-US" sz="1600" dirty="0" smtClean="0">
                <a:solidFill>
                  <a:schemeClr val="accent4"/>
                </a:solidFill>
              </a:rPr>
              <a:t>策定指針</a:t>
            </a:r>
            <a:r>
              <a:rPr lang="ja-JP" altLang="en-US" sz="1600" dirty="0">
                <a:solidFill>
                  <a:schemeClr val="accent4"/>
                </a:solidFill>
              </a:rPr>
              <a:t>（土石流・流木対策編）により策定した砂防基本計画（土石流・流木対策）に</a:t>
            </a:r>
            <a:r>
              <a:rPr lang="ja-JP" altLang="en-US" sz="1600" dirty="0" smtClean="0">
                <a:solidFill>
                  <a:schemeClr val="accent4"/>
                </a:solidFill>
              </a:rPr>
              <a:t>基づき</a:t>
            </a:r>
            <a:r>
              <a:rPr lang="ja-JP" altLang="en-US" sz="1600" dirty="0">
                <a:solidFill>
                  <a:schemeClr val="accent4"/>
                </a:solidFill>
              </a:rPr>
              <a:t>、土石流・流木対策施設を設計</a:t>
            </a:r>
            <a:r>
              <a:rPr lang="ja-JP" altLang="en-US" sz="1600" dirty="0" smtClean="0">
                <a:solidFill>
                  <a:schemeClr val="accent4"/>
                </a:solidFill>
              </a:rPr>
              <a:t>する</a:t>
            </a:r>
            <a:endParaRPr lang="en-US" altLang="ja-JP" sz="1600" u="sng" dirty="0" smtClean="0">
              <a:solidFill>
                <a:srgbClr val="FF0000"/>
              </a:solidFill>
            </a:endParaRPr>
          </a:p>
          <a:p>
            <a:pPr marL="540000" lvl="1">
              <a:spcBef>
                <a:spcPct val="0"/>
              </a:spcBef>
              <a:buClrTx/>
              <a:buSzTx/>
              <a:buFont typeface="Wingdings" panose="05000000000000000000" pitchFamily="2" charset="2"/>
              <a:buChar char="l"/>
            </a:pPr>
            <a:r>
              <a:rPr lang="ja-JP" altLang="en-US" sz="1600" dirty="0"/>
              <a:t>渓流の特性</a:t>
            </a:r>
            <a:r>
              <a:rPr lang="ja-JP" altLang="en-US" sz="1600" dirty="0" smtClean="0"/>
              <a:t>は１</a:t>
            </a:r>
            <a:r>
              <a:rPr lang="en-US" altLang="ja-JP" sz="1600" dirty="0" smtClean="0"/>
              <a:t> </a:t>
            </a:r>
            <a:r>
              <a:rPr lang="ja-JP" altLang="en-US" sz="1600" dirty="0" smtClean="0"/>
              <a:t>つ１</a:t>
            </a:r>
            <a:r>
              <a:rPr lang="en-US" altLang="ja-JP" sz="1600" dirty="0" smtClean="0"/>
              <a:t> </a:t>
            </a:r>
            <a:r>
              <a:rPr lang="ja-JP" altLang="en-US" sz="1600" dirty="0"/>
              <a:t>つ</a:t>
            </a:r>
            <a:r>
              <a:rPr lang="ja-JP" altLang="en-US" sz="1600" dirty="0" smtClean="0"/>
              <a:t>異なることから、渓流特性を把握</a:t>
            </a:r>
            <a:r>
              <a:rPr lang="ja-JP" altLang="en-US" sz="1600" dirty="0"/>
              <a:t>した上で、その特性にあった機能を発揮</a:t>
            </a:r>
            <a:r>
              <a:rPr lang="ja-JP" altLang="en-US" sz="1600" dirty="0" smtClean="0"/>
              <a:t>するよう</a:t>
            </a:r>
            <a:r>
              <a:rPr lang="ja-JP" altLang="en-US" sz="1600" dirty="0"/>
              <a:t>に</a:t>
            </a:r>
            <a:r>
              <a:rPr lang="ja-JP" altLang="en-US" sz="1600" dirty="0" smtClean="0"/>
              <a:t>行う</a:t>
            </a:r>
            <a:endParaRPr lang="en-US" altLang="ja-JP" sz="1600" dirty="0" smtClean="0"/>
          </a:p>
          <a:p>
            <a:pPr marL="540000" lvl="1">
              <a:spcBef>
                <a:spcPct val="0"/>
              </a:spcBef>
              <a:buClrTx/>
              <a:buSzTx/>
              <a:buFont typeface="Wingdings" panose="05000000000000000000" pitchFamily="2" charset="2"/>
              <a:buChar char="l"/>
            </a:pPr>
            <a:r>
              <a:rPr lang="ja-JP" altLang="en-US" sz="1600" dirty="0"/>
              <a:t>現場条件を踏まえ、規模</a:t>
            </a:r>
            <a:r>
              <a:rPr lang="ja-JP" altLang="en-US" sz="1600" dirty="0" smtClean="0"/>
              <a:t>や配置</a:t>
            </a:r>
            <a:r>
              <a:rPr lang="ja-JP" altLang="en-US" sz="1600" dirty="0"/>
              <a:t>を見直す必要が生じた場合は、土石流・流木対策施設配置計画を見直す</a:t>
            </a:r>
          </a:p>
        </p:txBody>
      </p:sp>
      <p:grpSp>
        <p:nvGrpSpPr>
          <p:cNvPr id="21" name="グループ化 20"/>
          <p:cNvGrpSpPr/>
          <p:nvPr/>
        </p:nvGrpSpPr>
        <p:grpSpPr>
          <a:xfrm>
            <a:off x="560512" y="855705"/>
            <a:ext cx="1473078" cy="360000"/>
            <a:chOff x="60222" y="4521844"/>
            <a:chExt cx="1473078" cy="360000"/>
          </a:xfrm>
        </p:grpSpPr>
        <p:sp>
          <p:nvSpPr>
            <p:cNvPr id="22" name="角丸四角形 21"/>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24" name="図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5" name="正方形/長方形 14"/>
          <p:cNvSpPr/>
          <p:nvPr/>
        </p:nvSpPr>
        <p:spPr>
          <a:xfrm>
            <a:off x="3373081" y="5618542"/>
            <a:ext cx="3159839" cy="338554"/>
          </a:xfrm>
          <a:prstGeom prst="rect">
            <a:avLst/>
          </a:prstGeom>
        </p:spPr>
        <p:txBody>
          <a:bodyPr wrap="none">
            <a:spAutoFit/>
          </a:bodyPr>
          <a:lstStyle/>
          <a:p>
            <a:r>
              <a:rPr lang="en-US" altLang="ja-JP" sz="1600" dirty="0" smtClean="0">
                <a:latin typeface="MS-Mincho"/>
              </a:rPr>
              <a:t>【</a:t>
            </a:r>
            <a:r>
              <a:rPr lang="ja-JP" altLang="en-US" sz="1600" dirty="0">
                <a:latin typeface="MS-Mincho"/>
              </a:rPr>
              <a:t>土石流・流木捕捉工設計の流れ</a:t>
            </a:r>
            <a:r>
              <a:rPr lang="en-US" altLang="ja-JP" sz="1600" dirty="0" smtClean="0">
                <a:latin typeface="MS-Mincho"/>
              </a:rPr>
              <a:t>】</a:t>
            </a:r>
            <a:endParaRPr lang="ja-JP" altLang="en-US" sz="1600" dirty="0"/>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12" y="3728679"/>
            <a:ext cx="8562975" cy="1676400"/>
          </a:xfrm>
          <a:prstGeom prst="rect">
            <a:avLst/>
          </a:prstGeom>
        </p:spPr>
      </p:pic>
    </p:spTree>
    <p:extLst>
      <p:ext uri="{BB962C8B-B14F-4D97-AF65-F5344CB8AC3E}">
        <p14:creationId xmlns:p14="http://schemas.microsoft.com/office/powerpoint/2010/main" val="26749093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（２</a:t>
            </a:r>
            <a:r>
              <a:rPr lang="ja-JP" altLang="en-US" dirty="0" smtClean="0"/>
              <a:t>）堰堤</a:t>
            </a:r>
            <a:r>
              <a:rPr kumimoji="1" lang="ja-JP" altLang="en-US" dirty="0" smtClean="0"/>
              <a:t>軸</a:t>
            </a:r>
            <a:r>
              <a:rPr lang="ja-JP" altLang="en-US" dirty="0" smtClean="0"/>
              <a:t>の考え方</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34</a:t>
            </a:fld>
            <a:endParaRPr lang="ja-JP" altLang="en-US"/>
          </a:p>
        </p:txBody>
      </p:sp>
      <p:sp>
        <p:nvSpPr>
          <p:cNvPr id="5" name="テキスト ボックス 4"/>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
        <p:nvSpPr>
          <p:cNvPr id="6" name="テキスト ボックス 5"/>
          <p:cNvSpPr txBox="1"/>
          <p:nvPr/>
        </p:nvSpPr>
        <p:spPr>
          <a:xfrm>
            <a:off x="7474725" y="734507"/>
            <a:ext cx="2419252" cy="400110"/>
          </a:xfrm>
          <a:prstGeom prst="rect">
            <a:avLst/>
          </a:prstGeom>
          <a:noFill/>
        </p:spPr>
        <p:txBody>
          <a:bodyPr wrap="none" rtlCol="0">
            <a:spAutoFit/>
          </a:bodyPr>
          <a:lstStyle/>
          <a:p>
            <a:pPr algn="just"/>
            <a:r>
              <a:rPr lang="ja-JP" altLang="en-US" sz="1000" dirty="0" smtClean="0"/>
              <a:t>出典：土石流・流木対策設計技術指針</a:t>
            </a:r>
            <a:r>
              <a:rPr lang="en-US" altLang="ja-JP" sz="1000" dirty="0" smtClean="0"/>
              <a:t>/P4</a:t>
            </a:r>
          </a:p>
          <a:p>
            <a:pPr algn="just"/>
            <a:r>
              <a:rPr lang="ja-JP" altLang="en-US" sz="1000" dirty="0" smtClean="0"/>
              <a:t>　　　　砂防技術指針</a:t>
            </a:r>
            <a:r>
              <a:rPr lang="en-US" altLang="ja-JP" sz="1000" dirty="0" smtClean="0"/>
              <a:t>/P2-5</a:t>
            </a:r>
            <a:endParaRPr lang="ja-JP" altLang="en-US" sz="1000" dirty="0"/>
          </a:p>
        </p:txBody>
      </p:sp>
      <p:sp>
        <p:nvSpPr>
          <p:cNvPr id="9" name="テキスト ボックス 2"/>
          <p:cNvSpPr txBox="1">
            <a:spLocks noChangeArrowheads="1"/>
          </p:cNvSpPr>
          <p:nvPr/>
        </p:nvSpPr>
        <p:spPr bwMode="auto">
          <a:xfrm>
            <a:off x="246503" y="1094495"/>
            <a:ext cx="9412994" cy="2062103"/>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marL="180000" lvl="1" indent="0">
              <a:spcBef>
                <a:spcPct val="0"/>
              </a:spcBef>
              <a:buClrTx/>
              <a:buSzTx/>
              <a:buFont typeface="Wingdings" panose="05000000000000000000" pitchFamily="2" charset="2"/>
              <a:buChar char="l"/>
            </a:pPr>
            <a:r>
              <a:rPr lang="ja-JP" altLang="en-US" sz="1600" dirty="0">
                <a:solidFill>
                  <a:schemeClr val="accent4"/>
                </a:solidFill>
              </a:rPr>
              <a:t>土石流・流木捕捉工の位置は地形・地質等を考慮し、適切に選定</a:t>
            </a:r>
            <a:r>
              <a:rPr lang="ja-JP" altLang="en-US" sz="1600" dirty="0" smtClean="0">
                <a:solidFill>
                  <a:schemeClr val="accent4"/>
                </a:solidFill>
              </a:rPr>
              <a:t>する</a:t>
            </a:r>
            <a:endParaRPr lang="en-US" altLang="ja-JP" sz="1600" dirty="0" smtClean="0">
              <a:solidFill>
                <a:schemeClr val="accent4"/>
              </a:solidFill>
            </a:endParaRPr>
          </a:p>
          <a:p>
            <a:pPr marL="360000" lvl="1" indent="0">
              <a:spcBef>
                <a:spcPct val="0"/>
              </a:spcBef>
              <a:buClrTx/>
              <a:buSzTx/>
              <a:buNone/>
            </a:pPr>
            <a:r>
              <a:rPr lang="ja-JP" altLang="en-US" sz="1600" dirty="0" smtClean="0">
                <a:solidFill>
                  <a:schemeClr val="accent4"/>
                </a:solidFill>
              </a:rPr>
              <a:t>⇒岩盤を基本とし、谷の狭窄部に計画する</a:t>
            </a:r>
            <a:endParaRPr lang="en-US" altLang="ja-JP" sz="1600" dirty="0" smtClean="0">
              <a:solidFill>
                <a:schemeClr val="accent4"/>
              </a:solidFill>
            </a:endParaRPr>
          </a:p>
          <a:p>
            <a:pPr marL="360000" lvl="1" indent="-180000">
              <a:spcBef>
                <a:spcPct val="0"/>
              </a:spcBef>
              <a:buClrTx/>
              <a:buSzTx/>
              <a:buFont typeface="Wingdings" panose="05000000000000000000" pitchFamily="2" charset="2"/>
              <a:buChar char="l"/>
            </a:pPr>
            <a:r>
              <a:rPr lang="ja-JP" altLang="en-US" sz="1600" dirty="0"/>
              <a:t>やむを得ず</a:t>
            </a:r>
            <a:r>
              <a:rPr lang="ja-JP" altLang="en-US" sz="1600" dirty="0" smtClean="0"/>
              <a:t>、渓流</a:t>
            </a:r>
            <a:r>
              <a:rPr lang="ja-JP" altLang="en-US" sz="1600" dirty="0"/>
              <a:t>の湾曲部を選定する場合、土石流・流木捕捉工の上下流の流向に留意し、</a:t>
            </a:r>
            <a:r>
              <a:rPr lang="ja-JP" altLang="en-US" sz="1600" dirty="0" smtClean="0"/>
              <a:t>本体軸及び</a:t>
            </a:r>
            <a:r>
              <a:rPr lang="ja-JP" altLang="en-US" sz="1600" dirty="0"/>
              <a:t>前庭部の保護等について検討</a:t>
            </a:r>
            <a:r>
              <a:rPr lang="ja-JP" altLang="en-US" sz="1600" dirty="0" smtClean="0"/>
              <a:t>する</a:t>
            </a:r>
            <a:endParaRPr lang="en-US" altLang="ja-JP" sz="1600" dirty="0" smtClean="0"/>
          </a:p>
          <a:p>
            <a:pPr marL="360000" lvl="1" indent="0">
              <a:spcBef>
                <a:spcPct val="0"/>
              </a:spcBef>
              <a:buClrTx/>
              <a:buSzTx/>
              <a:buNone/>
            </a:pPr>
            <a:r>
              <a:rPr lang="ja-JP" altLang="en-US" sz="1600" dirty="0" smtClean="0">
                <a:solidFill>
                  <a:schemeClr val="accent4"/>
                </a:solidFill>
              </a:rPr>
              <a:t>⇒堰堤の方向は水通し中心点において計画箇所下流の流新鮮に直角に定めることを基本とする</a:t>
            </a:r>
            <a:endParaRPr lang="en-US" altLang="ja-JP" sz="1600" dirty="0" smtClean="0">
              <a:solidFill>
                <a:schemeClr val="accent4"/>
              </a:solidFill>
            </a:endParaRPr>
          </a:p>
          <a:p>
            <a:pPr marL="360000" lvl="1" indent="-180000">
              <a:spcBef>
                <a:spcPct val="0"/>
              </a:spcBef>
              <a:buClrTx/>
              <a:buSzTx/>
              <a:buFont typeface="Wingdings" panose="05000000000000000000" pitchFamily="2" charset="2"/>
              <a:buChar char="l"/>
            </a:pPr>
            <a:r>
              <a:rPr lang="ja-JP" altLang="en-US" sz="1600" dirty="0" smtClean="0"/>
              <a:t>堰堤軸は等高線に対し直角とし、稜線の上流側に計画する</a:t>
            </a:r>
            <a:endParaRPr lang="en-US" altLang="ja-JP" sz="1600" dirty="0" smtClean="0"/>
          </a:p>
          <a:p>
            <a:pPr marL="360000" lvl="1" indent="0">
              <a:spcBef>
                <a:spcPct val="0"/>
              </a:spcBef>
              <a:buClrTx/>
              <a:buSzTx/>
              <a:buNone/>
            </a:pPr>
            <a:r>
              <a:rPr lang="ja-JP" altLang="en-US" sz="1600" dirty="0" smtClean="0">
                <a:solidFill>
                  <a:schemeClr val="accent4"/>
                </a:solidFill>
              </a:rPr>
              <a:t>⇒袖部の貫入が困難な場合には、袖部を折り曲げることができる</a:t>
            </a:r>
            <a:endParaRPr lang="en-US" altLang="ja-JP" sz="1600" dirty="0">
              <a:solidFill>
                <a:schemeClr val="accent4"/>
              </a:solidFill>
            </a:endParaRPr>
          </a:p>
        </p:txBody>
      </p:sp>
      <p:grpSp>
        <p:nvGrpSpPr>
          <p:cNvPr id="11" name="グループ化 10"/>
          <p:cNvGrpSpPr/>
          <p:nvPr/>
        </p:nvGrpSpPr>
        <p:grpSpPr>
          <a:xfrm>
            <a:off x="738970" y="886909"/>
            <a:ext cx="1473078" cy="360000"/>
            <a:chOff x="60222" y="4521844"/>
            <a:chExt cx="1473078" cy="360000"/>
          </a:xfrm>
        </p:grpSpPr>
        <p:sp>
          <p:nvSpPr>
            <p:cNvPr id="12" name="角丸四角形 11"/>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3" y="3230540"/>
            <a:ext cx="4434443" cy="2027391"/>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371" y="4666764"/>
            <a:ext cx="3105150" cy="1866900"/>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627" y="4200039"/>
            <a:ext cx="3943350" cy="2333625"/>
          </a:xfrm>
          <a:prstGeom prst="rect">
            <a:avLst/>
          </a:prstGeom>
        </p:spPr>
      </p:pic>
      <p:sp>
        <p:nvSpPr>
          <p:cNvPr id="15" name="正方形/長方形 14"/>
          <p:cNvSpPr/>
          <p:nvPr/>
        </p:nvSpPr>
        <p:spPr>
          <a:xfrm>
            <a:off x="5475586" y="6508341"/>
            <a:ext cx="1415772" cy="338554"/>
          </a:xfrm>
          <a:prstGeom prst="rect">
            <a:avLst/>
          </a:prstGeom>
        </p:spPr>
        <p:txBody>
          <a:bodyPr wrap="none">
            <a:spAutoFit/>
          </a:bodyPr>
          <a:lstStyle/>
          <a:p>
            <a:r>
              <a:rPr lang="en-US" altLang="ja-JP" sz="1600" dirty="0" smtClean="0">
                <a:latin typeface="MS-Mincho"/>
              </a:rPr>
              <a:t>【</a:t>
            </a:r>
            <a:r>
              <a:rPr lang="ja-JP" altLang="en-US" sz="1600" dirty="0" smtClean="0">
                <a:latin typeface="MS-Mincho"/>
              </a:rPr>
              <a:t>堰堤軸方向</a:t>
            </a:r>
            <a:r>
              <a:rPr lang="en-US" altLang="ja-JP" sz="1600" dirty="0" smtClean="0">
                <a:latin typeface="MS-Mincho"/>
              </a:rPr>
              <a:t>】</a:t>
            </a:r>
            <a:endParaRPr lang="ja-JP" altLang="en-US" sz="1600" dirty="0"/>
          </a:p>
        </p:txBody>
      </p:sp>
      <p:sp>
        <p:nvSpPr>
          <p:cNvPr id="16" name="正方形/長方形 15"/>
          <p:cNvSpPr/>
          <p:nvPr/>
        </p:nvSpPr>
        <p:spPr>
          <a:xfrm>
            <a:off x="725675" y="5228768"/>
            <a:ext cx="1415772" cy="338554"/>
          </a:xfrm>
          <a:prstGeom prst="rect">
            <a:avLst/>
          </a:prstGeom>
        </p:spPr>
        <p:txBody>
          <a:bodyPr wrap="none">
            <a:spAutoFit/>
          </a:bodyPr>
          <a:lstStyle/>
          <a:p>
            <a:r>
              <a:rPr lang="en-US" altLang="ja-JP" sz="1600" dirty="0" smtClean="0">
                <a:latin typeface="MS-Mincho"/>
              </a:rPr>
              <a:t>【</a:t>
            </a:r>
            <a:r>
              <a:rPr lang="ja-JP" altLang="en-US" sz="1600" dirty="0" smtClean="0">
                <a:latin typeface="MS-Mincho"/>
              </a:rPr>
              <a:t>堰堤の方向</a:t>
            </a:r>
            <a:r>
              <a:rPr lang="en-US" altLang="ja-JP" sz="1600" dirty="0" smtClean="0">
                <a:latin typeface="MS-Mincho"/>
              </a:rPr>
              <a:t>】</a:t>
            </a:r>
            <a:endParaRPr lang="ja-JP" altLang="en-US" sz="1600" dirty="0"/>
          </a:p>
        </p:txBody>
      </p:sp>
      <p:cxnSp>
        <p:nvCxnSpPr>
          <p:cNvPr id="18" name="直線コネクタ 17"/>
          <p:cNvCxnSpPr>
            <a:stCxn id="3" idx="1"/>
          </p:cNvCxnSpPr>
          <p:nvPr/>
        </p:nvCxnSpPr>
        <p:spPr>
          <a:xfrm flipV="1">
            <a:off x="246503" y="4244235"/>
            <a:ext cx="4706497"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23729" y="5007529"/>
            <a:ext cx="2914580" cy="307777"/>
          </a:xfrm>
          <a:prstGeom prst="rect">
            <a:avLst/>
          </a:prstGeom>
        </p:spPr>
        <p:txBody>
          <a:bodyPr wrap="none">
            <a:spAutoFit/>
          </a:bodyPr>
          <a:lstStyle/>
          <a:p>
            <a:r>
              <a:rPr lang="ja-JP" altLang="en-US" sz="1400" dirty="0" smtClean="0">
                <a:solidFill>
                  <a:srgbClr val="FF0000"/>
                </a:solidFill>
              </a:rPr>
              <a:t>渓流の流下方向に対して直角とする</a:t>
            </a:r>
            <a:endParaRPr lang="ja-JP" altLang="en-US" sz="1400" dirty="0">
              <a:solidFill>
                <a:srgbClr val="FF0000"/>
              </a:solidFill>
            </a:endParaRPr>
          </a:p>
        </p:txBody>
      </p:sp>
    </p:spTree>
    <p:extLst>
      <p:ext uri="{BB962C8B-B14F-4D97-AF65-F5344CB8AC3E}">
        <p14:creationId xmlns:p14="http://schemas.microsoft.com/office/powerpoint/2010/main" val="3032363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～堰堤軸に配慮すべき事例～</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35</a:t>
            </a:fld>
            <a:endParaRPr lang="ja-JP" altLang="en-US"/>
          </a:p>
        </p:txBody>
      </p:sp>
      <p:pic>
        <p:nvPicPr>
          <p:cNvPr id="5" name="図 4"/>
          <p:cNvPicPr>
            <a:picLocks noChangeAspect="1"/>
          </p:cNvPicPr>
          <p:nvPr/>
        </p:nvPicPr>
        <p:blipFill rotWithShape="1">
          <a:blip r:embed="rId2"/>
          <a:srcRect t="8455" b="2597"/>
          <a:stretch/>
        </p:blipFill>
        <p:spPr>
          <a:xfrm>
            <a:off x="49262" y="2348880"/>
            <a:ext cx="9807476" cy="4221790"/>
          </a:xfrm>
          <a:prstGeom prst="rect">
            <a:avLst/>
          </a:prstGeom>
          <a:ln>
            <a:solidFill>
              <a:schemeClr val="tx1"/>
            </a:solidFill>
          </a:ln>
        </p:spPr>
      </p:pic>
      <p:sp>
        <p:nvSpPr>
          <p:cNvPr id="6" name="テキスト ボックス 2"/>
          <p:cNvSpPr txBox="1">
            <a:spLocks noChangeArrowheads="1"/>
          </p:cNvSpPr>
          <p:nvPr/>
        </p:nvSpPr>
        <p:spPr bwMode="auto">
          <a:xfrm>
            <a:off x="246503" y="1105656"/>
            <a:ext cx="9412994" cy="584775"/>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marL="360000" lvl="1" indent="-180000">
              <a:spcBef>
                <a:spcPct val="0"/>
              </a:spcBef>
              <a:buClrTx/>
              <a:buSzTx/>
              <a:buFont typeface="Wingdings" panose="05000000000000000000" pitchFamily="2" charset="2"/>
              <a:buChar char="l"/>
            </a:pPr>
            <a:r>
              <a:rPr lang="ja-JP" altLang="en-US" sz="1600" dirty="0" smtClean="0">
                <a:solidFill>
                  <a:schemeClr val="accent4"/>
                </a:solidFill>
              </a:rPr>
              <a:t>土石流</a:t>
            </a:r>
            <a:r>
              <a:rPr lang="ja-JP" altLang="en-US" sz="1600" dirty="0">
                <a:solidFill>
                  <a:schemeClr val="accent4"/>
                </a:solidFill>
              </a:rPr>
              <a:t>の</a:t>
            </a:r>
            <a:r>
              <a:rPr lang="ja-JP" altLang="en-US" sz="1600" dirty="0" smtClean="0">
                <a:solidFill>
                  <a:schemeClr val="accent4"/>
                </a:solidFill>
              </a:rPr>
              <a:t>直進性、下流側の流下方向などを考慮して堰堤軸を検討すること。</a:t>
            </a:r>
            <a:endParaRPr lang="en-US" altLang="ja-JP" sz="1600" dirty="0" smtClean="0">
              <a:solidFill>
                <a:schemeClr val="accent4"/>
              </a:solidFill>
            </a:endParaRPr>
          </a:p>
        </p:txBody>
      </p:sp>
      <p:grpSp>
        <p:nvGrpSpPr>
          <p:cNvPr id="7" name="グループ化 6"/>
          <p:cNvGrpSpPr/>
          <p:nvPr/>
        </p:nvGrpSpPr>
        <p:grpSpPr>
          <a:xfrm>
            <a:off x="456145" y="898070"/>
            <a:ext cx="1473078" cy="360000"/>
            <a:chOff x="60222" y="4521844"/>
            <a:chExt cx="1473078" cy="360000"/>
          </a:xfrm>
        </p:grpSpPr>
        <p:sp>
          <p:nvSpPr>
            <p:cNvPr id="8" name="角丸四角形 7"/>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cxnSp>
        <p:nvCxnSpPr>
          <p:cNvPr id="14" name="直線矢印コネクタ 13"/>
          <p:cNvCxnSpPr/>
          <p:nvPr/>
        </p:nvCxnSpPr>
        <p:spPr>
          <a:xfrm flipH="1" flipV="1">
            <a:off x="3368824" y="4183931"/>
            <a:ext cx="1152128" cy="20683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2576736" y="3818608"/>
            <a:ext cx="2808312" cy="9361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454149" y="4325709"/>
            <a:ext cx="432048" cy="307777"/>
          </a:xfrm>
          <a:prstGeom prst="rect">
            <a:avLst/>
          </a:prstGeom>
          <a:noFill/>
        </p:spPr>
        <p:txBody>
          <a:bodyPr wrap="square" rtlCol="0">
            <a:spAutoFit/>
          </a:bodyPr>
          <a:lstStyle/>
          <a:p>
            <a:pPr algn="just"/>
            <a:r>
              <a:rPr kumimoji="1" lang="ja-JP" altLang="en-US" sz="1400" b="1" dirty="0" smtClean="0">
                <a:solidFill>
                  <a:srgbClr val="FF0000"/>
                </a:solidFill>
              </a:rPr>
              <a:t>①</a:t>
            </a:r>
          </a:p>
        </p:txBody>
      </p:sp>
      <p:sp>
        <p:nvSpPr>
          <p:cNvPr id="20" name="テキスト ボックス 19"/>
          <p:cNvSpPr txBox="1"/>
          <p:nvPr/>
        </p:nvSpPr>
        <p:spPr>
          <a:xfrm>
            <a:off x="5351796" y="3619210"/>
            <a:ext cx="432048" cy="307777"/>
          </a:xfrm>
          <a:prstGeom prst="rect">
            <a:avLst/>
          </a:prstGeom>
          <a:noFill/>
        </p:spPr>
        <p:txBody>
          <a:bodyPr wrap="square" rtlCol="0">
            <a:spAutoFit/>
          </a:bodyPr>
          <a:lstStyle/>
          <a:p>
            <a:pPr algn="just"/>
            <a:r>
              <a:rPr kumimoji="1" lang="ja-JP" altLang="en-US" sz="1400" b="1" dirty="0" smtClean="0">
                <a:solidFill>
                  <a:srgbClr val="FF0000"/>
                </a:solidFill>
              </a:rPr>
              <a:t>②</a:t>
            </a:r>
          </a:p>
        </p:txBody>
      </p:sp>
      <p:sp>
        <p:nvSpPr>
          <p:cNvPr id="3" name="正方形/長方形 2"/>
          <p:cNvSpPr/>
          <p:nvPr/>
        </p:nvSpPr>
        <p:spPr>
          <a:xfrm rot="4194185">
            <a:off x="3251384" y="4140591"/>
            <a:ext cx="1368152" cy="282244"/>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Tree>
    <p:extLst>
      <p:ext uri="{BB962C8B-B14F-4D97-AF65-F5344CB8AC3E}">
        <p14:creationId xmlns:p14="http://schemas.microsoft.com/office/powerpoint/2010/main" val="47917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a:t>
            </a:r>
            <a:r>
              <a:rPr lang="ja-JP" altLang="en-US" dirty="0" smtClean="0"/>
              <a:t>渓流保全工の</a:t>
            </a:r>
            <a:r>
              <a:rPr lang="ja-JP" altLang="en-US" dirty="0" smtClean="0"/>
              <a:t>線形について留意すべき事例～</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36</a:t>
            </a:fld>
            <a:endParaRPr lang="ja-JP" altLang="en-US"/>
          </a:p>
        </p:txBody>
      </p:sp>
      <p:pic>
        <p:nvPicPr>
          <p:cNvPr id="5" name="図 4"/>
          <p:cNvPicPr>
            <a:picLocks noChangeAspect="1"/>
          </p:cNvPicPr>
          <p:nvPr/>
        </p:nvPicPr>
        <p:blipFill>
          <a:blip r:embed="rId2"/>
          <a:stretch>
            <a:fillRect/>
          </a:stretch>
        </p:blipFill>
        <p:spPr>
          <a:xfrm>
            <a:off x="1064568" y="1844824"/>
            <a:ext cx="7704856" cy="4822385"/>
          </a:xfrm>
          <a:prstGeom prst="rect">
            <a:avLst/>
          </a:prstGeom>
          <a:ln>
            <a:solidFill>
              <a:schemeClr val="tx1"/>
            </a:solidFill>
          </a:ln>
        </p:spPr>
      </p:pic>
      <p:sp>
        <p:nvSpPr>
          <p:cNvPr id="7" name="フリーフォーム 6"/>
          <p:cNvSpPr/>
          <p:nvPr/>
        </p:nvSpPr>
        <p:spPr>
          <a:xfrm>
            <a:off x="2143125" y="2490788"/>
            <a:ext cx="5019675" cy="2452687"/>
          </a:xfrm>
          <a:custGeom>
            <a:avLst/>
            <a:gdLst>
              <a:gd name="connsiteX0" fmla="*/ 61913 w 5019675"/>
              <a:gd name="connsiteY0" fmla="*/ 2452687 h 2452687"/>
              <a:gd name="connsiteX1" fmla="*/ 0 w 5019675"/>
              <a:gd name="connsiteY1" fmla="*/ 2400300 h 2452687"/>
              <a:gd name="connsiteX2" fmla="*/ 690563 w 5019675"/>
              <a:gd name="connsiteY2" fmla="*/ 2024062 h 2452687"/>
              <a:gd name="connsiteX3" fmla="*/ 866775 w 5019675"/>
              <a:gd name="connsiteY3" fmla="*/ 1995487 h 2452687"/>
              <a:gd name="connsiteX4" fmla="*/ 1238250 w 5019675"/>
              <a:gd name="connsiteY4" fmla="*/ 1976437 h 2452687"/>
              <a:gd name="connsiteX5" fmla="*/ 1643063 w 5019675"/>
              <a:gd name="connsiteY5" fmla="*/ 1862137 h 2452687"/>
              <a:gd name="connsiteX6" fmla="*/ 1971675 w 5019675"/>
              <a:gd name="connsiteY6" fmla="*/ 1704975 h 2452687"/>
              <a:gd name="connsiteX7" fmla="*/ 2524125 w 5019675"/>
              <a:gd name="connsiteY7" fmla="*/ 1362075 h 2452687"/>
              <a:gd name="connsiteX8" fmla="*/ 2667000 w 5019675"/>
              <a:gd name="connsiteY8" fmla="*/ 1357312 h 2452687"/>
              <a:gd name="connsiteX9" fmla="*/ 3248025 w 5019675"/>
              <a:gd name="connsiteY9" fmla="*/ 1023937 h 2452687"/>
              <a:gd name="connsiteX10" fmla="*/ 3967163 w 5019675"/>
              <a:gd name="connsiteY10" fmla="*/ 323850 h 2452687"/>
              <a:gd name="connsiteX11" fmla="*/ 4086225 w 5019675"/>
              <a:gd name="connsiteY11" fmla="*/ 247650 h 2452687"/>
              <a:gd name="connsiteX12" fmla="*/ 4976813 w 5019675"/>
              <a:gd name="connsiteY12" fmla="*/ 0 h 2452687"/>
              <a:gd name="connsiteX13" fmla="*/ 5019675 w 5019675"/>
              <a:gd name="connsiteY13" fmla="*/ 80962 h 2452687"/>
              <a:gd name="connsiteX14" fmla="*/ 4100513 w 5019675"/>
              <a:gd name="connsiteY14" fmla="*/ 323850 h 2452687"/>
              <a:gd name="connsiteX15" fmla="*/ 3995738 w 5019675"/>
              <a:gd name="connsiteY15" fmla="*/ 400050 h 2452687"/>
              <a:gd name="connsiteX16" fmla="*/ 3586163 w 5019675"/>
              <a:gd name="connsiteY16" fmla="*/ 757237 h 2452687"/>
              <a:gd name="connsiteX17" fmla="*/ 3381375 w 5019675"/>
              <a:gd name="connsiteY17" fmla="*/ 990600 h 2452687"/>
              <a:gd name="connsiteX18" fmla="*/ 2971800 w 5019675"/>
              <a:gd name="connsiteY18" fmla="*/ 1266825 h 2452687"/>
              <a:gd name="connsiteX19" fmla="*/ 2519363 w 5019675"/>
              <a:gd name="connsiteY19" fmla="*/ 1466850 h 2452687"/>
              <a:gd name="connsiteX20" fmla="*/ 2333625 w 5019675"/>
              <a:gd name="connsiteY20" fmla="*/ 1619250 h 2452687"/>
              <a:gd name="connsiteX21" fmla="*/ 1614488 w 5019675"/>
              <a:gd name="connsiteY21" fmla="*/ 1947862 h 2452687"/>
              <a:gd name="connsiteX22" fmla="*/ 1262063 w 5019675"/>
              <a:gd name="connsiteY22" fmla="*/ 2052637 h 2452687"/>
              <a:gd name="connsiteX23" fmla="*/ 942975 w 5019675"/>
              <a:gd name="connsiteY23" fmla="*/ 2057400 h 2452687"/>
              <a:gd name="connsiteX24" fmla="*/ 814388 w 5019675"/>
              <a:gd name="connsiteY24" fmla="*/ 2071687 h 2452687"/>
              <a:gd name="connsiteX25" fmla="*/ 676275 w 5019675"/>
              <a:gd name="connsiteY25" fmla="*/ 2124075 h 2452687"/>
              <a:gd name="connsiteX26" fmla="*/ 61913 w 5019675"/>
              <a:gd name="connsiteY26" fmla="*/ 2452687 h 245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19675" h="2452687">
                <a:moveTo>
                  <a:pt x="61913" y="2452687"/>
                </a:moveTo>
                <a:lnTo>
                  <a:pt x="0" y="2400300"/>
                </a:lnTo>
                <a:lnTo>
                  <a:pt x="690563" y="2024062"/>
                </a:lnTo>
                <a:lnTo>
                  <a:pt x="866775" y="1995487"/>
                </a:lnTo>
                <a:lnTo>
                  <a:pt x="1238250" y="1976437"/>
                </a:lnTo>
                <a:lnTo>
                  <a:pt x="1643063" y="1862137"/>
                </a:lnTo>
                <a:lnTo>
                  <a:pt x="1971675" y="1704975"/>
                </a:lnTo>
                <a:lnTo>
                  <a:pt x="2524125" y="1362075"/>
                </a:lnTo>
                <a:lnTo>
                  <a:pt x="2667000" y="1357312"/>
                </a:lnTo>
                <a:lnTo>
                  <a:pt x="3248025" y="1023937"/>
                </a:lnTo>
                <a:lnTo>
                  <a:pt x="3967163" y="323850"/>
                </a:lnTo>
                <a:lnTo>
                  <a:pt x="4086225" y="247650"/>
                </a:lnTo>
                <a:lnTo>
                  <a:pt x="4976813" y="0"/>
                </a:lnTo>
                <a:lnTo>
                  <a:pt x="5019675" y="80962"/>
                </a:lnTo>
                <a:lnTo>
                  <a:pt x="4100513" y="323850"/>
                </a:lnTo>
                <a:lnTo>
                  <a:pt x="3995738" y="400050"/>
                </a:lnTo>
                <a:lnTo>
                  <a:pt x="3586163" y="757237"/>
                </a:lnTo>
                <a:lnTo>
                  <a:pt x="3381375" y="990600"/>
                </a:lnTo>
                <a:lnTo>
                  <a:pt x="2971800" y="1266825"/>
                </a:lnTo>
                <a:lnTo>
                  <a:pt x="2519363" y="1466850"/>
                </a:lnTo>
                <a:lnTo>
                  <a:pt x="2333625" y="1619250"/>
                </a:lnTo>
                <a:lnTo>
                  <a:pt x="1614488" y="1947862"/>
                </a:lnTo>
                <a:lnTo>
                  <a:pt x="1262063" y="2052637"/>
                </a:lnTo>
                <a:lnTo>
                  <a:pt x="942975" y="2057400"/>
                </a:lnTo>
                <a:lnTo>
                  <a:pt x="814388" y="2071687"/>
                </a:lnTo>
                <a:lnTo>
                  <a:pt x="676275" y="2124075"/>
                </a:lnTo>
                <a:lnTo>
                  <a:pt x="61913" y="2452687"/>
                </a:lnTo>
                <a:close/>
              </a:path>
            </a:pathLst>
          </a:custGeom>
          <a:solidFill>
            <a:schemeClr val="bg2">
              <a:lumMod val="60000"/>
              <a:lumOff val="40000"/>
              <a:alpha val="2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2202180" y="2529840"/>
            <a:ext cx="4945380" cy="2362200"/>
          </a:xfrm>
          <a:custGeom>
            <a:avLst/>
            <a:gdLst>
              <a:gd name="connsiteX0" fmla="*/ 0 w 4945380"/>
              <a:gd name="connsiteY0" fmla="*/ 2362200 h 2362200"/>
              <a:gd name="connsiteX1" fmla="*/ 2240280 w 4945380"/>
              <a:gd name="connsiteY1" fmla="*/ 1623060 h 2362200"/>
              <a:gd name="connsiteX2" fmla="*/ 4122420 w 4945380"/>
              <a:gd name="connsiteY2" fmla="*/ 266700 h 2362200"/>
              <a:gd name="connsiteX3" fmla="*/ 4945380 w 4945380"/>
              <a:gd name="connsiteY3" fmla="*/ 0 h 2362200"/>
              <a:gd name="connsiteX0" fmla="*/ 0 w 4945380"/>
              <a:gd name="connsiteY0" fmla="*/ 2362200 h 2362200"/>
              <a:gd name="connsiteX1" fmla="*/ 2240280 w 4945380"/>
              <a:gd name="connsiteY1" fmla="*/ 1623060 h 2362200"/>
              <a:gd name="connsiteX2" fmla="*/ 3307080 w 4945380"/>
              <a:gd name="connsiteY2" fmla="*/ 960120 h 2362200"/>
              <a:gd name="connsiteX3" fmla="*/ 4122420 w 4945380"/>
              <a:gd name="connsiteY3" fmla="*/ 266700 h 2362200"/>
              <a:gd name="connsiteX4" fmla="*/ 4945380 w 4945380"/>
              <a:gd name="connsiteY4" fmla="*/ 0 h 2362200"/>
              <a:gd name="connsiteX0" fmla="*/ 0 w 4945380"/>
              <a:gd name="connsiteY0" fmla="*/ 2362200 h 2362200"/>
              <a:gd name="connsiteX1" fmla="*/ 2240280 w 4945380"/>
              <a:gd name="connsiteY1" fmla="*/ 1623060 h 2362200"/>
              <a:gd name="connsiteX2" fmla="*/ 3307080 w 4945380"/>
              <a:gd name="connsiteY2" fmla="*/ 960120 h 2362200"/>
              <a:gd name="connsiteX3" fmla="*/ 4122420 w 4945380"/>
              <a:gd name="connsiteY3" fmla="*/ 266700 h 2362200"/>
              <a:gd name="connsiteX4" fmla="*/ 4945380 w 4945380"/>
              <a:gd name="connsiteY4" fmla="*/ 0 h 2362200"/>
              <a:gd name="connsiteX0" fmla="*/ 0 w 4945380"/>
              <a:gd name="connsiteY0" fmla="*/ 2362200 h 2362200"/>
              <a:gd name="connsiteX1" fmla="*/ 2240280 w 4945380"/>
              <a:gd name="connsiteY1" fmla="*/ 1623060 h 2362200"/>
              <a:gd name="connsiteX2" fmla="*/ 3307080 w 4945380"/>
              <a:gd name="connsiteY2" fmla="*/ 960120 h 2362200"/>
              <a:gd name="connsiteX3" fmla="*/ 4122420 w 4945380"/>
              <a:gd name="connsiteY3" fmla="*/ 266700 h 2362200"/>
              <a:gd name="connsiteX4" fmla="*/ 4945380 w 4945380"/>
              <a:gd name="connsiteY4" fmla="*/ 0 h 2362200"/>
              <a:gd name="connsiteX0" fmla="*/ 0 w 4945380"/>
              <a:gd name="connsiteY0" fmla="*/ 2362200 h 2362200"/>
              <a:gd name="connsiteX1" fmla="*/ 2240280 w 4945380"/>
              <a:gd name="connsiteY1" fmla="*/ 1623060 h 2362200"/>
              <a:gd name="connsiteX2" fmla="*/ 3307080 w 4945380"/>
              <a:gd name="connsiteY2" fmla="*/ 960120 h 2362200"/>
              <a:gd name="connsiteX3" fmla="*/ 4122420 w 4945380"/>
              <a:gd name="connsiteY3" fmla="*/ 266700 h 2362200"/>
              <a:gd name="connsiteX4" fmla="*/ 4945380 w 4945380"/>
              <a:gd name="connsiteY4" fmla="*/ 0 h 2362200"/>
              <a:gd name="connsiteX0" fmla="*/ 0 w 4945380"/>
              <a:gd name="connsiteY0" fmla="*/ 2362200 h 2362200"/>
              <a:gd name="connsiteX1" fmla="*/ 2240280 w 4945380"/>
              <a:gd name="connsiteY1" fmla="*/ 1623060 h 2362200"/>
              <a:gd name="connsiteX2" fmla="*/ 2978467 w 4945380"/>
              <a:gd name="connsiteY2" fmla="*/ 1222058 h 2362200"/>
              <a:gd name="connsiteX3" fmla="*/ 4122420 w 4945380"/>
              <a:gd name="connsiteY3" fmla="*/ 266700 h 2362200"/>
              <a:gd name="connsiteX4" fmla="*/ 4945380 w 4945380"/>
              <a:gd name="connsiteY4" fmla="*/ 0 h 2362200"/>
              <a:gd name="connsiteX0" fmla="*/ 0 w 4945380"/>
              <a:gd name="connsiteY0" fmla="*/ 2362200 h 2362200"/>
              <a:gd name="connsiteX1" fmla="*/ 2240280 w 4945380"/>
              <a:gd name="connsiteY1" fmla="*/ 1623060 h 2362200"/>
              <a:gd name="connsiteX2" fmla="*/ 2978467 w 4945380"/>
              <a:gd name="connsiteY2" fmla="*/ 1222058 h 2362200"/>
              <a:gd name="connsiteX3" fmla="*/ 4122420 w 4945380"/>
              <a:gd name="connsiteY3" fmla="*/ 266700 h 2362200"/>
              <a:gd name="connsiteX4" fmla="*/ 4945380 w 4945380"/>
              <a:gd name="connsiteY4" fmla="*/ 0 h 2362200"/>
              <a:gd name="connsiteX0" fmla="*/ 0 w 4945380"/>
              <a:gd name="connsiteY0" fmla="*/ 2362200 h 2362200"/>
              <a:gd name="connsiteX1" fmla="*/ 2240280 w 4945380"/>
              <a:gd name="connsiteY1" fmla="*/ 1623060 h 2362200"/>
              <a:gd name="connsiteX2" fmla="*/ 2978467 w 4945380"/>
              <a:gd name="connsiteY2" fmla="*/ 1222058 h 2362200"/>
              <a:gd name="connsiteX3" fmla="*/ 4122420 w 4945380"/>
              <a:gd name="connsiteY3" fmla="*/ 266700 h 2362200"/>
              <a:gd name="connsiteX4" fmla="*/ 4945380 w 4945380"/>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380" h="2362200">
                <a:moveTo>
                  <a:pt x="0" y="2362200"/>
                </a:moveTo>
                <a:cubicBezTo>
                  <a:pt x="746760" y="2115820"/>
                  <a:pt x="1689100" y="1856740"/>
                  <a:pt x="2240280" y="1623060"/>
                </a:cubicBezTo>
                <a:cubicBezTo>
                  <a:pt x="2691447" y="1404302"/>
                  <a:pt x="2617787" y="1483678"/>
                  <a:pt x="2978467" y="1222058"/>
                </a:cubicBezTo>
                <a:cubicBezTo>
                  <a:pt x="3292157" y="995998"/>
                  <a:pt x="3849370" y="426720"/>
                  <a:pt x="4122420" y="266700"/>
                </a:cubicBezTo>
                <a:cubicBezTo>
                  <a:pt x="4395470" y="106680"/>
                  <a:pt x="4671060" y="88900"/>
                  <a:pt x="4945380" y="0"/>
                </a:cubicBezTo>
              </a:path>
            </a:pathLst>
          </a:custGeom>
          <a:noFill/>
          <a:ln w="73025">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Tree>
    <p:extLst>
      <p:ext uri="{BB962C8B-B14F-4D97-AF65-F5344CB8AC3E}">
        <p14:creationId xmlns:p14="http://schemas.microsoft.com/office/powerpoint/2010/main" val="292818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3986"/>
          <a:stretch>
            <a:fillRect/>
          </a:stretch>
        </p:blipFill>
        <p:spPr bwMode="auto">
          <a:xfrm>
            <a:off x="3965576" y="4350489"/>
            <a:ext cx="4645025" cy="2359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タイトル 3"/>
          <p:cNvSpPr>
            <a:spLocks noGrp="1"/>
          </p:cNvSpPr>
          <p:nvPr>
            <p:ph type="title"/>
          </p:nvPr>
        </p:nvSpPr>
        <p:spPr/>
        <p:txBody>
          <a:bodyPr/>
          <a:lstStyle/>
          <a:p>
            <a:r>
              <a:rPr lang="ja-JP" altLang="en-US" dirty="0" smtClean="0"/>
              <a:t>～</a:t>
            </a:r>
            <a:r>
              <a:rPr lang="ja-JP" altLang="en-US" dirty="0" smtClean="0"/>
              <a:t>現況渓流への</a:t>
            </a:r>
            <a:r>
              <a:rPr lang="ja-JP" altLang="en-US" dirty="0" smtClean="0"/>
              <a:t>取付けについて留意すべき事例～</a:t>
            </a:r>
            <a:endParaRPr kumimoji="1" lang="ja-JP" altLang="en-US" dirty="0"/>
          </a:p>
        </p:txBody>
      </p:sp>
      <p:sp>
        <p:nvSpPr>
          <p:cNvPr id="64515" name="スライド番号プレースホルダー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C324D9DA-5D18-418E-881F-4D7CECC0ED84}" type="slidenum">
              <a:rPr kumimoji="0" lang="en-US" altLang="ja-JP" sz="1200">
                <a:latin typeface="Arial Black" panose="020B0A04020102020204" pitchFamily="34" charset="0"/>
              </a:rPr>
              <a:pPr>
                <a:spcBef>
                  <a:spcPct val="0"/>
                </a:spcBef>
                <a:buClrTx/>
                <a:buSzTx/>
                <a:buFontTx/>
                <a:buNone/>
              </a:pPr>
              <a:t>37</a:t>
            </a:fld>
            <a:endParaRPr kumimoji="0" lang="en-US" altLang="ja-JP" sz="1200">
              <a:latin typeface="Arial Black" panose="020B0A04020102020204" pitchFamily="34" charset="0"/>
            </a:endParaRPr>
          </a:p>
        </p:txBody>
      </p:sp>
      <p:pic>
        <p:nvPicPr>
          <p:cNvPr id="645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75" y="1819662"/>
            <a:ext cx="2844800" cy="2462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451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3986"/>
          <a:stretch>
            <a:fillRect/>
          </a:stretch>
        </p:blipFill>
        <p:spPr bwMode="auto">
          <a:xfrm>
            <a:off x="3965576" y="1819662"/>
            <a:ext cx="4645025" cy="23606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フリーフォーム 5"/>
          <p:cNvSpPr/>
          <p:nvPr/>
        </p:nvSpPr>
        <p:spPr>
          <a:xfrm>
            <a:off x="6072189" y="5907827"/>
            <a:ext cx="179387" cy="460375"/>
          </a:xfrm>
          <a:custGeom>
            <a:avLst/>
            <a:gdLst>
              <a:gd name="connsiteX0" fmla="*/ 246743 w 1001486"/>
              <a:gd name="connsiteY0" fmla="*/ 0 h 2017486"/>
              <a:gd name="connsiteX1" fmla="*/ 246743 w 1001486"/>
              <a:gd name="connsiteY1" fmla="*/ 725715 h 2017486"/>
              <a:gd name="connsiteX2" fmla="*/ 0 w 1001486"/>
              <a:gd name="connsiteY2" fmla="*/ 2002972 h 2017486"/>
              <a:gd name="connsiteX3" fmla="*/ 1001486 w 1001486"/>
              <a:gd name="connsiteY3" fmla="*/ 2017486 h 2017486"/>
              <a:gd name="connsiteX4" fmla="*/ 798286 w 1001486"/>
              <a:gd name="connsiteY4" fmla="*/ 725715 h 2017486"/>
              <a:gd name="connsiteX5" fmla="*/ 798286 w 1001486"/>
              <a:gd name="connsiteY5" fmla="*/ 14515 h 2017486"/>
              <a:gd name="connsiteX6" fmla="*/ 246743 w 1001486"/>
              <a:gd name="connsiteY6" fmla="*/ 0 h 201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486" h="2017486">
                <a:moveTo>
                  <a:pt x="246743" y="0"/>
                </a:moveTo>
                <a:lnTo>
                  <a:pt x="246743" y="725715"/>
                </a:lnTo>
                <a:lnTo>
                  <a:pt x="0" y="2002972"/>
                </a:lnTo>
                <a:lnTo>
                  <a:pt x="1001486" y="2017486"/>
                </a:lnTo>
                <a:lnTo>
                  <a:pt x="798286" y="725715"/>
                </a:lnTo>
                <a:lnTo>
                  <a:pt x="798286" y="14515"/>
                </a:lnTo>
                <a:lnTo>
                  <a:pt x="246743" y="0"/>
                </a:lnTo>
                <a:close/>
              </a:path>
            </a:pathLst>
          </a:custGeom>
          <a:solidFill>
            <a:srgbClr val="FF0000">
              <a:alpha val="3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フローチャート: 処理 6"/>
          <p:cNvSpPr/>
          <p:nvPr/>
        </p:nvSpPr>
        <p:spPr>
          <a:xfrm>
            <a:off x="4448176" y="6306289"/>
            <a:ext cx="1597025" cy="47625"/>
          </a:xfrm>
          <a:prstGeom prst="flowChartProcess">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フローチャート: 処理 10"/>
          <p:cNvSpPr/>
          <p:nvPr/>
        </p:nvSpPr>
        <p:spPr>
          <a:xfrm flipV="1">
            <a:off x="6235700" y="5982438"/>
            <a:ext cx="1460500" cy="46038"/>
          </a:xfrm>
          <a:prstGeom prst="flowChartProcess">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45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75" y="4350489"/>
            <a:ext cx="2844800" cy="2460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正方形/長方形 1"/>
          <p:cNvSpPr/>
          <p:nvPr/>
        </p:nvSpPr>
        <p:spPr>
          <a:xfrm rot="20623676">
            <a:off x="2319338" y="5507777"/>
            <a:ext cx="114300" cy="447675"/>
          </a:xfrm>
          <a:prstGeom prst="rect">
            <a:avLst/>
          </a:prstGeom>
          <a:solidFill>
            <a:srgbClr val="FF0000">
              <a:alpha val="6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フリーフォーム 2"/>
          <p:cNvSpPr/>
          <p:nvPr/>
        </p:nvSpPr>
        <p:spPr>
          <a:xfrm>
            <a:off x="1651000" y="5690338"/>
            <a:ext cx="668338" cy="312738"/>
          </a:xfrm>
          <a:custGeom>
            <a:avLst/>
            <a:gdLst>
              <a:gd name="connsiteX0" fmla="*/ 652462 w 669131"/>
              <a:gd name="connsiteY0" fmla="*/ 0 h 311943"/>
              <a:gd name="connsiteX1" fmla="*/ 0 w 669131"/>
              <a:gd name="connsiteY1" fmla="*/ 261937 h 311943"/>
              <a:gd name="connsiteX2" fmla="*/ 38100 w 669131"/>
              <a:gd name="connsiteY2" fmla="*/ 311943 h 311943"/>
              <a:gd name="connsiteX3" fmla="*/ 669131 w 669131"/>
              <a:gd name="connsiteY3" fmla="*/ 88106 h 311943"/>
              <a:gd name="connsiteX4" fmla="*/ 652462 w 669131"/>
              <a:gd name="connsiteY4" fmla="*/ 0 h 3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131" h="311943">
                <a:moveTo>
                  <a:pt x="652462" y="0"/>
                </a:moveTo>
                <a:lnTo>
                  <a:pt x="0" y="261937"/>
                </a:lnTo>
                <a:lnTo>
                  <a:pt x="38100" y="311943"/>
                </a:lnTo>
                <a:lnTo>
                  <a:pt x="669131" y="88106"/>
                </a:lnTo>
                <a:lnTo>
                  <a:pt x="652462" y="0"/>
                </a:lnTo>
                <a:close/>
              </a:path>
            </a:pathLst>
          </a:custGeom>
          <a:solidFill>
            <a:srgbClr val="FF0000">
              <a:alpha val="6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4527" name="正方形/長方形 15"/>
          <p:cNvSpPr>
            <a:spLocks noChangeArrowheads="1"/>
          </p:cNvSpPr>
          <p:nvPr/>
        </p:nvSpPr>
        <p:spPr bwMode="auto">
          <a:xfrm>
            <a:off x="773114" y="4371127"/>
            <a:ext cx="8778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800">
                <a:solidFill>
                  <a:srgbClr val="FF0000"/>
                </a:solidFill>
              </a:rPr>
              <a:t>変更案</a:t>
            </a:r>
          </a:p>
        </p:txBody>
      </p:sp>
      <p:sp>
        <p:nvSpPr>
          <p:cNvPr id="64528" name="正方形/長方形 16"/>
          <p:cNvSpPr>
            <a:spLocks noChangeArrowheads="1"/>
          </p:cNvSpPr>
          <p:nvPr/>
        </p:nvSpPr>
        <p:spPr bwMode="auto">
          <a:xfrm>
            <a:off x="3965575" y="4390176"/>
            <a:ext cx="87788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800">
                <a:solidFill>
                  <a:srgbClr val="FF0000"/>
                </a:solidFill>
              </a:rPr>
              <a:t>変更案</a:t>
            </a:r>
          </a:p>
        </p:txBody>
      </p:sp>
      <p:cxnSp>
        <p:nvCxnSpPr>
          <p:cNvPr id="5" name="直線矢印コネクタ 4"/>
          <p:cNvCxnSpPr/>
          <p:nvPr/>
        </p:nvCxnSpPr>
        <p:spPr>
          <a:xfrm flipH="1">
            <a:off x="1279526" y="3561150"/>
            <a:ext cx="557213" cy="98425"/>
          </a:xfrm>
          <a:prstGeom prst="straightConnector1">
            <a:avLst/>
          </a:prstGeom>
          <a:ln w="34925">
            <a:solidFill>
              <a:schemeClr val="accent1">
                <a:lumMod val="75000"/>
                <a:alpha val="9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5"/>
          <p:cNvSpPr>
            <a:spLocks noChangeArrowheads="1"/>
          </p:cNvSpPr>
          <p:nvPr/>
        </p:nvSpPr>
        <p:spPr bwMode="auto">
          <a:xfrm>
            <a:off x="1387476" y="3684974"/>
            <a:ext cx="722313"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ja-JP" altLang="en-US" sz="1050" dirty="0">
                <a:solidFill>
                  <a:schemeClr val="bg2">
                    <a:lumMod val="60000"/>
                    <a:lumOff val="40000"/>
                  </a:schemeClr>
                </a:solidFill>
              </a:rPr>
              <a:t>既設水路</a:t>
            </a:r>
          </a:p>
        </p:txBody>
      </p:sp>
      <p:sp>
        <p:nvSpPr>
          <p:cNvPr id="22" name="テキスト ボックス 21"/>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
        <p:nvSpPr>
          <p:cNvPr id="20" name="テキスト ボックス 2"/>
          <p:cNvSpPr txBox="1">
            <a:spLocks noChangeArrowheads="1"/>
          </p:cNvSpPr>
          <p:nvPr/>
        </p:nvSpPr>
        <p:spPr bwMode="auto">
          <a:xfrm>
            <a:off x="246503" y="920050"/>
            <a:ext cx="9412994" cy="830997"/>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marL="360000" lvl="1" indent="-180000">
              <a:spcBef>
                <a:spcPct val="0"/>
              </a:spcBef>
              <a:buClrTx/>
              <a:buSzTx/>
              <a:buFont typeface="Wingdings" panose="05000000000000000000" pitchFamily="2" charset="2"/>
              <a:buChar char="l"/>
            </a:pPr>
            <a:r>
              <a:rPr lang="ja-JP" altLang="en-US" sz="1600" dirty="0">
                <a:solidFill>
                  <a:schemeClr val="accent4"/>
                </a:solidFill>
              </a:rPr>
              <a:t>計画勾配、流速等を考慮して、取付け後の水路からの溢水を防ぐこと。</a:t>
            </a:r>
          </a:p>
          <a:p>
            <a:pPr marL="360000" lvl="1" indent="-180000">
              <a:spcBef>
                <a:spcPct val="0"/>
              </a:spcBef>
              <a:buClrTx/>
              <a:buSzTx/>
              <a:buFont typeface="Wingdings" panose="05000000000000000000" pitchFamily="2" charset="2"/>
              <a:buChar char="l"/>
            </a:pPr>
            <a:r>
              <a:rPr lang="ja-JP" altLang="en-US" sz="1600" dirty="0">
                <a:solidFill>
                  <a:schemeClr val="accent4"/>
                </a:solidFill>
              </a:rPr>
              <a:t>土石流捕捉後の流水による被害防止も考慮すること。</a:t>
            </a:r>
          </a:p>
        </p:txBody>
      </p:sp>
      <p:grpSp>
        <p:nvGrpSpPr>
          <p:cNvPr id="23" name="グループ化 22"/>
          <p:cNvGrpSpPr/>
          <p:nvPr/>
        </p:nvGrpSpPr>
        <p:grpSpPr>
          <a:xfrm>
            <a:off x="456145" y="712464"/>
            <a:ext cx="1473078" cy="360000"/>
            <a:chOff x="60222" y="4521844"/>
            <a:chExt cx="1473078" cy="360000"/>
          </a:xfrm>
        </p:grpSpPr>
        <p:sp>
          <p:nvSpPr>
            <p:cNvPr id="24" name="角丸四角形 23"/>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cxnSp>
        <p:nvCxnSpPr>
          <p:cNvPr id="26" name="直線矢印コネクタ 25"/>
          <p:cNvCxnSpPr/>
          <p:nvPr/>
        </p:nvCxnSpPr>
        <p:spPr>
          <a:xfrm flipH="1">
            <a:off x="1181893" y="6084425"/>
            <a:ext cx="557213" cy="98425"/>
          </a:xfrm>
          <a:prstGeom prst="straightConnector1">
            <a:avLst/>
          </a:prstGeom>
          <a:ln w="34925">
            <a:solidFill>
              <a:schemeClr val="accent1">
                <a:lumMod val="75000"/>
                <a:alpha val="9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15"/>
          <p:cNvSpPr>
            <a:spLocks noChangeArrowheads="1"/>
          </p:cNvSpPr>
          <p:nvPr/>
        </p:nvSpPr>
        <p:spPr bwMode="auto">
          <a:xfrm>
            <a:off x="1289843" y="6208249"/>
            <a:ext cx="722313"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r>
              <a:rPr lang="ja-JP" altLang="en-US" sz="1050" dirty="0">
                <a:solidFill>
                  <a:schemeClr val="bg2">
                    <a:lumMod val="60000"/>
                    <a:lumOff val="40000"/>
                  </a:schemeClr>
                </a:solidFill>
              </a:rPr>
              <a:t>既設水路</a:t>
            </a:r>
          </a:p>
        </p:txBody>
      </p:sp>
    </p:spTree>
    <p:extLst>
      <p:ext uri="{BB962C8B-B14F-4D97-AF65-F5344CB8AC3E}">
        <p14:creationId xmlns:p14="http://schemas.microsoft.com/office/powerpoint/2010/main" val="37304962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2"/>
          <p:cNvSpPr txBox="1">
            <a:spLocks noChangeArrowheads="1"/>
          </p:cNvSpPr>
          <p:nvPr/>
        </p:nvSpPr>
        <p:spPr bwMode="auto">
          <a:xfrm>
            <a:off x="246503" y="908720"/>
            <a:ext cx="9412994" cy="1077218"/>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marL="180000" lvl="1" indent="0">
              <a:spcBef>
                <a:spcPct val="0"/>
              </a:spcBef>
              <a:buClrTx/>
              <a:buSzTx/>
              <a:buFont typeface="Wingdings" panose="05000000000000000000" pitchFamily="2" charset="2"/>
              <a:buChar char="l"/>
            </a:pPr>
            <a:r>
              <a:rPr lang="ja-JP" altLang="en-US" sz="1600" dirty="0">
                <a:solidFill>
                  <a:schemeClr val="accent4"/>
                </a:solidFill>
              </a:rPr>
              <a:t>砂防堰堤はコンクリートだけでなく、様々な形式が提案されている。</a:t>
            </a:r>
            <a:endParaRPr lang="en-US" altLang="ja-JP" sz="1600" dirty="0" smtClean="0">
              <a:solidFill>
                <a:schemeClr val="accent4"/>
              </a:solidFill>
            </a:endParaRPr>
          </a:p>
          <a:p>
            <a:pPr marL="360000" lvl="1" indent="0">
              <a:spcBef>
                <a:spcPct val="0"/>
              </a:spcBef>
              <a:buClrTx/>
              <a:buSzTx/>
              <a:buNone/>
            </a:pPr>
            <a:r>
              <a:rPr lang="ja-JP" altLang="en-US" sz="1600" dirty="0" smtClean="0">
                <a:solidFill>
                  <a:schemeClr val="accent4"/>
                </a:solidFill>
              </a:rPr>
              <a:t>⇒</a:t>
            </a:r>
            <a:r>
              <a:rPr lang="ja-JP" altLang="en-US" sz="1600" u="sng" dirty="0" smtClean="0">
                <a:solidFill>
                  <a:srgbClr val="FF0000"/>
                </a:solidFill>
              </a:rPr>
              <a:t>コンクリート堰堤が基本</a:t>
            </a:r>
            <a:r>
              <a:rPr lang="ja-JP" altLang="en-US" sz="1600" dirty="0" smtClean="0">
                <a:solidFill>
                  <a:schemeClr val="accent4"/>
                </a:solidFill>
              </a:rPr>
              <a:t>。現場条件により</a:t>
            </a:r>
            <a:r>
              <a:rPr lang="ja-JP" altLang="en-US" sz="1600" u="sng" dirty="0" smtClean="0">
                <a:solidFill>
                  <a:srgbClr val="FF0000"/>
                </a:solidFill>
              </a:rPr>
              <a:t>適用できる場合のみ他の形式を採用</a:t>
            </a:r>
            <a:r>
              <a:rPr lang="ja-JP" altLang="en-US" sz="1600" dirty="0" smtClean="0">
                <a:solidFill>
                  <a:schemeClr val="accent4"/>
                </a:solidFill>
              </a:rPr>
              <a:t>。</a:t>
            </a:r>
            <a:endParaRPr lang="en-US" altLang="ja-JP" sz="1600" dirty="0" smtClean="0">
              <a:solidFill>
                <a:schemeClr val="accent4"/>
              </a:solidFill>
            </a:endParaRPr>
          </a:p>
          <a:p>
            <a:pPr marL="360000" lvl="1" indent="0">
              <a:spcBef>
                <a:spcPct val="0"/>
              </a:spcBef>
              <a:buClrTx/>
              <a:buSzTx/>
              <a:buNone/>
            </a:pPr>
            <a:r>
              <a:rPr lang="ja-JP" altLang="en-US" sz="1600" dirty="0" smtClean="0">
                <a:solidFill>
                  <a:schemeClr val="accent4"/>
                </a:solidFill>
              </a:rPr>
              <a:t>⇒経済性だけでなく、</a:t>
            </a:r>
            <a:r>
              <a:rPr lang="ja-JP" altLang="en-US" sz="1600" dirty="0">
                <a:solidFill>
                  <a:schemeClr val="accent4"/>
                </a:solidFill>
              </a:rPr>
              <a:t>施工実績、</a:t>
            </a:r>
            <a:r>
              <a:rPr lang="ja-JP" altLang="en-US" sz="1600" dirty="0" smtClean="0">
                <a:solidFill>
                  <a:schemeClr val="accent4"/>
                </a:solidFill>
              </a:rPr>
              <a:t>施工性、現場条件、土質、構造などから総合的に評価すること。</a:t>
            </a:r>
            <a:endParaRPr lang="en-US" altLang="ja-JP" sz="1600" dirty="0">
              <a:solidFill>
                <a:schemeClr val="accent4"/>
              </a:solidFill>
            </a:endParaRPr>
          </a:p>
        </p:txBody>
      </p:sp>
      <p:sp>
        <p:nvSpPr>
          <p:cNvPr id="2" name="タイトル 1"/>
          <p:cNvSpPr>
            <a:spLocks noGrp="1"/>
          </p:cNvSpPr>
          <p:nvPr>
            <p:ph type="title"/>
          </p:nvPr>
        </p:nvSpPr>
        <p:spPr/>
        <p:txBody>
          <a:bodyPr/>
          <a:lstStyle/>
          <a:p>
            <a:r>
              <a:rPr lang="ja-JP" altLang="en-US" dirty="0" smtClean="0"/>
              <a:t>（</a:t>
            </a:r>
            <a:r>
              <a:rPr lang="ja-JP" altLang="en-US" dirty="0"/>
              <a:t>３</a:t>
            </a:r>
            <a:r>
              <a:rPr lang="ja-JP" altLang="en-US" dirty="0" smtClean="0"/>
              <a:t>）</a:t>
            </a:r>
            <a:r>
              <a:rPr lang="ja-JP" altLang="en-US" dirty="0" smtClean="0"/>
              <a:t>堰堤</a:t>
            </a:r>
            <a:r>
              <a:rPr lang="ja-JP" altLang="en-US" dirty="0" smtClean="0"/>
              <a:t>形式の</a:t>
            </a:r>
            <a:r>
              <a:rPr lang="ja-JP" altLang="en-US" dirty="0" smtClean="0"/>
              <a:t>比較</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38</a:t>
            </a:fld>
            <a:endParaRPr lang="ja-JP" altLang="en-US"/>
          </a:p>
        </p:txBody>
      </p:sp>
      <p:grpSp>
        <p:nvGrpSpPr>
          <p:cNvPr id="6" name="グループ化 5"/>
          <p:cNvGrpSpPr/>
          <p:nvPr/>
        </p:nvGrpSpPr>
        <p:grpSpPr>
          <a:xfrm>
            <a:off x="738970" y="764704"/>
            <a:ext cx="1473078" cy="360000"/>
            <a:chOff x="60222" y="4521844"/>
            <a:chExt cx="1473078" cy="360000"/>
          </a:xfrm>
        </p:grpSpPr>
        <p:sp>
          <p:nvSpPr>
            <p:cNvPr id="7" name="角丸四角形 6"/>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89" y="2059033"/>
            <a:ext cx="4752975" cy="2762250"/>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049508"/>
            <a:ext cx="4943475" cy="2771775"/>
          </a:xfrm>
          <a:prstGeom prst="rect">
            <a:avLst/>
          </a:prstGeom>
        </p:spPr>
      </p:pic>
      <p:sp>
        <p:nvSpPr>
          <p:cNvPr id="11" name="正方形/長方形 10"/>
          <p:cNvSpPr/>
          <p:nvPr/>
        </p:nvSpPr>
        <p:spPr>
          <a:xfrm>
            <a:off x="1583806" y="4786085"/>
            <a:ext cx="1826141" cy="338554"/>
          </a:xfrm>
          <a:prstGeom prst="rect">
            <a:avLst/>
          </a:prstGeom>
        </p:spPr>
        <p:txBody>
          <a:bodyPr wrap="none">
            <a:spAutoFit/>
          </a:bodyPr>
          <a:lstStyle/>
          <a:p>
            <a:r>
              <a:rPr lang="en-US" altLang="ja-JP" sz="1600" dirty="0" smtClean="0">
                <a:latin typeface="MS-Mincho"/>
              </a:rPr>
              <a:t>【</a:t>
            </a:r>
            <a:r>
              <a:rPr lang="ja-JP" altLang="en-US" sz="1600" dirty="0" smtClean="0">
                <a:latin typeface="MS-Mincho"/>
              </a:rPr>
              <a:t>透過型砂防堰堤</a:t>
            </a:r>
            <a:r>
              <a:rPr lang="en-US" altLang="ja-JP" sz="1600" dirty="0" smtClean="0">
                <a:latin typeface="MS-Mincho"/>
              </a:rPr>
              <a:t>】</a:t>
            </a:r>
            <a:endParaRPr lang="ja-JP" altLang="en-US" sz="1600" dirty="0"/>
          </a:p>
        </p:txBody>
      </p:sp>
      <p:sp>
        <p:nvSpPr>
          <p:cNvPr id="12" name="正方形/長方形 11"/>
          <p:cNvSpPr/>
          <p:nvPr/>
        </p:nvSpPr>
        <p:spPr>
          <a:xfrm>
            <a:off x="6409075" y="4786085"/>
            <a:ext cx="2031325" cy="338554"/>
          </a:xfrm>
          <a:prstGeom prst="rect">
            <a:avLst/>
          </a:prstGeom>
        </p:spPr>
        <p:txBody>
          <a:bodyPr wrap="none">
            <a:spAutoFit/>
          </a:bodyPr>
          <a:lstStyle/>
          <a:p>
            <a:r>
              <a:rPr lang="en-US" altLang="ja-JP" sz="1600" dirty="0" smtClean="0">
                <a:latin typeface="MS-Mincho"/>
              </a:rPr>
              <a:t>【</a:t>
            </a:r>
            <a:r>
              <a:rPr lang="ja-JP" altLang="en-US" sz="1600" dirty="0" smtClean="0">
                <a:latin typeface="MS-Mincho"/>
              </a:rPr>
              <a:t>不透過型砂防堰堤</a:t>
            </a:r>
            <a:r>
              <a:rPr lang="en-US" altLang="ja-JP" sz="1600" dirty="0" smtClean="0">
                <a:latin typeface="MS-Mincho"/>
              </a:rPr>
              <a:t>】</a:t>
            </a:r>
            <a:endParaRPr lang="ja-JP" altLang="en-US" sz="1600" dirty="0"/>
          </a:p>
        </p:txBody>
      </p:sp>
      <p:pic>
        <p:nvPicPr>
          <p:cNvPr id="14" name="図 13"/>
          <p:cNvPicPr>
            <a:picLocks noChangeAspect="1"/>
          </p:cNvPicPr>
          <p:nvPr/>
        </p:nvPicPr>
        <p:blipFill rotWithShape="1">
          <a:blip r:embed="rId5" cstate="print">
            <a:extLst>
              <a:ext uri="{28A0092B-C50C-407E-A947-70E740481C1C}">
                <a14:useLocalDpi xmlns:a14="http://schemas.microsoft.com/office/drawing/2010/main" val="0"/>
              </a:ext>
            </a:extLst>
          </a:blip>
          <a:srcRect t="6281"/>
          <a:stretch/>
        </p:blipFill>
        <p:spPr>
          <a:xfrm>
            <a:off x="6318677" y="5157192"/>
            <a:ext cx="2447223" cy="1689703"/>
          </a:xfrm>
          <a:prstGeom prst="rect">
            <a:avLst/>
          </a:prstGeom>
        </p:spPr>
      </p:pic>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5522" y="5142777"/>
            <a:ext cx="2290217" cy="1704118"/>
          </a:xfrm>
          <a:prstGeom prst="rect">
            <a:avLst/>
          </a:prstGeom>
        </p:spPr>
      </p:pic>
      <p:pic>
        <p:nvPicPr>
          <p:cNvPr id="17" name="図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261" y="5142777"/>
            <a:ext cx="2240323" cy="1680243"/>
          </a:xfrm>
          <a:prstGeom prst="rect">
            <a:avLst/>
          </a:prstGeom>
        </p:spPr>
      </p:pic>
      <p:sp>
        <p:nvSpPr>
          <p:cNvPr id="18" name="正方形/長方形 17"/>
          <p:cNvSpPr/>
          <p:nvPr/>
        </p:nvSpPr>
        <p:spPr>
          <a:xfrm>
            <a:off x="30515" y="5126877"/>
            <a:ext cx="1177173" cy="241980"/>
          </a:xfrm>
          <a:prstGeom prst="rect">
            <a:avLst/>
          </a:prstGeom>
          <a:solidFill>
            <a:schemeClr val="bg1"/>
          </a:solidFill>
        </p:spPr>
        <p:txBody>
          <a:bodyPr wrap="none" lIns="36000" tIns="36000" rIns="36000" bIns="36000">
            <a:spAutoFit/>
          </a:bodyPr>
          <a:lstStyle/>
          <a:p>
            <a:r>
              <a:rPr lang="en-US" altLang="ja-JP" sz="1100" dirty="0" smtClean="0">
                <a:solidFill>
                  <a:schemeClr val="accent4"/>
                </a:solidFill>
                <a:latin typeface="MS-Mincho"/>
              </a:rPr>
              <a:t>【</a:t>
            </a:r>
            <a:r>
              <a:rPr lang="ja-JP" altLang="en-US" sz="1100" dirty="0" smtClean="0">
                <a:solidFill>
                  <a:schemeClr val="accent4"/>
                </a:solidFill>
                <a:latin typeface="MS-Mincho"/>
              </a:rPr>
              <a:t>コンクリート堰堤</a:t>
            </a:r>
            <a:r>
              <a:rPr lang="en-US" altLang="ja-JP" sz="1100" dirty="0" smtClean="0">
                <a:solidFill>
                  <a:schemeClr val="accent4"/>
                </a:solidFill>
                <a:latin typeface="MS-Mincho"/>
              </a:rPr>
              <a:t>】</a:t>
            </a:r>
            <a:endParaRPr lang="ja-JP" altLang="en-US" sz="1100" dirty="0">
              <a:solidFill>
                <a:schemeClr val="accent4"/>
              </a:solidFill>
            </a:endParaRPr>
          </a:p>
        </p:txBody>
      </p:sp>
      <p:sp>
        <p:nvSpPr>
          <p:cNvPr id="19" name="正方形/長方形 18"/>
          <p:cNvSpPr/>
          <p:nvPr/>
        </p:nvSpPr>
        <p:spPr>
          <a:xfrm>
            <a:off x="3485522" y="5126877"/>
            <a:ext cx="1416020" cy="241980"/>
          </a:xfrm>
          <a:prstGeom prst="rect">
            <a:avLst/>
          </a:prstGeom>
          <a:solidFill>
            <a:schemeClr val="bg1"/>
          </a:solidFill>
        </p:spPr>
        <p:txBody>
          <a:bodyPr wrap="none" lIns="36000" tIns="36000" rIns="36000" bIns="36000">
            <a:spAutoFit/>
          </a:bodyPr>
          <a:lstStyle/>
          <a:p>
            <a:r>
              <a:rPr lang="en-US" altLang="ja-JP" sz="1100" dirty="0" smtClean="0">
                <a:solidFill>
                  <a:schemeClr val="accent4"/>
                </a:solidFill>
                <a:latin typeface="MS-Mincho"/>
              </a:rPr>
              <a:t>【</a:t>
            </a:r>
            <a:r>
              <a:rPr lang="ja-JP" altLang="en-US" sz="1100" dirty="0" smtClean="0">
                <a:solidFill>
                  <a:schemeClr val="accent4"/>
                </a:solidFill>
                <a:latin typeface="MS-Mincho"/>
              </a:rPr>
              <a:t>ダブルウォール堰堤</a:t>
            </a:r>
            <a:r>
              <a:rPr lang="en-US" altLang="ja-JP" sz="1100" dirty="0" smtClean="0">
                <a:solidFill>
                  <a:schemeClr val="accent4"/>
                </a:solidFill>
                <a:latin typeface="MS-Mincho"/>
              </a:rPr>
              <a:t>】</a:t>
            </a:r>
            <a:endParaRPr lang="ja-JP" altLang="en-US" sz="1100" dirty="0">
              <a:solidFill>
                <a:schemeClr val="accent4"/>
              </a:solidFill>
            </a:endParaRPr>
          </a:p>
        </p:txBody>
      </p:sp>
      <p:sp>
        <p:nvSpPr>
          <p:cNvPr id="20" name="正方形/長方形 19"/>
          <p:cNvSpPr/>
          <p:nvPr/>
        </p:nvSpPr>
        <p:spPr>
          <a:xfrm>
            <a:off x="6333867" y="5126877"/>
            <a:ext cx="1040917" cy="241980"/>
          </a:xfrm>
          <a:prstGeom prst="rect">
            <a:avLst/>
          </a:prstGeom>
          <a:solidFill>
            <a:schemeClr val="bg1"/>
          </a:solidFill>
        </p:spPr>
        <p:txBody>
          <a:bodyPr wrap="none" lIns="36000" tIns="36000" rIns="36000" bIns="36000">
            <a:spAutoFit/>
          </a:bodyPr>
          <a:lstStyle/>
          <a:p>
            <a:r>
              <a:rPr lang="en-US" altLang="ja-JP" sz="1100" dirty="0" smtClean="0">
                <a:solidFill>
                  <a:schemeClr val="accent4"/>
                </a:solidFill>
                <a:latin typeface="MS-Mincho"/>
              </a:rPr>
              <a:t>【</a:t>
            </a:r>
            <a:r>
              <a:rPr lang="ja-JP" altLang="en-US" sz="1100" dirty="0" smtClean="0">
                <a:solidFill>
                  <a:schemeClr val="accent4"/>
                </a:solidFill>
                <a:latin typeface="MS-Mincho"/>
              </a:rPr>
              <a:t>鋼製セル堰堤</a:t>
            </a:r>
            <a:r>
              <a:rPr lang="en-US" altLang="ja-JP" sz="1100" dirty="0" smtClean="0">
                <a:solidFill>
                  <a:schemeClr val="accent4"/>
                </a:solidFill>
                <a:latin typeface="MS-Mincho"/>
              </a:rPr>
              <a:t>】</a:t>
            </a:r>
            <a:endParaRPr lang="ja-JP" altLang="en-US" sz="1100" dirty="0">
              <a:solidFill>
                <a:schemeClr val="accent4"/>
              </a:solidFill>
            </a:endParaRPr>
          </a:p>
        </p:txBody>
      </p:sp>
      <p:sp>
        <p:nvSpPr>
          <p:cNvPr id="21" name="テキスト ボックス 20"/>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
        <p:nvSpPr>
          <p:cNvPr id="22" name="テキスト ボックス 21"/>
          <p:cNvSpPr txBox="1"/>
          <p:nvPr/>
        </p:nvSpPr>
        <p:spPr>
          <a:xfrm>
            <a:off x="7545288" y="456778"/>
            <a:ext cx="2364750" cy="246221"/>
          </a:xfrm>
          <a:prstGeom prst="rect">
            <a:avLst/>
          </a:prstGeom>
          <a:noFill/>
        </p:spPr>
        <p:txBody>
          <a:bodyPr wrap="none" rtlCol="0">
            <a:spAutoFit/>
          </a:bodyPr>
          <a:lstStyle/>
          <a:p>
            <a:pPr algn="just"/>
            <a:r>
              <a:rPr lang="ja-JP" altLang="en-US" sz="1000" dirty="0" smtClean="0"/>
              <a:t>出典：鋼製砂防構造物設計事例集（</a:t>
            </a:r>
            <a:r>
              <a:rPr lang="en-US" altLang="ja-JP" sz="1000" dirty="0" smtClean="0"/>
              <a:t>Ⅱ</a:t>
            </a:r>
            <a:r>
              <a:rPr lang="ja-JP" altLang="en-US" sz="1000" dirty="0" smtClean="0"/>
              <a:t>）</a:t>
            </a:r>
            <a:endParaRPr lang="ja-JP" altLang="en-US" sz="1000" dirty="0"/>
          </a:p>
        </p:txBody>
      </p:sp>
    </p:spTree>
    <p:extLst>
      <p:ext uri="{BB962C8B-B14F-4D97-AF65-F5344CB8AC3E}">
        <p14:creationId xmlns:p14="http://schemas.microsoft.com/office/powerpoint/2010/main" val="3390141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5"/>
          <p:cNvSpPr txBox="1">
            <a:spLocks/>
          </p:cNvSpPr>
          <p:nvPr/>
        </p:nvSpPr>
        <p:spPr bwMode="auto">
          <a:xfrm>
            <a:off x="428497" y="764704"/>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2000" kern="0" dirty="0">
                <a:solidFill>
                  <a:schemeClr val="accent4"/>
                </a:solidFill>
                <a:effectLst/>
              </a:rPr>
              <a:t>砂防ソイルセメントについて</a:t>
            </a:r>
          </a:p>
        </p:txBody>
      </p:sp>
      <p:sp>
        <p:nvSpPr>
          <p:cNvPr id="62468" name="正方形/長方形 5"/>
          <p:cNvSpPr>
            <a:spLocks noChangeArrowheads="1"/>
          </p:cNvSpPr>
          <p:nvPr/>
        </p:nvSpPr>
        <p:spPr bwMode="auto">
          <a:xfrm>
            <a:off x="428497" y="1152950"/>
            <a:ext cx="9277031" cy="181588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marL="285750" indent="-285750">
              <a:spcBef>
                <a:spcPct val="0"/>
              </a:spcBef>
              <a:buClrTx/>
              <a:buSzTx/>
              <a:buFont typeface="Wingdings" panose="05000000000000000000" pitchFamily="2" charset="2"/>
              <a:buChar char="l"/>
            </a:pPr>
            <a:r>
              <a:rPr lang="ja-JP" altLang="en-US" sz="1600" dirty="0" smtClean="0">
                <a:solidFill>
                  <a:schemeClr val="accent4"/>
                </a:solidFill>
              </a:rPr>
              <a:t>一般</a:t>
            </a:r>
            <a:r>
              <a:rPr lang="ja-JP" altLang="en-US" sz="1600" dirty="0">
                <a:solidFill>
                  <a:schemeClr val="accent4"/>
                </a:solidFill>
              </a:rPr>
              <a:t>に、</a:t>
            </a:r>
            <a:r>
              <a:rPr lang="ja-JP" altLang="en-US" sz="1600" u="sng" dirty="0">
                <a:solidFill>
                  <a:srgbClr val="FF0000"/>
                </a:solidFill>
              </a:rPr>
              <a:t>砂防事業は山間部で実施されるため、従来の工法では掘削土処分費等の建設コストが増大</a:t>
            </a:r>
            <a:r>
              <a:rPr lang="ja-JP" altLang="en-US" sz="1600" dirty="0"/>
              <a:t>するとともに、コンクリート等の建設材料運搬が制限され施工効率が低くなる傾向がある。さらに、掘削残土運搬時の騒音・振動や土捨場構築等は環境問題を生じさせる場合がある。 </a:t>
            </a:r>
            <a:endParaRPr lang="en-US" altLang="ja-JP" sz="1600" dirty="0" smtClean="0"/>
          </a:p>
          <a:p>
            <a:pPr marL="285750" indent="-285750">
              <a:spcBef>
                <a:spcPct val="0"/>
              </a:spcBef>
              <a:buClrTx/>
              <a:buSzTx/>
              <a:buFont typeface="Wingdings" panose="05000000000000000000" pitchFamily="2" charset="2"/>
              <a:buChar char="l"/>
            </a:pPr>
            <a:r>
              <a:rPr lang="ja-JP" altLang="en-US" sz="1600" dirty="0" smtClean="0"/>
              <a:t>一方</a:t>
            </a:r>
            <a:r>
              <a:rPr lang="ja-JP" altLang="en-US" sz="1600" dirty="0"/>
              <a:t>、</a:t>
            </a:r>
            <a:r>
              <a:rPr lang="ja-JP" altLang="en-US" sz="1600" dirty="0">
                <a:solidFill>
                  <a:schemeClr val="accent4"/>
                </a:solidFill>
              </a:rPr>
              <a:t>砂防事業を推進する河川・渓流の河床砂礫は、良質であることが多く</a:t>
            </a:r>
            <a:r>
              <a:rPr lang="ja-JP" altLang="en-US" sz="1600" dirty="0"/>
              <a:t>、これらを活用することは、環境面だけでなくコスト縮減面からも有効かつ重要である</a:t>
            </a:r>
            <a:r>
              <a:rPr lang="ja-JP" altLang="en-US" sz="1600" dirty="0" smtClean="0"/>
              <a:t>。</a:t>
            </a:r>
            <a:endParaRPr lang="en-US" altLang="ja-JP" sz="1600" dirty="0"/>
          </a:p>
          <a:p>
            <a:pPr marL="285750" indent="-285750">
              <a:spcBef>
                <a:spcPct val="0"/>
              </a:spcBef>
              <a:buClrTx/>
              <a:buSzTx/>
              <a:buFont typeface="Wingdings" panose="05000000000000000000" pitchFamily="2" charset="2"/>
              <a:buChar char="l"/>
            </a:pPr>
            <a:r>
              <a:rPr lang="ja-JP" altLang="en-US" sz="1600" dirty="0" smtClean="0"/>
              <a:t>この</a:t>
            </a:r>
            <a:r>
              <a:rPr lang="ja-JP" altLang="en-US" sz="1600" dirty="0"/>
              <a:t>ような背景の中、</a:t>
            </a:r>
            <a:r>
              <a:rPr lang="ja-JP" altLang="en-US" sz="1600" dirty="0">
                <a:solidFill>
                  <a:srgbClr val="FF0000"/>
                </a:solidFill>
              </a:rPr>
              <a:t>砂防施設の構築による掘削等で生じる現地発生土砂を有効活用できる「砂防ソイルセメント工法」が開発</a:t>
            </a:r>
            <a:r>
              <a:rPr lang="ja-JP" altLang="en-US" sz="1600" dirty="0"/>
              <a:t>された。（</a:t>
            </a:r>
            <a:r>
              <a:rPr lang="en-US" altLang="ja-JP" sz="1600" dirty="0"/>
              <a:t>H23.</a:t>
            </a:r>
            <a:r>
              <a:rPr lang="ja-JP" altLang="en-US" sz="1600" dirty="0"/>
              <a:t>砂防ソイルセメント設計・施工便覧）</a:t>
            </a:r>
          </a:p>
        </p:txBody>
      </p:sp>
      <p:pic>
        <p:nvPicPr>
          <p:cNvPr id="624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639" y="3024748"/>
            <a:ext cx="8360722" cy="35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2" name="正方形/長方形 11"/>
          <p:cNvSpPr>
            <a:spLocks noChangeArrowheads="1"/>
          </p:cNvSpPr>
          <p:nvPr/>
        </p:nvSpPr>
        <p:spPr bwMode="auto">
          <a:xfrm>
            <a:off x="6363365" y="6570670"/>
            <a:ext cx="318869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900" dirty="0" smtClean="0"/>
              <a:t>出典：砂防</a:t>
            </a:r>
            <a:r>
              <a:rPr lang="ja-JP" altLang="en-US" sz="900" dirty="0"/>
              <a:t>ソイルセメント活用工事</a:t>
            </a:r>
            <a:r>
              <a:rPr lang="ja-JP" altLang="en-US" sz="900" dirty="0" smtClean="0"/>
              <a:t>事例集</a:t>
            </a:r>
            <a:r>
              <a:rPr lang="en-US" altLang="ja-JP" sz="900" dirty="0" smtClean="0"/>
              <a:t>/</a:t>
            </a:r>
            <a:r>
              <a:rPr lang="ja-JP" altLang="en-US" sz="900" dirty="0" smtClean="0"/>
              <a:t>国土交通省砂防部</a:t>
            </a:r>
            <a:endParaRPr lang="ja-JP" altLang="en-US" sz="900" dirty="0"/>
          </a:p>
        </p:txBody>
      </p:sp>
      <p:sp>
        <p:nvSpPr>
          <p:cNvPr id="3" name="タイトル 2"/>
          <p:cNvSpPr>
            <a:spLocks noGrp="1"/>
          </p:cNvSpPr>
          <p:nvPr>
            <p:ph type="title"/>
          </p:nvPr>
        </p:nvSpPr>
        <p:spPr>
          <a:xfrm>
            <a:off x="428497" y="332659"/>
            <a:ext cx="8915400" cy="461665"/>
          </a:xfrm>
        </p:spPr>
        <p:txBody>
          <a:bodyPr/>
          <a:lstStyle/>
          <a:p>
            <a:r>
              <a:rPr kumimoji="1" lang="ja-JP" altLang="en-US" dirty="0" smtClean="0"/>
              <a:t>～</a:t>
            </a:r>
            <a:r>
              <a:rPr kumimoji="1" lang="ja-JP" altLang="en-US" dirty="0" smtClean="0"/>
              <a:t>砂防ソイルセメントの</a:t>
            </a:r>
            <a:r>
              <a:rPr kumimoji="1" lang="ja-JP" altLang="en-US" dirty="0" smtClean="0"/>
              <a:t>活用①～</a:t>
            </a:r>
            <a:endParaRPr kumimoji="1" lang="ja-JP" altLang="en-US" dirty="0"/>
          </a:p>
        </p:txBody>
      </p:sp>
      <p:sp>
        <p:nvSpPr>
          <p:cNvPr id="2" name="スライド番号プレースホルダー 1"/>
          <p:cNvSpPr>
            <a:spLocks noGrp="1"/>
          </p:cNvSpPr>
          <p:nvPr>
            <p:ph type="sldNum" sz="quarter" idx="11"/>
          </p:nvPr>
        </p:nvSpPr>
        <p:spPr/>
        <p:txBody>
          <a:bodyPr/>
          <a:lstStyle/>
          <a:p>
            <a:pPr>
              <a:defRPr/>
            </a:pPr>
            <a:fld id="{975EE807-7F6C-401A-A233-96A422179899}" type="slidenum">
              <a:rPr lang="ja-JP" altLang="en-US" smtClean="0"/>
              <a:pPr>
                <a:defRPr/>
              </a:pPr>
              <a:t>39</a:t>
            </a:fld>
            <a:endParaRPr lang="ja-JP" altLang="en-US"/>
          </a:p>
        </p:txBody>
      </p:sp>
      <p:sp>
        <p:nvSpPr>
          <p:cNvPr id="9" name="テキスト ボックス 8"/>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Tree>
    <p:extLst>
      <p:ext uri="{BB962C8B-B14F-4D97-AF65-F5344CB8AC3E}">
        <p14:creationId xmlns:p14="http://schemas.microsoft.com/office/powerpoint/2010/main" val="2096104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
          <p:cNvSpPr txBox="1">
            <a:spLocks noChangeArrowheads="1"/>
          </p:cNvSpPr>
          <p:nvPr/>
        </p:nvSpPr>
        <p:spPr bwMode="auto">
          <a:xfrm>
            <a:off x="156529" y="4757122"/>
            <a:ext cx="9555000" cy="954107"/>
          </a:xfrm>
          <a:prstGeom prst="rect">
            <a:avLst/>
          </a:prstGeom>
          <a:solidFill>
            <a:srgbClr val="FFFFCC"/>
          </a:solidFill>
          <a:ln w="31750" cmpd="dbl">
            <a:solidFill>
              <a:srgbClr val="FF0000"/>
            </a:solidFill>
            <a:miter lim="800000"/>
            <a:headEnd/>
            <a:tailEnd/>
          </a:ln>
          <a:extLst/>
        </p:spPr>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None/>
            </a:pPr>
            <a:r>
              <a:rPr lang="ja-JP" altLang="en-US" sz="2800" b="1" dirty="0" smtClean="0">
                <a:ln w="12700">
                  <a:solidFill>
                    <a:schemeClr val="accent1"/>
                  </a:solidFill>
                  <a:prstDash val="solid"/>
                </a:ln>
                <a:solidFill>
                  <a:srgbClr val="FF0000"/>
                </a:solidFill>
                <a:effectLst>
                  <a:outerShdw blurRad="50800" dist="38100" dir="2700000" algn="tl" rotWithShape="0">
                    <a:prstClr val="black">
                      <a:alpha val="40000"/>
                    </a:prstClr>
                  </a:outerShdw>
                </a:effectLst>
              </a:rPr>
              <a:t>（１）治水のための砂防　</a:t>
            </a:r>
            <a:r>
              <a:rPr lang="en-US" altLang="ja-JP" sz="2800" b="1" dirty="0" smtClean="0">
                <a:ln w="12700">
                  <a:solidFill>
                    <a:schemeClr val="accent1"/>
                  </a:solidFill>
                  <a:prstDash val="solid"/>
                </a:ln>
                <a:solidFill>
                  <a:srgbClr val="FF0000"/>
                </a:solidFill>
                <a:effectLst>
                  <a:outerShdw blurRad="50800" dist="38100" dir="2700000" algn="tl" rotWithShape="0">
                    <a:prstClr val="black">
                      <a:alpha val="40000"/>
                    </a:prstClr>
                  </a:outerShdw>
                </a:effectLst>
              </a:rPr>
              <a:t>【</a:t>
            </a:r>
            <a:r>
              <a:rPr lang="ja-JP" altLang="en-US" sz="2800" b="1" dirty="0" smtClean="0">
                <a:ln w="12700">
                  <a:solidFill>
                    <a:schemeClr val="accent1"/>
                  </a:solidFill>
                  <a:prstDash val="solid"/>
                </a:ln>
                <a:solidFill>
                  <a:srgbClr val="FF0000"/>
                </a:solidFill>
                <a:effectLst>
                  <a:outerShdw blurRad="50800" dist="38100" dir="2700000" algn="tl" rotWithShape="0">
                    <a:prstClr val="black">
                      <a:alpha val="40000"/>
                    </a:prstClr>
                  </a:outerShdw>
                </a:effectLst>
              </a:rPr>
              <a:t>本来の砂防</a:t>
            </a:r>
            <a:r>
              <a:rPr lang="en-US" altLang="ja-JP" sz="2800" b="1" dirty="0" smtClean="0">
                <a:ln w="12700">
                  <a:solidFill>
                    <a:schemeClr val="accent1"/>
                  </a:solidFill>
                  <a:prstDash val="solid"/>
                </a:ln>
                <a:solidFill>
                  <a:srgbClr val="FF0000"/>
                </a:solidFill>
                <a:effectLst>
                  <a:outerShdw blurRad="50800" dist="38100" dir="2700000" algn="tl" rotWithShape="0">
                    <a:prstClr val="black">
                      <a:alpha val="40000"/>
                    </a:prstClr>
                  </a:outerShdw>
                </a:effectLst>
              </a:rPr>
              <a:t>】</a:t>
            </a:r>
          </a:p>
          <a:p>
            <a:pPr>
              <a:spcBef>
                <a:spcPct val="0"/>
              </a:spcBef>
              <a:buClrTx/>
              <a:buSzTx/>
              <a:buNone/>
            </a:pPr>
            <a:r>
              <a:rPr lang="ja-JP" altLang="en-US" sz="2800" b="1" dirty="0" smtClean="0">
                <a:ln w="12700">
                  <a:solidFill>
                    <a:schemeClr val="accent1"/>
                  </a:solidFill>
                  <a:prstDash val="solid"/>
                </a:ln>
                <a:solidFill>
                  <a:srgbClr val="FF0000"/>
                </a:solidFill>
                <a:effectLst>
                  <a:outerShdw blurRad="50800" dist="38100" dir="2700000" algn="tl" rotWithShape="0">
                    <a:prstClr val="black">
                      <a:alpha val="40000"/>
                    </a:prstClr>
                  </a:outerShdw>
                </a:effectLst>
              </a:rPr>
              <a:t>（２）人命・財産を保全するための砂防　</a:t>
            </a:r>
            <a:r>
              <a:rPr lang="en-US" altLang="ja-JP" sz="2800" b="1" dirty="0" smtClean="0">
                <a:ln w="12700">
                  <a:solidFill>
                    <a:schemeClr val="accent1"/>
                  </a:solidFill>
                  <a:prstDash val="solid"/>
                </a:ln>
                <a:solidFill>
                  <a:srgbClr val="FF0000"/>
                </a:solidFill>
                <a:effectLst>
                  <a:outerShdw blurRad="50800" dist="38100" dir="2700000" algn="tl" rotWithShape="0">
                    <a:prstClr val="black">
                      <a:alpha val="40000"/>
                    </a:prstClr>
                  </a:outerShdw>
                </a:effectLst>
              </a:rPr>
              <a:t>【</a:t>
            </a:r>
            <a:r>
              <a:rPr lang="ja-JP" altLang="en-US" sz="2800" b="1" dirty="0" smtClean="0">
                <a:ln w="12700">
                  <a:solidFill>
                    <a:schemeClr val="accent1"/>
                  </a:solidFill>
                  <a:prstDash val="solid"/>
                </a:ln>
                <a:solidFill>
                  <a:srgbClr val="FF0000"/>
                </a:solidFill>
                <a:effectLst>
                  <a:outerShdw blurRad="50800" dist="38100" dir="2700000" algn="tl" rotWithShape="0">
                    <a:prstClr val="black">
                      <a:alpha val="40000"/>
                    </a:prstClr>
                  </a:outerShdw>
                </a:effectLst>
              </a:rPr>
              <a:t>近年の砂防</a:t>
            </a:r>
            <a:r>
              <a:rPr lang="en-US" altLang="ja-JP" sz="2800" b="1" dirty="0" smtClean="0">
                <a:ln w="12700">
                  <a:solidFill>
                    <a:schemeClr val="accent1"/>
                  </a:solidFill>
                  <a:prstDash val="solid"/>
                </a:ln>
                <a:solidFill>
                  <a:srgbClr val="FF0000"/>
                </a:solidFill>
                <a:effectLst>
                  <a:outerShdw blurRad="50800" dist="38100" dir="2700000" algn="tl" rotWithShape="0">
                    <a:prstClr val="black">
                      <a:alpha val="40000"/>
                    </a:prstClr>
                  </a:outerShdw>
                </a:effectLst>
              </a:rPr>
              <a:t>】</a:t>
            </a:r>
            <a:endParaRPr lang="en-US" altLang="ja-JP" sz="2800" b="1" dirty="0">
              <a:ln w="12700">
                <a:solidFill>
                  <a:schemeClr val="accent1"/>
                </a:solidFill>
                <a:prstDash val="solid"/>
              </a:ln>
              <a:solidFill>
                <a:srgbClr val="FF0000"/>
              </a:solidFill>
              <a:effectLst>
                <a:outerShdw blurRad="50800" dist="38100" dir="2700000" algn="tl" rotWithShape="0">
                  <a:prstClr val="black">
                    <a:alpha val="40000"/>
                  </a:prstClr>
                </a:outerShdw>
              </a:effectLst>
            </a:endParaRPr>
          </a:p>
        </p:txBody>
      </p:sp>
      <p:sp>
        <p:nvSpPr>
          <p:cNvPr id="16" name="テキスト ボックス 15"/>
          <p:cNvSpPr txBox="1"/>
          <p:nvPr/>
        </p:nvSpPr>
        <p:spPr>
          <a:xfrm>
            <a:off x="399416" y="5890085"/>
            <a:ext cx="8944482" cy="923330"/>
          </a:xfrm>
          <a:prstGeom prst="rect">
            <a:avLst/>
          </a:prstGeom>
          <a:noFill/>
          <a:ln w="38100" cmpd="dbl">
            <a:solidFill>
              <a:srgbClr val="FF0000"/>
            </a:solidFill>
          </a:ln>
        </p:spPr>
        <p:txBody>
          <a:bodyPr wrap="square" rtlCol="0">
            <a:spAutoFit/>
          </a:bodyPr>
          <a:lstStyle/>
          <a:p>
            <a:pPr algn="just"/>
            <a:endParaRPr kumimoji="1" lang="en-US" altLang="ja-JP" dirty="0" smtClean="0">
              <a:solidFill>
                <a:srgbClr val="FF0000"/>
              </a:solidFill>
            </a:endParaRPr>
          </a:p>
          <a:p>
            <a:pPr algn="just"/>
            <a:r>
              <a:rPr kumimoji="1" lang="ja-JP" altLang="en-US" dirty="0" smtClean="0">
                <a:solidFill>
                  <a:srgbClr val="FF0000"/>
                </a:solidFill>
              </a:rPr>
              <a:t>・</a:t>
            </a:r>
            <a:r>
              <a:rPr kumimoji="1" lang="ja-JP" altLang="en-US" u="sng" dirty="0" smtClean="0"/>
              <a:t>土砂の崩壊流出による河床の上昇を防ぎ、洪水の原因を除去することは、河川改修とともに</a:t>
            </a:r>
            <a:r>
              <a:rPr kumimoji="1" lang="ja-JP" altLang="en-US" b="1" u="sng" dirty="0" smtClean="0">
                <a:solidFill>
                  <a:srgbClr val="FF0000"/>
                </a:solidFill>
              </a:rPr>
              <a:t>重要な治水対策の一つ</a:t>
            </a:r>
            <a:endParaRPr kumimoji="1" lang="en-US" altLang="ja-JP" b="1" u="sng" dirty="0" smtClean="0">
              <a:solidFill>
                <a:srgbClr val="FF0000"/>
              </a:solidFill>
            </a:endParaRPr>
          </a:p>
        </p:txBody>
      </p:sp>
      <p:sp>
        <p:nvSpPr>
          <p:cNvPr id="2" name="タイトル 1"/>
          <p:cNvSpPr>
            <a:spLocks noGrp="1"/>
          </p:cNvSpPr>
          <p:nvPr>
            <p:ph type="title"/>
          </p:nvPr>
        </p:nvSpPr>
        <p:spPr/>
        <p:txBody>
          <a:bodyPr/>
          <a:lstStyle/>
          <a:p>
            <a:r>
              <a:rPr kumimoji="1" lang="ja-JP" altLang="en-US" dirty="0" smtClean="0"/>
              <a:t>（１）</a:t>
            </a:r>
            <a:r>
              <a:rPr kumimoji="1" lang="ja-JP" altLang="en-US" dirty="0" smtClean="0"/>
              <a:t>砂防法と</a:t>
            </a:r>
            <a:r>
              <a:rPr kumimoji="1" lang="ja-JP" altLang="en-US" dirty="0" smtClean="0"/>
              <a:t>は②</a:t>
            </a:r>
            <a:endParaRPr kumimoji="1" lang="ja-JP" altLang="en-US" dirty="0"/>
          </a:p>
        </p:txBody>
      </p:sp>
      <p:sp>
        <p:nvSpPr>
          <p:cNvPr id="3" name="コンテンツ プレースホルダー 2"/>
          <p:cNvSpPr>
            <a:spLocks noGrp="1"/>
          </p:cNvSpPr>
          <p:nvPr>
            <p:ph idx="1"/>
          </p:nvPr>
        </p:nvSpPr>
        <p:spPr>
          <a:xfrm>
            <a:off x="156529" y="836712"/>
            <a:ext cx="9555000" cy="2985433"/>
          </a:xfrm>
          <a:solidFill>
            <a:srgbClr val="CCECFF"/>
          </a:solidFill>
          <a:ln w="6350">
            <a:solidFill>
              <a:schemeClr val="tx1"/>
            </a:solidFill>
          </a:ln>
        </p:spPr>
        <p:txBody>
          <a:bodyPr/>
          <a:lstStyle/>
          <a:p>
            <a:pPr>
              <a:buClr>
                <a:schemeClr val="tx1"/>
              </a:buClr>
              <a:buSzPct val="100000"/>
              <a:buFont typeface="Wingdings" panose="05000000000000000000" pitchFamily="2" charset="2"/>
              <a:buChar char="Ø"/>
            </a:pPr>
            <a:r>
              <a:rPr lang="en-US" altLang="ja-JP" sz="2000" b="1" dirty="0" smtClean="0">
                <a:effectLst>
                  <a:outerShdw blurRad="38100" dist="38100" dir="2700000" algn="tl">
                    <a:srgbClr val="000000">
                      <a:alpha val="43137"/>
                    </a:srgbClr>
                  </a:outerShdw>
                </a:effectLst>
              </a:rPr>
              <a:t>【</a:t>
            </a:r>
            <a:r>
              <a:rPr lang="ja-JP" altLang="en-US" sz="2000" b="1" dirty="0" smtClean="0">
                <a:effectLst>
                  <a:outerShdw blurRad="38100" dist="38100" dir="2700000" algn="tl">
                    <a:srgbClr val="000000">
                      <a:alpha val="43137"/>
                    </a:srgbClr>
                  </a:outerShdw>
                </a:effectLst>
              </a:rPr>
              <a:t>事象</a:t>
            </a:r>
            <a:r>
              <a:rPr lang="en-US" altLang="ja-JP" sz="2000" b="1" dirty="0" smtClean="0">
                <a:effectLst>
                  <a:outerShdw blurRad="38100" dist="38100" dir="2700000" algn="tl">
                    <a:srgbClr val="000000">
                      <a:alpha val="43137"/>
                    </a:srgbClr>
                  </a:outerShdw>
                </a:effectLst>
              </a:rPr>
              <a:t>】</a:t>
            </a:r>
            <a:r>
              <a:rPr lang="ja-JP" altLang="en-US" sz="2000" b="1" dirty="0" smtClean="0">
                <a:effectLst>
                  <a:outerShdw blurRad="38100" dist="38100" dir="2700000" algn="tl">
                    <a:srgbClr val="000000">
                      <a:alpha val="43137"/>
                    </a:srgbClr>
                  </a:outerShdw>
                </a:effectLst>
              </a:rPr>
              <a:t>日本</a:t>
            </a:r>
            <a:r>
              <a:rPr lang="ja-JP" altLang="en-US" sz="2000" b="1" dirty="0">
                <a:effectLst>
                  <a:outerShdw blurRad="38100" dist="38100" dir="2700000" algn="tl">
                    <a:srgbClr val="000000">
                      <a:alpha val="43137"/>
                    </a:srgbClr>
                  </a:outerShdw>
                </a:effectLst>
              </a:rPr>
              <a:t>の</a:t>
            </a:r>
            <a:r>
              <a:rPr lang="ja-JP" altLang="en-US" sz="2000" b="1" dirty="0" smtClean="0">
                <a:effectLst>
                  <a:outerShdw blurRad="38100" dist="38100" dir="2700000" algn="tl">
                    <a:srgbClr val="000000">
                      <a:alpha val="43137"/>
                    </a:srgbClr>
                  </a:outerShdw>
                </a:effectLst>
              </a:rPr>
              <a:t>河川は過去から氾濫を繰り返してきた！</a:t>
            </a:r>
            <a:endParaRPr lang="en-US" altLang="ja-JP" sz="2000" b="1" dirty="0" smtClean="0">
              <a:effectLst>
                <a:outerShdw blurRad="38100" dist="38100" dir="2700000" algn="tl">
                  <a:srgbClr val="000000">
                    <a:alpha val="43137"/>
                  </a:srgbClr>
                </a:outerShdw>
              </a:effectLst>
            </a:endParaRPr>
          </a:p>
          <a:p>
            <a:pPr marL="0" indent="0">
              <a:buClr>
                <a:schemeClr val="tx1"/>
              </a:buClr>
              <a:buSzPct val="100000"/>
              <a:buNone/>
            </a:pPr>
            <a:r>
              <a:rPr lang="ja-JP" altLang="en-US" sz="2000" dirty="0" smtClean="0"/>
              <a:t>　　　⇒過去の氾濫は、洪水と土砂災害が一体として発生</a:t>
            </a:r>
            <a:endParaRPr lang="en-US" altLang="ja-JP" sz="2000" dirty="0"/>
          </a:p>
          <a:p>
            <a:pPr>
              <a:buClr>
                <a:schemeClr val="tx1"/>
              </a:buClr>
              <a:buSzPct val="100000"/>
              <a:buFont typeface="Wingdings" panose="05000000000000000000" pitchFamily="2" charset="2"/>
              <a:buChar char="Ø"/>
            </a:pPr>
            <a:r>
              <a:rPr lang="en-US" altLang="ja-JP" sz="2000" b="1" dirty="0" smtClean="0">
                <a:effectLst>
                  <a:outerShdw blurRad="38100" dist="38100" dir="2700000" algn="tl">
                    <a:srgbClr val="000000">
                      <a:alpha val="43137"/>
                    </a:srgbClr>
                  </a:outerShdw>
                </a:effectLst>
              </a:rPr>
              <a:t>【</a:t>
            </a:r>
            <a:r>
              <a:rPr lang="ja-JP" altLang="en-US" sz="2000" b="1" dirty="0" smtClean="0">
                <a:effectLst>
                  <a:outerShdw blurRad="38100" dist="38100" dir="2700000" algn="tl">
                    <a:srgbClr val="000000">
                      <a:alpha val="43137"/>
                    </a:srgbClr>
                  </a:outerShdw>
                </a:effectLst>
              </a:rPr>
              <a:t>要因</a:t>
            </a:r>
            <a:r>
              <a:rPr lang="en-US" altLang="ja-JP" sz="2000" b="1" dirty="0" smtClean="0">
                <a:effectLst>
                  <a:outerShdw blurRad="38100" dist="38100" dir="2700000" algn="tl">
                    <a:srgbClr val="000000">
                      <a:alpha val="43137"/>
                    </a:srgbClr>
                  </a:outerShdw>
                </a:effectLst>
              </a:rPr>
              <a:t>】</a:t>
            </a:r>
            <a:r>
              <a:rPr lang="ja-JP" altLang="en-US" sz="2000" b="1" dirty="0" smtClean="0">
                <a:effectLst>
                  <a:outerShdw blurRad="38100" dist="38100" dir="2700000" algn="tl">
                    <a:srgbClr val="000000">
                      <a:alpha val="43137"/>
                    </a:srgbClr>
                  </a:outerShdw>
                </a:effectLst>
              </a:rPr>
              <a:t>人の営みによる上流</a:t>
            </a:r>
            <a:r>
              <a:rPr lang="ja-JP" altLang="en-US" sz="2000" b="1" dirty="0">
                <a:effectLst>
                  <a:outerShdw blurRad="38100" dist="38100" dir="2700000" algn="tl">
                    <a:srgbClr val="000000">
                      <a:alpha val="43137"/>
                    </a:srgbClr>
                  </a:outerShdw>
                </a:effectLst>
              </a:rPr>
              <a:t>の山地の</a:t>
            </a:r>
            <a:r>
              <a:rPr lang="ja-JP" altLang="en-US" sz="2000" b="1" dirty="0" smtClean="0">
                <a:effectLst>
                  <a:outerShdw blurRad="38100" dist="38100" dir="2700000" algn="tl">
                    <a:srgbClr val="000000">
                      <a:alpha val="43137"/>
                    </a:srgbClr>
                  </a:outerShdw>
                </a:effectLst>
              </a:rPr>
              <a:t>荒廃が</a:t>
            </a:r>
            <a:r>
              <a:rPr lang="ja-JP" altLang="en-US" sz="2000" b="1" dirty="0">
                <a:effectLst>
                  <a:outerShdw blurRad="38100" dist="38100" dir="2700000" algn="tl">
                    <a:srgbClr val="000000">
                      <a:alpha val="43137"/>
                    </a:srgbClr>
                  </a:outerShdw>
                </a:effectLst>
              </a:rPr>
              <a:t>主な</a:t>
            </a:r>
            <a:r>
              <a:rPr lang="ja-JP" altLang="en-US" sz="2000" b="1" dirty="0" smtClean="0">
                <a:effectLst>
                  <a:outerShdw blurRad="38100" dist="38100" dir="2700000" algn="tl">
                    <a:srgbClr val="000000">
                      <a:alpha val="43137"/>
                    </a:srgbClr>
                  </a:outerShdw>
                </a:effectLst>
              </a:rPr>
              <a:t>原因！</a:t>
            </a:r>
            <a:endParaRPr lang="en-US" altLang="ja-JP" sz="2000" b="1" dirty="0" smtClean="0">
              <a:effectLst>
                <a:outerShdw blurRad="38100" dist="38100" dir="2700000" algn="tl">
                  <a:srgbClr val="000000">
                    <a:alpha val="43137"/>
                  </a:srgbClr>
                </a:outerShdw>
              </a:effectLst>
            </a:endParaRPr>
          </a:p>
          <a:p>
            <a:pPr marL="0" indent="0">
              <a:buClr>
                <a:schemeClr val="tx1"/>
              </a:buClr>
              <a:buSzPct val="100000"/>
              <a:buNone/>
            </a:pPr>
            <a:r>
              <a:rPr lang="ja-JP" altLang="en-US" sz="2000" dirty="0" smtClean="0"/>
              <a:t>　　　⇒人口増加に伴う資源としての立木利用、開墾・都市化による山林伐採</a:t>
            </a:r>
            <a:endParaRPr lang="en-US" altLang="ja-JP" sz="2000" dirty="0" smtClean="0"/>
          </a:p>
          <a:p>
            <a:pPr>
              <a:buClr>
                <a:schemeClr val="tx1"/>
              </a:buClr>
              <a:buSzPct val="100000"/>
              <a:buFont typeface="Wingdings" panose="05000000000000000000" pitchFamily="2" charset="2"/>
              <a:buChar char="Ø"/>
            </a:pPr>
            <a:r>
              <a:rPr lang="en-US" altLang="ja-JP" sz="2000" b="1" dirty="0" smtClean="0">
                <a:effectLst>
                  <a:outerShdw blurRad="38100" dist="38100" dir="2700000" algn="tl">
                    <a:srgbClr val="000000">
                      <a:alpha val="43137"/>
                    </a:srgbClr>
                  </a:outerShdw>
                </a:effectLst>
              </a:rPr>
              <a:t>【</a:t>
            </a:r>
            <a:r>
              <a:rPr lang="ja-JP" altLang="en-US" sz="2000" b="1" dirty="0" smtClean="0">
                <a:effectLst>
                  <a:outerShdw blurRad="38100" dist="38100" dir="2700000" algn="tl">
                    <a:srgbClr val="000000">
                      <a:alpha val="43137"/>
                    </a:srgbClr>
                  </a:outerShdw>
                </a:effectLst>
              </a:rPr>
              <a:t>目的１</a:t>
            </a:r>
            <a:r>
              <a:rPr lang="en-US" altLang="ja-JP" sz="2000" b="1" dirty="0" smtClean="0">
                <a:effectLst>
                  <a:outerShdw blurRad="38100" dist="38100" dir="2700000" algn="tl">
                    <a:srgbClr val="000000">
                      <a:alpha val="43137"/>
                    </a:srgbClr>
                  </a:outerShdw>
                </a:effectLst>
              </a:rPr>
              <a:t>】</a:t>
            </a:r>
            <a:r>
              <a:rPr lang="ja-JP" altLang="en-US" sz="2000" b="1" dirty="0" smtClean="0">
                <a:effectLst>
                  <a:outerShdw blurRad="38100" dist="38100" dir="2700000" algn="tl">
                    <a:srgbClr val="000000">
                      <a:alpha val="43137"/>
                    </a:srgbClr>
                  </a:outerShdw>
                </a:effectLst>
              </a:rPr>
              <a:t>上流</a:t>
            </a:r>
            <a:r>
              <a:rPr lang="ja-JP" altLang="en-US" sz="2000" b="1" dirty="0">
                <a:effectLst>
                  <a:outerShdw blurRad="38100" dist="38100" dir="2700000" algn="tl">
                    <a:srgbClr val="000000">
                      <a:alpha val="43137"/>
                    </a:srgbClr>
                  </a:outerShdw>
                </a:effectLst>
              </a:rPr>
              <a:t>の荒廃地や崩壊地から生産される土砂の流出防止や調節が</a:t>
            </a:r>
            <a:r>
              <a:rPr lang="ja-JP" altLang="en-US" sz="2000" b="1" dirty="0" smtClean="0">
                <a:effectLst>
                  <a:outerShdw blurRad="38100" dist="38100" dir="2700000" algn="tl">
                    <a:srgbClr val="000000">
                      <a:alpha val="43137"/>
                    </a:srgbClr>
                  </a:outerShdw>
                </a:effectLst>
              </a:rPr>
              <a:t>必要！</a:t>
            </a:r>
            <a:endParaRPr lang="en-US" altLang="ja-JP" sz="2000" b="1" dirty="0">
              <a:effectLst>
                <a:outerShdw blurRad="38100" dist="38100" dir="2700000" algn="tl">
                  <a:srgbClr val="000000">
                    <a:alpha val="43137"/>
                  </a:srgbClr>
                </a:outerShdw>
              </a:effectLst>
            </a:endParaRPr>
          </a:p>
          <a:p>
            <a:pPr marL="0" indent="0">
              <a:buClr>
                <a:schemeClr val="tx1"/>
              </a:buClr>
              <a:buSzPct val="100000"/>
              <a:buNone/>
            </a:pPr>
            <a:r>
              <a:rPr lang="ja-JP" altLang="en-US" sz="2000" dirty="0"/>
              <a:t>　</a:t>
            </a:r>
            <a:r>
              <a:rPr lang="ja-JP" altLang="en-US" sz="2000" dirty="0" smtClean="0"/>
              <a:t>　　⇒</a:t>
            </a:r>
            <a:r>
              <a:rPr lang="ja-JP" altLang="en-US" sz="2000" dirty="0"/>
              <a:t>土砂の流出は河床上昇等の現象をきたし、水害の原因を形成</a:t>
            </a:r>
            <a:endParaRPr lang="en-US" altLang="ja-JP" sz="2000" dirty="0" smtClean="0"/>
          </a:p>
          <a:p>
            <a:pPr>
              <a:buClr>
                <a:schemeClr val="tx1"/>
              </a:buClr>
              <a:buSzPct val="100000"/>
              <a:buFont typeface="Wingdings" panose="05000000000000000000" pitchFamily="2" charset="2"/>
              <a:buChar char="Ø"/>
            </a:pPr>
            <a:r>
              <a:rPr lang="en-US" altLang="ja-JP" sz="2000" b="1" dirty="0" smtClean="0">
                <a:effectLst>
                  <a:outerShdw blurRad="38100" dist="38100" dir="2700000" algn="tl">
                    <a:srgbClr val="000000">
                      <a:alpha val="43137"/>
                    </a:srgbClr>
                  </a:outerShdw>
                </a:effectLst>
              </a:rPr>
              <a:t>【</a:t>
            </a:r>
            <a:r>
              <a:rPr lang="ja-JP" altLang="en-US" sz="2000" b="1" dirty="0" smtClean="0">
                <a:effectLst>
                  <a:outerShdw blurRad="38100" dist="38100" dir="2700000" algn="tl">
                    <a:srgbClr val="000000">
                      <a:alpha val="43137"/>
                    </a:srgbClr>
                  </a:outerShdw>
                </a:effectLst>
              </a:rPr>
              <a:t>目的２</a:t>
            </a:r>
            <a:r>
              <a:rPr lang="en-US" altLang="ja-JP" sz="2000" b="1" dirty="0" smtClean="0">
                <a:effectLst>
                  <a:outerShdw blurRad="38100" dist="38100" dir="2700000" algn="tl">
                    <a:srgbClr val="000000">
                      <a:alpha val="43137"/>
                    </a:srgbClr>
                  </a:outerShdw>
                </a:effectLst>
              </a:rPr>
              <a:t>】</a:t>
            </a:r>
            <a:r>
              <a:rPr lang="ja-JP" altLang="en-US" sz="2000" b="1" dirty="0" smtClean="0">
                <a:effectLst>
                  <a:outerShdw blurRad="38100" dist="38100" dir="2700000" algn="tl">
                    <a:srgbClr val="000000">
                      <a:alpha val="43137"/>
                    </a:srgbClr>
                  </a:outerShdw>
                </a:effectLst>
              </a:rPr>
              <a:t>土石流による被害も見過ごせない！</a:t>
            </a:r>
            <a:endParaRPr lang="en-US" altLang="ja-JP" sz="2000" b="1" dirty="0" smtClean="0">
              <a:effectLst>
                <a:outerShdw blurRad="38100" dist="38100" dir="2700000" algn="tl">
                  <a:srgbClr val="000000">
                    <a:alpha val="43137"/>
                  </a:srgbClr>
                </a:outerShdw>
              </a:effectLst>
            </a:endParaRPr>
          </a:p>
          <a:p>
            <a:pPr marL="0" indent="0">
              <a:buClr>
                <a:schemeClr val="tx1"/>
              </a:buClr>
              <a:buSzPct val="100000"/>
              <a:buNone/>
            </a:pPr>
            <a:r>
              <a:rPr lang="ja-JP" altLang="en-US" sz="2000" dirty="0" smtClean="0"/>
              <a:t>　　　⇒土石流危険渓流における人命・財産の保全が必要</a:t>
            </a:r>
            <a:endParaRPr lang="en-US" altLang="ja-JP" sz="2000" dirty="0" smtClean="0"/>
          </a:p>
        </p:txBody>
      </p:sp>
      <p:sp>
        <p:nvSpPr>
          <p:cNvPr id="6" name="下矢印 5"/>
          <p:cNvSpPr/>
          <p:nvPr/>
        </p:nvSpPr>
        <p:spPr>
          <a:xfrm>
            <a:off x="2216126" y="3789040"/>
            <a:ext cx="5616624" cy="1019634"/>
          </a:xfrm>
          <a:prstGeom prst="downArrow">
            <a:avLst/>
          </a:prstGeom>
          <a:gradFill flip="none" rotWithShape="1">
            <a:gsLst>
              <a:gs pos="0">
                <a:srgbClr val="FF0000">
                  <a:alpha val="50000"/>
                </a:srgbClr>
              </a:gs>
              <a:gs pos="50000">
                <a:srgbClr val="FFC000"/>
              </a:gs>
              <a:gs pos="100000">
                <a:srgbClr val="FFFFFF"/>
              </a:gs>
            </a:gsLst>
            <a:lin ang="16200000" scaled="1"/>
            <a:tileRect/>
          </a:gra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4030415" y="3831710"/>
            <a:ext cx="1988045" cy="523220"/>
          </a:xfrm>
          <a:prstGeom prst="rect">
            <a:avLst/>
          </a:prstGeom>
        </p:spPr>
        <p:txBody>
          <a:bodyPr wrap="none">
            <a:spAutoFit/>
          </a:bodyPr>
          <a:lstStyle/>
          <a:p>
            <a:r>
              <a:rPr lang="ja-JP" altLang="en-US" sz="2800" b="1" dirty="0" smtClean="0">
                <a:solidFill>
                  <a:schemeClr val="accent5">
                    <a:lumMod val="75000"/>
                  </a:schemeClr>
                </a:solidFill>
                <a:latin typeface="HG丸ｺﾞｼｯｸM-PRO" panose="020F0600000000000000" pitchFamily="50" charset="-128"/>
                <a:ea typeface="HG丸ｺﾞｼｯｸM-PRO" panose="020F0600000000000000" pitchFamily="50" charset="-128"/>
              </a:rPr>
              <a:t>砂防とは！</a:t>
            </a:r>
            <a:endParaRPr lang="en-US" altLang="ja-JP" sz="2800" b="1" dirty="0">
              <a:solidFill>
                <a:schemeClr val="accent5">
                  <a:lumMod val="75000"/>
                </a:schemeClr>
              </a:solidFill>
              <a:latin typeface="HG丸ｺﾞｼｯｸM-PRO" panose="020F0600000000000000" pitchFamily="50" charset="-128"/>
              <a:ea typeface="HG丸ｺﾞｼｯｸM-PRO" panose="020F0600000000000000" pitchFamily="50" charset="-128"/>
            </a:endParaRPr>
          </a:p>
        </p:txBody>
      </p:sp>
      <p:grpSp>
        <p:nvGrpSpPr>
          <p:cNvPr id="11" name="グループ化 10"/>
          <p:cNvGrpSpPr/>
          <p:nvPr/>
        </p:nvGrpSpPr>
        <p:grpSpPr>
          <a:xfrm>
            <a:off x="272480" y="5710085"/>
            <a:ext cx="1473078" cy="360000"/>
            <a:chOff x="60222" y="4521844"/>
            <a:chExt cx="1473078" cy="360000"/>
          </a:xfrm>
        </p:grpSpPr>
        <p:sp>
          <p:nvSpPr>
            <p:cNvPr id="12" name="角丸四角形 11"/>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4</a:t>
            </a:fld>
            <a:endParaRPr lang="ja-JP" altLang="en-US" dirty="0"/>
          </a:p>
        </p:txBody>
      </p:sp>
      <p:sp>
        <p:nvSpPr>
          <p:cNvPr id="14" name="テキスト ボックス 13"/>
          <p:cNvSpPr txBox="1">
            <a:spLocks noChangeArrowheads="1"/>
          </p:cNvSpPr>
          <p:nvPr/>
        </p:nvSpPr>
        <p:spPr bwMode="auto">
          <a:xfrm>
            <a:off x="7547869" y="95782"/>
            <a:ext cx="1077539"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smtClean="0">
                <a:latin typeface="+mj-ea"/>
                <a:ea typeface="+mj-ea"/>
              </a:rPr>
              <a:t>１．</a:t>
            </a:r>
            <a:r>
              <a:rPr lang="ja-JP" altLang="en-US" sz="1600" dirty="0" smtClean="0">
                <a:latin typeface="+mj-ea"/>
                <a:ea typeface="+mj-ea"/>
              </a:rPr>
              <a:t>砂防法</a:t>
            </a:r>
            <a:endParaRPr lang="en-US" altLang="ja-JP" sz="1600" dirty="0" smtClean="0">
              <a:latin typeface="+mj-ea"/>
              <a:ea typeface="+mj-ea"/>
            </a:endParaRPr>
          </a:p>
        </p:txBody>
      </p:sp>
    </p:spTree>
    <p:extLst>
      <p:ext uri="{BB962C8B-B14F-4D97-AF65-F5344CB8AC3E}">
        <p14:creationId xmlns:p14="http://schemas.microsoft.com/office/powerpoint/2010/main" val="25058707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smtClean="0"/>
              <a:t>～</a:t>
            </a:r>
            <a:r>
              <a:rPr lang="ja-JP" altLang="en-US" dirty="0"/>
              <a:t>砂防ソイルセメントの</a:t>
            </a:r>
            <a:r>
              <a:rPr lang="ja-JP" altLang="en-US" dirty="0" smtClean="0"/>
              <a:t>活用②～</a:t>
            </a:r>
            <a:endParaRPr kumimoji="1" lang="ja-JP" altLang="en-US" dirty="0"/>
          </a:p>
        </p:txBody>
      </p:sp>
      <p:sp>
        <p:nvSpPr>
          <p:cNvPr id="8" name="コンテンツ プレースホルダー 7"/>
          <p:cNvSpPr>
            <a:spLocks noGrp="1"/>
          </p:cNvSpPr>
          <p:nvPr>
            <p:ph idx="1"/>
          </p:nvPr>
        </p:nvSpPr>
        <p:spPr>
          <a:xfrm>
            <a:off x="299247" y="1124744"/>
            <a:ext cx="9606753" cy="2129814"/>
          </a:xfrm>
          <a:ln>
            <a:solidFill>
              <a:srgbClr val="FF0000"/>
            </a:solidFill>
          </a:ln>
        </p:spPr>
        <p:txBody>
          <a:bodyPr wrap="square">
            <a:spAutoFit/>
          </a:bodyPr>
          <a:lstStyle/>
          <a:p>
            <a:pPr marL="0" indent="0">
              <a:buNone/>
            </a:pP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長所</a:t>
            </a: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endParaRPr lang="ja-JP" altLang="en-US" sz="1800" b="1" dirty="0">
              <a:solidFill>
                <a:schemeClr val="bg2">
                  <a:lumMod val="60000"/>
                  <a:lumOff val="40000"/>
                </a:schemeClr>
              </a:solidFill>
              <a:effectLst>
                <a:outerShdw blurRad="38100" dist="38100" dir="2700000" algn="tl">
                  <a:srgbClr val="000000">
                    <a:alpha val="43137"/>
                  </a:srgbClr>
                </a:outerShdw>
              </a:effectLst>
            </a:endParaRPr>
          </a:p>
          <a:p>
            <a:pPr marL="180000" indent="0">
              <a:buClrTx/>
              <a:buSzPct val="100000"/>
              <a:buFont typeface="Wingdings" panose="05000000000000000000" pitchFamily="2" charset="2"/>
              <a:buChar char="l"/>
            </a:pPr>
            <a:r>
              <a:rPr lang="ja-JP" altLang="en-US" sz="1600" dirty="0" smtClean="0"/>
              <a:t>現地</a:t>
            </a:r>
            <a:r>
              <a:rPr lang="ja-JP" altLang="en-US" sz="1600" dirty="0"/>
              <a:t>発生土を</a:t>
            </a:r>
            <a:r>
              <a:rPr lang="en-US" altLang="ja-JP" sz="1600" dirty="0"/>
              <a:t>INSEM</a:t>
            </a:r>
            <a:r>
              <a:rPr lang="ja-JP" altLang="en-US" sz="1600" dirty="0"/>
              <a:t>材として使用するため、残土処分が不要となり現地発生土の有効活用ができる</a:t>
            </a:r>
            <a:r>
              <a:rPr lang="ja-JP" altLang="en-US" sz="1600" dirty="0" smtClean="0"/>
              <a:t>。</a:t>
            </a:r>
            <a:endParaRPr lang="en-US" altLang="ja-JP" sz="1600" dirty="0" smtClean="0"/>
          </a:p>
          <a:p>
            <a:pPr marL="0" indent="0">
              <a:buClrTx/>
              <a:buSzPct val="100000"/>
              <a:buNone/>
            </a:pP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短所</a:t>
            </a: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p>
          <a:p>
            <a:pPr marL="360000" indent="-180000">
              <a:buClrTx/>
              <a:buSzPct val="100000"/>
              <a:buFont typeface="Wingdings" panose="05000000000000000000" pitchFamily="2" charset="2"/>
              <a:buChar char="l"/>
            </a:pPr>
            <a:r>
              <a:rPr lang="ja-JP" altLang="en-US" sz="1600" dirty="0" smtClean="0"/>
              <a:t>現地</a:t>
            </a:r>
            <a:r>
              <a:rPr lang="ja-JP" altLang="en-US" sz="1600" dirty="0"/>
              <a:t>発生土やセメント、資材等の仮置きスペースや、</a:t>
            </a:r>
            <a:r>
              <a:rPr lang="en-US" altLang="ja-JP" sz="1600" dirty="0"/>
              <a:t>INSEM</a:t>
            </a:r>
            <a:r>
              <a:rPr lang="ja-JP" altLang="en-US" sz="1600" dirty="0"/>
              <a:t>材の混合桝等の設備を設置できるヤードが現地に必要となる。</a:t>
            </a:r>
          </a:p>
          <a:p>
            <a:pPr marL="360000" indent="-180000">
              <a:buClrTx/>
              <a:buSzPct val="100000"/>
              <a:buFont typeface="Wingdings" panose="05000000000000000000" pitchFamily="2" charset="2"/>
              <a:buChar char="l"/>
            </a:pPr>
            <a:r>
              <a:rPr lang="ja-JP" altLang="en-US" sz="1600" dirty="0" smtClean="0"/>
              <a:t>現地</a:t>
            </a:r>
            <a:r>
              <a:rPr lang="ja-JP" altLang="en-US" sz="1600" dirty="0"/>
              <a:t>発生土を</a:t>
            </a:r>
            <a:r>
              <a:rPr lang="en-US" altLang="ja-JP" sz="1600" dirty="0"/>
              <a:t>INSEM</a:t>
            </a:r>
            <a:r>
              <a:rPr lang="ja-JP" altLang="en-US" sz="1600" dirty="0"/>
              <a:t>材として使用するため、施工管理及び品質管理項目が多く必要となる</a:t>
            </a:r>
            <a:r>
              <a:rPr lang="ja-JP" altLang="en-US" sz="1600" dirty="0" smtClean="0"/>
              <a:t>。</a:t>
            </a:r>
            <a:endParaRPr lang="en-US" altLang="ja-JP" sz="1600" dirty="0" smtClean="0"/>
          </a:p>
          <a:p>
            <a:pPr marL="360000" indent="-180000">
              <a:buClrTx/>
              <a:buSzPct val="100000"/>
              <a:buFont typeface="Wingdings" panose="05000000000000000000" pitchFamily="2" charset="2"/>
              <a:buChar char="l"/>
            </a:pPr>
            <a:r>
              <a:rPr lang="ja-JP" altLang="en-US" sz="1600" dirty="0" smtClean="0"/>
              <a:t>想定した土質と現地発生土の土質が異なる場合、改良等の手間、費用の増大が懸念される。</a:t>
            </a:r>
            <a:endParaRPr lang="ja-JP" altLang="en-US" sz="1600" dirty="0"/>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40</a:t>
            </a:fld>
            <a:endParaRPr lang="ja-JP" altLang="en-US"/>
          </a:p>
        </p:txBody>
      </p:sp>
      <p:sp>
        <p:nvSpPr>
          <p:cNvPr id="7" name="タイトル 5"/>
          <p:cNvSpPr txBox="1">
            <a:spLocks/>
          </p:cNvSpPr>
          <p:nvPr/>
        </p:nvSpPr>
        <p:spPr bwMode="auto">
          <a:xfrm>
            <a:off x="220317" y="794324"/>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2000" kern="0" dirty="0">
                <a:effectLst/>
              </a:rPr>
              <a:t>砂防</a:t>
            </a:r>
            <a:r>
              <a:rPr lang="ja-JP" altLang="en-US" sz="2000" kern="0" dirty="0" smtClean="0">
                <a:effectLst/>
              </a:rPr>
              <a:t>ソイルセメント活用における留意事項</a:t>
            </a:r>
            <a:endParaRPr lang="ja-JP" altLang="en-US" sz="2000" kern="0" dirty="0">
              <a:effectLst/>
            </a:endParaRPr>
          </a:p>
        </p:txBody>
      </p:sp>
      <p:sp>
        <p:nvSpPr>
          <p:cNvPr id="17" name="テキスト ボックス 2"/>
          <p:cNvSpPr txBox="1">
            <a:spLocks noChangeArrowheads="1"/>
          </p:cNvSpPr>
          <p:nvPr/>
        </p:nvSpPr>
        <p:spPr bwMode="auto">
          <a:xfrm>
            <a:off x="848544" y="3429000"/>
            <a:ext cx="8495353" cy="2308324"/>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800" dirty="0" smtClean="0">
              <a:solidFill>
                <a:srgbClr val="FF0000"/>
              </a:solidFill>
            </a:endParaRPr>
          </a:p>
          <a:p>
            <a:pPr>
              <a:spcBef>
                <a:spcPct val="0"/>
              </a:spcBef>
              <a:buClrTx/>
              <a:buSzTx/>
              <a:buFontTx/>
              <a:buNone/>
            </a:pPr>
            <a:r>
              <a:rPr lang="ja-JP" altLang="en-US" sz="1800" b="1" u="sng" dirty="0" smtClean="0">
                <a:solidFill>
                  <a:srgbClr val="FF0000"/>
                </a:solidFill>
              </a:rPr>
              <a:t>ソイルセメント活用における留意事項</a:t>
            </a:r>
          </a:p>
          <a:p>
            <a:pPr marL="540000" lvl="1">
              <a:spcBef>
                <a:spcPct val="0"/>
              </a:spcBef>
              <a:buClrTx/>
              <a:buSzTx/>
              <a:buFont typeface="Wingdings" panose="05000000000000000000" pitchFamily="2" charset="2"/>
              <a:buChar char="l"/>
            </a:pPr>
            <a:r>
              <a:rPr lang="ja-JP" altLang="en-US" sz="1800" u="sng" dirty="0" smtClean="0">
                <a:solidFill>
                  <a:srgbClr val="FF0000"/>
                </a:solidFill>
              </a:rPr>
              <a:t>設計段階</a:t>
            </a:r>
            <a:r>
              <a:rPr lang="ja-JP" altLang="en-US" sz="1800" dirty="0" smtClean="0"/>
              <a:t>において、</a:t>
            </a:r>
            <a:r>
              <a:rPr lang="ja-JP" altLang="en-US" sz="1800" u="sng" dirty="0" smtClean="0">
                <a:solidFill>
                  <a:srgbClr val="FF0000"/>
                </a:solidFill>
              </a:rPr>
              <a:t>経済性</a:t>
            </a:r>
            <a:r>
              <a:rPr lang="ja-JP" altLang="en-US" sz="1800" u="sng" dirty="0">
                <a:solidFill>
                  <a:srgbClr val="FF0000"/>
                </a:solidFill>
              </a:rPr>
              <a:t>ありきではなく、施工可能な案を</a:t>
            </a:r>
            <a:r>
              <a:rPr lang="ja-JP" altLang="en-US" sz="1800" u="sng" dirty="0" smtClean="0">
                <a:solidFill>
                  <a:srgbClr val="FF0000"/>
                </a:solidFill>
              </a:rPr>
              <a:t>検討</a:t>
            </a:r>
            <a:r>
              <a:rPr lang="ja-JP" altLang="en-US" sz="1800" u="sng" dirty="0" smtClean="0"/>
              <a:t>すること</a:t>
            </a:r>
            <a:endParaRPr lang="en-US" altLang="ja-JP" sz="1800" u="sng" dirty="0" smtClean="0"/>
          </a:p>
          <a:p>
            <a:pPr marL="540000" lvl="1">
              <a:spcBef>
                <a:spcPct val="0"/>
              </a:spcBef>
              <a:buClrTx/>
              <a:buSzTx/>
              <a:buFont typeface="Wingdings" panose="05000000000000000000" pitchFamily="2" charset="2"/>
              <a:buChar char="l"/>
            </a:pPr>
            <a:r>
              <a:rPr lang="ja-JP" altLang="en-US" sz="1800" u="sng" dirty="0">
                <a:solidFill>
                  <a:srgbClr val="FF0000"/>
                </a:solidFill>
              </a:rPr>
              <a:t>設計段階</a:t>
            </a:r>
            <a:r>
              <a:rPr lang="ja-JP" altLang="en-US" sz="1800" dirty="0"/>
              <a:t>に</a:t>
            </a:r>
            <a:r>
              <a:rPr lang="ja-JP" altLang="en-US" sz="1800" dirty="0" smtClean="0"/>
              <a:t>おいて、</a:t>
            </a:r>
            <a:r>
              <a:rPr lang="ja-JP" altLang="en-US" sz="1800" u="sng" dirty="0" smtClean="0">
                <a:solidFill>
                  <a:srgbClr val="FF0000"/>
                </a:solidFill>
              </a:rPr>
              <a:t>サンプリング調査、試験配合を実施</a:t>
            </a:r>
            <a:r>
              <a:rPr lang="ja-JP" altLang="en-US" sz="1800" dirty="0" smtClean="0"/>
              <a:t>すること</a:t>
            </a:r>
            <a:endParaRPr lang="en-US" altLang="ja-JP" sz="1800" dirty="0" smtClean="0"/>
          </a:p>
          <a:p>
            <a:pPr marL="540000" lvl="1">
              <a:spcBef>
                <a:spcPct val="0"/>
              </a:spcBef>
              <a:buClrTx/>
              <a:buSzTx/>
              <a:buFont typeface="Wingdings" panose="05000000000000000000" pitchFamily="2" charset="2"/>
              <a:buChar char="l"/>
            </a:pPr>
            <a:r>
              <a:rPr lang="ja-JP" altLang="en-US" sz="1800" u="sng" dirty="0">
                <a:solidFill>
                  <a:srgbClr val="FF0000"/>
                </a:solidFill>
              </a:rPr>
              <a:t>設計段階</a:t>
            </a:r>
            <a:r>
              <a:rPr lang="ja-JP" altLang="en-US" sz="1800" dirty="0"/>
              <a:t>において、</a:t>
            </a:r>
            <a:r>
              <a:rPr lang="ja-JP" altLang="en-US" sz="1800" dirty="0" smtClean="0"/>
              <a:t>現場特性を把握し、</a:t>
            </a:r>
            <a:r>
              <a:rPr lang="ja-JP" altLang="en-US" sz="1800" u="sng" dirty="0" smtClean="0"/>
              <a:t>発生土仮置場、混合場所、施工機械等の</a:t>
            </a:r>
            <a:r>
              <a:rPr lang="ja-JP" altLang="en-US" sz="1800" u="sng" dirty="0" smtClean="0">
                <a:solidFill>
                  <a:srgbClr val="FF0000"/>
                </a:solidFill>
              </a:rPr>
              <a:t>作業スペースが確保できる</a:t>
            </a:r>
            <a:r>
              <a:rPr lang="ja-JP" altLang="en-US" sz="1800" dirty="0" smtClean="0"/>
              <a:t>ことを確認すること</a:t>
            </a:r>
            <a:endParaRPr lang="en-US" altLang="ja-JP" sz="1800" dirty="0" smtClean="0"/>
          </a:p>
          <a:p>
            <a:pPr marL="540000" lvl="1" indent="-180000">
              <a:spcBef>
                <a:spcPct val="0"/>
              </a:spcBef>
              <a:buClrTx/>
              <a:buSzTx/>
              <a:buNone/>
            </a:pPr>
            <a:r>
              <a:rPr lang="ja-JP" altLang="en-US" sz="1800" b="1" dirty="0">
                <a:solidFill>
                  <a:schemeClr val="bg2">
                    <a:lumMod val="60000"/>
                    <a:lumOff val="40000"/>
                  </a:schemeClr>
                </a:solidFill>
                <a:effectLst>
                  <a:outerShdw blurRad="38100" dist="38100" dir="2700000" algn="tl">
                    <a:srgbClr val="000000">
                      <a:alpha val="43137"/>
                    </a:srgbClr>
                  </a:outerShdw>
                </a:effectLst>
              </a:rPr>
              <a:t>⇒</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砂防</a:t>
            </a:r>
            <a:r>
              <a:rPr lang="ja-JP" altLang="en-US" sz="1800" b="1" dirty="0">
                <a:solidFill>
                  <a:schemeClr val="bg2">
                    <a:lumMod val="60000"/>
                    <a:lumOff val="40000"/>
                  </a:schemeClr>
                </a:solidFill>
                <a:effectLst>
                  <a:outerShdw blurRad="38100" dist="38100" dir="2700000" algn="tl">
                    <a:srgbClr val="000000">
                      <a:alpha val="43137"/>
                    </a:srgbClr>
                  </a:outerShdw>
                </a:effectLst>
              </a:rPr>
              <a:t>ソイルセメントを検討する際は、</a:t>
            </a:r>
            <a:r>
              <a:rPr lang="ja-JP" altLang="en-US" sz="1800" b="1" u="sng" dirty="0">
                <a:solidFill>
                  <a:schemeClr val="bg2">
                    <a:lumMod val="60000"/>
                    <a:lumOff val="40000"/>
                  </a:schemeClr>
                </a:solidFill>
                <a:effectLst>
                  <a:outerShdw blurRad="38100" dist="38100" dir="2700000" algn="tl">
                    <a:srgbClr val="000000">
                      <a:alpha val="43137"/>
                    </a:srgbClr>
                  </a:outerShdw>
                </a:effectLst>
              </a:rPr>
              <a:t>設計段階で試掘、材料試験、室内配合設計を必ず行うこと</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　</a:t>
            </a:r>
            <a:r>
              <a:rPr lang="en-US" altLang="ja-JP" sz="1400" dirty="0" smtClean="0">
                <a:solidFill>
                  <a:schemeClr val="accent4"/>
                </a:solidFill>
              </a:rPr>
              <a:t>※</a:t>
            </a:r>
            <a:r>
              <a:rPr lang="ja-JP" altLang="en-US" sz="1400" dirty="0" smtClean="0">
                <a:solidFill>
                  <a:schemeClr val="accent4"/>
                </a:solidFill>
              </a:rPr>
              <a:t>これらを実施しないと非現実的な計画となる可能性が高くなります！！</a:t>
            </a:r>
            <a:endParaRPr lang="ja-JP" altLang="en-US" sz="1800" dirty="0">
              <a:solidFill>
                <a:schemeClr val="accent4"/>
              </a:solidFill>
            </a:endParaRPr>
          </a:p>
        </p:txBody>
      </p:sp>
      <p:grpSp>
        <p:nvGrpSpPr>
          <p:cNvPr id="18" name="グループ化 17"/>
          <p:cNvGrpSpPr/>
          <p:nvPr/>
        </p:nvGrpSpPr>
        <p:grpSpPr>
          <a:xfrm>
            <a:off x="983643" y="3279731"/>
            <a:ext cx="1473078" cy="360000"/>
            <a:chOff x="60222" y="4521844"/>
            <a:chExt cx="1473078" cy="360000"/>
          </a:xfrm>
        </p:grpSpPr>
        <p:sp>
          <p:nvSpPr>
            <p:cNvPr id="19" name="角丸四角形 18"/>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21" name="正方形/長方形 8"/>
          <p:cNvSpPr>
            <a:spLocks noChangeArrowheads="1"/>
          </p:cNvSpPr>
          <p:nvPr/>
        </p:nvSpPr>
        <p:spPr bwMode="auto">
          <a:xfrm>
            <a:off x="1225778" y="5762436"/>
            <a:ext cx="843852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800" dirty="0" smtClean="0"/>
              <a:t>⇒県内</a:t>
            </a:r>
            <a:r>
              <a:rPr lang="ja-JP" altLang="en-US" sz="1800" dirty="0"/>
              <a:t>での採用事例</a:t>
            </a:r>
            <a:r>
              <a:rPr lang="ja-JP" altLang="en-US" sz="1800" dirty="0" smtClean="0"/>
              <a:t>（加勢蛇川（中部県土）、佐陀川（米子県土））など</a:t>
            </a:r>
            <a:endParaRPr lang="en-US" altLang="ja-JP" sz="1800" dirty="0" smtClean="0"/>
          </a:p>
          <a:p>
            <a:pPr>
              <a:spcBef>
                <a:spcPct val="0"/>
              </a:spcBef>
              <a:buClrTx/>
              <a:buSzTx/>
              <a:buFontTx/>
              <a:buNone/>
            </a:pPr>
            <a:r>
              <a:rPr lang="ja-JP" altLang="en-US" sz="1600" dirty="0" smtClean="0"/>
              <a:t>　　現場の特性・・・大規模な施工ヤードが確保できる。</a:t>
            </a:r>
            <a:endParaRPr lang="en-US" altLang="ja-JP" sz="1600" dirty="0" smtClean="0"/>
          </a:p>
          <a:p>
            <a:pPr>
              <a:spcBef>
                <a:spcPct val="0"/>
              </a:spcBef>
              <a:buClrTx/>
              <a:buSzTx/>
              <a:buFontTx/>
              <a:buNone/>
            </a:pPr>
            <a:r>
              <a:rPr lang="ja-JP" altLang="en-US" sz="1600" dirty="0" smtClean="0"/>
              <a:t>　　 　　　　　　　　　 比較的粒径の揃った発生土が確保できる。</a:t>
            </a:r>
            <a:endParaRPr lang="en-US" altLang="ja-JP" sz="1600" dirty="0" smtClean="0"/>
          </a:p>
          <a:p>
            <a:pPr>
              <a:spcBef>
                <a:spcPct val="0"/>
              </a:spcBef>
              <a:buClrTx/>
              <a:buSzTx/>
              <a:buFontTx/>
              <a:buNone/>
            </a:pPr>
            <a:r>
              <a:rPr lang="ja-JP" altLang="en-US" sz="1600" dirty="0" smtClean="0"/>
              <a:t>　　　　　　　　　　　　今年度以降、小規模渓流で現地着手する箇所があるので状況を注視します。</a:t>
            </a:r>
            <a:endParaRPr lang="en-US" altLang="ja-JP" sz="1600" dirty="0"/>
          </a:p>
        </p:txBody>
      </p:sp>
      <p:sp>
        <p:nvSpPr>
          <p:cNvPr id="12" name="テキスト ボックス 11"/>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Tree>
    <p:extLst>
      <p:ext uri="{BB962C8B-B14F-4D97-AF65-F5344CB8AC3E}">
        <p14:creationId xmlns:p14="http://schemas.microsoft.com/office/powerpoint/2010/main" val="1636891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28497" y="332659"/>
            <a:ext cx="9420502" cy="461665"/>
          </a:xfrm>
        </p:spPr>
        <p:txBody>
          <a:bodyPr/>
          <a:lstStyle/>
          <a:p>
            <a:r>
              <a:rPr lang="ja-JP" altLang="en-US" dirty="0" smtClean="0"/>
              <a:t>～砂防</a:t>
            </a:r>
            <a:r>
              <a:rPr lang="ja-JP" altLang="en-US" dirty="0"/>
              <a:t>ソイルセメントの</a:t>
            </a:r>
            <a:r>
              <a:rPr lang="ja-JP" altLang="en-US" dirty="0" smtClean="0"/>
              <a:t>活用③～</a:t>
            </a:r>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41</a:t>
            </a:fld>
            <a:endParaRPr lang="ja-JP" altLang="en-US"/>
          </a:p>
        </p:txBody>
      </p:sp>
      <p:pic>
        <p:nvPicPr>
          <p:cNvPr id="9" name="図 2"/>
          <p:cNvPicPr>
            <a:picLocks noChangeAspect="1"/>
          </p:cNvPicPr>
          <p:nvPr/>
        </p:nvPicPr>
        <p:blipFill>
          <a:blip r:embed="rId3" cstate="print">
            <a:extLst>
              <a:ext uri="{28A0092B-C50C-407E-A947-70E740481C1C}">
                <a14:useLocalDpi xmlns:a14="http://schemas.microsoft.com/office/drawing/2010/main" val="0"/>
              </a:ext>
            </a:extLst>
          </a:blip>
          <a:srcRect l="13071" t="15463" r="8945" b="20139"/>
          <a:stretch>
            <a:fillRect/>
          </a:stretch>
        </p:blipFill>
        <p:spPr bwMode="auto">
          <a:xfrm>
            <a:off x="848544" y="1908349"/>
            <a:ext cx="2880320" cy="3363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タイトル 5"/>
          <p:cNvSpPr txBox="1">
            <a:spLocks/>
          </p:cNvSpPr>
          <p:nvPr/>
        </p:nvSpPr>
        <p:spPr bwMode="auto">
          <a:xfrm>
            <a:off x="113358" y="702651"/>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2000" kern="0" dirty="0" smtClean="0">
                <a:effectLst/>
              </a:rPr>
              <a:t>設計変更を行った実例　（</a:t>
            </a:r>
            <a:r>
              <a:rPr lang="en-US" altLang="ja-JP" sz="2000" kern="0" dirty="0" smtClean="0">
                <a:effectLst/>
              </a:rPr>
              <a:t>INSEM-DW</a:t>
            </a:r>
            <a:r>
              <a:rPr lang="ja-JP" altLang="en-US" sz="2000" kern="0" dirty="0" smtClean="0">
                <a:effectLst/>
              </a:rPr>
              <a:t>構造　⇒　コンクリート構造）</a:t>
            </a:r>
            <a:endParaRPr lang="ja-JP" altLang="en-US" sz="2000" kern="0" dirty="0">
              <a:effectLst/>
            </a:endParaRPr>
          </a:p>
        </p:txBody>
      </p:sp>
      <p:sp>
        <p:nvSpPr>
          <p:cNvPr id="11" name="コンテンツ プレースホルダー 2"/>
          <p:cNvSpPr txBox="1">
            <a:spLocks/>
          </p:cNvSpPr>
          <p:nvPr/>
        </p:nvSpPr>
        <p:spPr bwMode="auto">
          <a:xfrm>
            <a:off x="143554" y="1181002"/>
            <a:ext cx="4629961"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1" fontAlgn="base" hangingPunct="1">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buFont typeface="Wingdings" pitchFamily="2" charset="2"/>
              <a:buNone/>
            </a:pPr>
            <a:r>
              <a:rPr lang="en-US" altLang="ja-JP" sz="1600" b="1" u="sng" kern="0" dirty="0" smtClean="0"/>
              <a:t>【</a:t>
            </a:r>
            <a:r>
              <a:rPr lang="ja-JP" altLang="en-US" sz="1600" b="1" u="sng" kern="0" dirty="0" smtClean="0"/>
              <a:t>当初計画</a:t>
            </a:r>
            <a:r>
              <a:rPr lang="en-US" altLang="ja-JP" sz="1600" b="1" u="sng" kern="0" dirty="0" smtClean="0"/>
              <a:t>】</a:t>
            </a:r>
          </a:p>
          <a:p>
            <a:pPr marL="0" indent="0">
              <a:buFont typeface="Wingdings" pitchFamily="2" charset="2"/>
              <a:buNone/>
            </a:pPr>
            <a:r>
              <a:rPr lang="ja-JP" altLang="en-US" sz="1600" kern="0" dirty="0" smtClean="0"/>
              <a:t>現地発生土を中詰材に使用する</a:t>
            </a:r>
            <a:r>
              <a:rPr lang="en-US" altLang="ja-JP" sz="1600" kern="0" dirty="0" smtClean="0"/>
              <a:t>『INSEM-</a:t>
            </a:r>
            <a:r>
              <a:rPr lang="ja-JP" altLang="en-US" sz="1600" kern="0" dirty="0" smtClean="0"/>
              <a:t>ダブルウォール（</a:t>
            </a:r>
            <a:r>
              <a:rPr lang="en-US" altLang="ja-JP" sz="1600" kern="0" dirty="0" smtClean="0"/>
              <a:t>DW</a:t>
            </a:r>
            <a:r>
              <a:rPr lang="ja-JP" altLang="en-US" sz="1600" kern="0" dirty="0" smtClean="0"/>
              <a:t>）工法</a:t>
            </a:r>
            <a:r>
              <a:rPr lang="en-US" altLang="ja-JP" sz="1600" kern="0" dirty="0" smtClean="0"/>
              <a:t>』</a:t>
            </a:r>
            <a:r>
              <a:rPr lang="ja-JP" altLang="en-US" sz="1600" kern="0" dirty="0" smtClean="0"/>
              <a:t>　を採用。</a:t>
            </a:r>
            <a:endParaRPr lang="en-US" altLang="ja-JP" sz="1600" kern="0" dirty="0" smtClean="0"/>
          </a:p>
        </p:txBody>
      </p:sp>
      <p:sp>
        <p:nvSpPr>
          <p:cNvPr id="13" name="コンテンツ プレースホルダー 2"/>
          <p:cNvSpPr txBox="1">
            <a:spLocks/>
          </p:cNvSpPr>
          <p:nvPr/>
        </p:nvSpPr>
        <p:spPr bwMode="auto">
          <a:xfrm>
            <a:off x="244790" y="5335212"/>
            <a:ext cx="4427488" cy="12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buNone/>
              <a:defRPr/>
            </a:pPr>
            <a:r>
              <a:rPr lang="en-US" altLang="ja-JP" sz="1400" kern="0" dirty="0"/>
              <a:t>【INSEM-</a:t>
            </a:r>
            <a:r>
              <a:rPr lang="ja-JP" altLang="en-US" sz="1400" kern="0" dirty="0"/>
              <a:t>ダブルウォール（</a:t>
            </a:r>
            <a:r>
              <a:rPr lang="en-US" altLang="ja-JP" sz="1400" kern="0" dirty="0"/>
              <a:t>DW</a:t>
            </a:r>
            <a:r>
              <a:rPr lang="ja-JP" altLang="en-US" sz="1400" kern="0" dirty="0"/>
              <a:t>）工法</a:t>
            </a:r>
            <a:r>
              <a:rPr lang="en-US" altLang="ja-JP" sz="1400" kern="0" dirty="0" smtClean="0"/>
              <a:t>】</a:t>
            </a:r>
          </a:p>
          <a:p>
            <a:pPr marL="0" indent="0">
              <a:buFont typeface="Wingdings" pitchFamily="2" charset="2"/>
              <a:buNone/>
              <a:defRPr/>
            </a:pPr>
            <a:r>
              <a:rPr lang="ja-JP" altLang="en-US" sz="1400" kern="0" dirty="0" smtClean="0"/>
              <a:t>現地発生土にセメントを混合した中詰材（以下</a:t>
            </a:r>
            <a:r>
              <a:rPr lang="en-US" altLang="ja-JP" sz="1400" kern="0" dirty="0" smtClean="0"/>
              <a:t>INSEM</a:t>
            </a:r>
            <a:r>
              <a:rPr lang="ja-JP" altLang="en-US" sz="1400" kern="0" dirty="0" smtClean="0"/>
              <a:t>材）を使用し、上流壁面材に軽量鋼矢板、下流壁面材にエキスパンドメタルを使用し、これらをタイ材で連結し</a:t>
            </a:r>
            <a:r>
              <a:rPr lang="en-US" altLang="ja-JP" sz="1400" kern="0" dirty="0" smtClean="0"/>
              <a:t>INSEM</a:t>
            </a:r>
            <a:r>
              <a:rPr lang="ja-JP" altLang="en-US" sz="1400" kern="0" dirty="0" smtClean="0"/>
              <a:t>材を拘束して、せん断変形が生じないようにする工法。</a:t>
            </a:r>
            <a:endParaRPr lang="en-US" altLang="ja-JP" sz="1400" kern="0" dirty="0" smtClean="0"/>
          </a:p>
        </p:txBody>
      </p:sp>
      <p:sp>
        <p:nvSpPr>
          <p:cNvPr id="5" name="正方形/長方形 4"/>
          <p:cNvSpPr/>
          <p:nvPr/>
        </p:nvSpPr>
        <p:spPr>
          <a:xfrm>
            <a:off x="113358" y="1135580"/>
            <a:ext cx="4660157" cy="5478444"/>
          </a:xfrm>
          <a:prstGeom prst="rect">
            <a:avLst/>
          </a:pr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コンテンツ プレースホルダー 2"/>
          <p:cNvSpPr txBox="1">
            <a:spLocks/>
          </p:cNvSpPr>
          <p:nvPr/>
        </p:nvSpPr>
        <p:spPr bwMode="auto">
          <a:xfrm>
            <a:off x="4952999" y="1181002"/>
            <a:ext cx="4896000" cy="529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1" fontAlgn="base" hangingPunct="1">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buFont typeface="Wingdings" pitchFamily="2" charset="2"/>
              <a:buNone/>
            </a:pPr>
            <a:r>
              <a:rPr lang="en-US" altLang="ja-JP" sz="1600" b="1" u="sng" kern="0" dirty="0" smtClean="0"/>
              <a:t>【</a:t>
            </a:r>
            <a:r>
              <a:rPr lang="ja-JP" altLang="en-US" sz="1600" b="1" u="sng" kern="0" dirty="0" smtClean="0"/>
              <a:t>施工時に生じた課題</a:t>
            </a:r>
            <a:r>
              <a:rPr lang="en-US" altLang="ja-JP" sz="1600" b="1" u="sng" kern="0" dirty="0" smtClean="0"/>
              <a:t>】</a:t>
            </a:r>
          </a:p>
          <a:p>
            <a:pPr marL="0" indent="0">
              <a:buNone/>
            </a:pPr>
            <a:r>
              <a:rPr lang="ja-JP" altLang="en-US" sz="1600" kern="0" dirty="0"/>
              <a:t>現地</a:t>
            </a:r>
            <a:r>
              <a:rPr lang="ja-JP" altLang="en-US" sz="1600" kern="0" dirty="0" smtClean="0"/>
              <a:t>発生土が、詳細設計時に現地採取したサンプリングデータと比較し著しく不良な結果となった。</a:t>
            </a:r>
            <a:endParaRPr lang="en-US" altLang="ja-JP" sz="1600" kern="0" dirty="0" smtClean="0"/>
          </a:p>
          <a:p>
            <a:pPr marL="457200" lvl="1" indent="0">
              <a:buNone/>
            </a:pPr>
            <a:r>
              <a:rPr lang="ja-JP" altLang="en-US" sz="1600" kern="0" dirty="0"/>
              <a:t>①必要単位体積重量の不足</a:t>
            </a:r>
          </a:p>
          <a:p>
            <a:pPr marL="457200" lvl="1" indent="0">
              <a:buNone/>
            </a:pPr>
            <a:r>
              <a:rPr lang="ja-JP" altLang="en-US" sz="1400" kern="0" dirty="0"/>
              <a:t>（単位体積重量 </a:t>
            </a:r>
            <a:r>
              <a:rPr lang="en-US" altLang="ja-JP" sz="1400" kern="0" dirty="0"/>
              <a:t>14.7kN/mm3≦</a:t>
            </a:r>
            <a:r>
              <a:rPr lang="ja-JP" altLang="en-US" sz="1400" kern="0" dirty="0"/>
              <a:t>設計重量 </a:t>
            </a:r>
            <a:r>
              <a:rPr lang="en-US" altLang="ja-JP" sz="1400" kern="0" dirty="0"/>
              <a:t>16.8kN/mm3</a:t>
            </a:r>
            <a:r>
              <a:rPr lang="ja-JP" altLang="en-US" sz="1400" kern="0" dirty="0"/>
              <a:t>）</a:t>
            </a:r>
            <a:endParaRPr lang="en-US" altLang="ja-JP" sz="1400" kern="0" dirty="0"/>
          </a:p>
          <a:p>
            <a:pPr marL="540000" lvl="1" indent="-180000">
              <a:buNone/>
            </a:pPr>
            <a:r>
              <a:rPr lang="ja-JP" altLang="en-US" sz="1600" kern="0" dirty="0" smtClean="0"/>
              <a:t>⇒砂防</a:t>
            </a:r>
            <a:r>
              <a:rPr lang="ja-JP" altLang="en-US" sz="1600" kern="0" dirty="0"/>
              <a:t>堰堤の安定条件を満足できないため、</a:t>
            </a:r>
            <a:r>
              <a:rPr lang="ja-JP" altLang="en-US" sz="1600" kern="0" dirty="0" smtClean="0"/>
              <a:t>そのまま使用</a:t>
            </a:r>
            <a:r>
              <a:rPr lang="ja-JP" altLang="en-US" sz="1600" kern="0" dirty="0"/>
              <a:t>できない。</a:t>
            </a:r>
          </a:p>
          <a:p>
            <a:pPr marL="457200" lvl="1" indent="0">
              <a:buNone/>
            </a:pPr>
            <a:r>
              <a:rPr lang="ja-JP" altLang="en-US" sz="1600" kern="0" dirty="0" smtClean="0"/>
              <a:t>②自然</a:t>
            </a:r>
            <a:r>
              <a:rPr lang="ja-JP" altLang="en-US" sz="1600" kern="0" dirty="0"/>
              <a:t>含水比の</a:t>
            </a:r>
            <a:r>
              <a:rPr lang="ja-JP" altLang="en-US" sz="1600" kern="0" dirty="0" smtClean="0"/>
              <a:t>高値</a:t>
            </a:r>
            <a:endParaRPr lang="ja-JP" altLang="en-US" sz="1600" kern="0" dirty="0"/>
          </a:p>
          <a:p>
            <a:pPr marL="457200" lvl="1" indent="0">
              <a:buNone/>
            </a:pPr>
            <a:r>
              <a:rPr lang="ja-JP" altLang="en-US" sz="1400" kern="0" dirty="0"/>
              <a:t>　（自然含水比 </a:t>
            </a:r>
            <a:r>
              <a:rPr lang="en-US" altLang="ja-JP" sz="1400" kern="0" dirty="0"/>
              <a:t>74.1</a:t>
            </a:r>
            <a:r>
              <a:rPr lang="ja-JP" altLang="en-US" sz="1400" kern="0" dirty="0"/>
              <a:t>％（最適含水比 </a:t>
            </a:r>
            <a:r>
              <a:rPr lang="en-US" altLang="ja-JP" sz="1400" kern="0" dirty="0"/>
              <a:t>55.1</a:t>
            </a:r>
            <a:r>
              <a:rPr lang="ja-JP" altLang="en-US" sz="1400" kern="0" dirty="0"/>
              <a:t>％）</a:t>
            </a:r>
            <a:r>
              <a:rPr lang="ja-JP" altLang="en-US" sz="1400" kern="0" dirty="0" smtClean="0"/>
              <a:t>）</a:t>
            </a:r>
            <a:endParaRPr lang="en-US" altLang="ja-JP" sz="1400" kern="0" dirty="0" smtClean="0"/>
          </a:p>
          <a:p>
            <a:pPr marL="540000" lvl="1" indent="-180000">
              <a:buNone/>
            </a:pPr>
            <a:r>
              <a:rPr lang="ja-JP" altLang="en-US" sz="1600" kern="0" dirty="0" smtClean="0"/>
              <a:t>⇒施工</a:t>
            </a:r>
            <a:r>
              <a:rPr lang="ja-JP" altLang="en-US" sz="1600" kern="0" dirty="0"/>
              <a:t>機械のトラフィカビリティを確保できず</a:t>
            </a:r>
            <a:r>
              <a:rPr lang="ja-JP" altLang="en-US" sz="1600" kern="0" dirty="0" smtClean="0"/>
              <a:t>、機械</a:t>
            </a:r>
            <a:r>
              <a:rPr lang="ja-JP" altLang="en-US" sz="1600" kern="0" dirty="0"/>
              <a:t>による敷均し転圧作業等が困難</a:t>
            </a:r>
            <a:r>
              <a:rPr lang="ja-JP" altLang="en-US" sz="1600" kern="0" dirty="0" smtClean="0"/>
              <a:t>なとなり、品質</a:t>
            </a:r>
            <a:r>
              <a:rPr lang="ja-JP" altLang="en-US" sz="1600" kern="0" dirty="0"/>
              <a:t>が確保できない。</a:t>
            </a:r>
          </a:p>
          <a:p>
            <a:pPr marL="457200" lvl="1" indent="0">
              <a:buNone/>
            </a:pPr>
            <a:r>
              <a:rPr lang="ja-JP" altLang="en-US" sz="1600" kern="0" dirty="0" smtClean="0"/>
              <a:t>③</a:t>
            </a:r>
            <a:r>
              <a:rPr lang="ja-JP" altLang="en-US" sz="1600" kern="0" dirty="0"/>
              <a:t>シルト・粘土分が</a:t>
            </a:r>
            <a:r>
              <a:rPr lang="ja-JP" altLang="en-US" sz="1600" kern="0" dirty="0" smtClean="0"/>
              <a:t>多い</a:t>
            </a:r>
            <a:endParaRPr lang="en-US" altLang="ja-JP" sz="1600" kern="0" dirty="0" smtClean="0"/>
          </a:p>
          <a:p>
            <a:pPr marL="457200" lvl="1" indent="0">
              <a:buNone/>
            </a:pPr>
            <a:r>
              <a:rPr lang="ja-JP" altLang="en-US" sz="1400" kern="0" dirty="0" smtClean="0"/>
              <a:t>　（シルト</a:t>
            </a:r>
            <a:r>
              <a:rPr lang="en-US" altLang="ja-JP" sz="1400" kern="0" dirty="0"/>
              <a:t>+</a:t>
            </a:r>
            <a:r>
              <a:rPr lang="ja-JP" altLang="en-US" sz="1400" kern="0" dirty="0"/>
              <a:t>粘土分 </a:t>
            </a:r>
            <a:r>
              <a:rPr lang="en-US" altLang="ja-JP" sz="1400" kern="0" dirty="0"/>
              <a:t>96.3</a:t>
            </a:r>
            <a:r>
              <a:rPr lang="ja-JP" altLang="en-US" sz="1400" kern="0" dirty="0" smtClean="0"/>
              <a:t>％）</a:t>
            </a:r>
            <a:endParaRPr lang="ja-JP" altLang="en-US" sz="1400" kern="0" dirty="0"/>
          </a:p>
          <a:p>
            <a:pPr marL="540000" lvl="1" indent="-180000">
              <a:buNone/>
            </a:pPr>
            <a:r>
              <a:rPr lang="ja-JP" altLang="en-US" sz="1600" kern="0" dirty="0" smtClean="0"/>
              <a:t>⇒一般的</a:t>
            </a:r>
            <a:r>
              <a:rPr lang="ja-JP" altLang="en-US" sz="1600" kern="0" dirty="0"/>
              <a:t>にセメント添加量が多くなる</a:t>
            </a:r>
            <a:r>
              <a:rPr lang="ja-JP" altLang="en-US" sz="1600" kern="0" dirty="0" smtClean="0"/>
              <a:t>。</a:t>
            </a:r>
            <a:endParaRPr lang="en-US" altLang="ja-JP" sz="1600" kern="0" dirty="0" smtClean="0"/>
          </a:p>
          <a:p>
            <a:pPr marL="457200" lvl="1" indent="0">
              <a:buNone/>
            </a:pPr>
            <a:r>
              <a:rPr lang="ja-JP" altLang="en-US" sz="1600" kern="0" dirty="0" smtClean="0"/>
              <a:t>④本堤形式の変更</a:t>
            </a:r>
            <a:endParaRPr lang="en-US" altLang="ja-JP" sz="1600" kern="0" dirty="0" smtClean="0"/>
          </a:p>
          <a:p>
            <a:pPr marL="457200" lvl="1" indent="0">
              <a:buNone/>
            </a:pPr>
            <a:r>
              <a:rPr lang="ja-JP" altLang="en-US" sz="1400" kern="0" dirty="0"/>
              <a:t>　</a:t>
            </a:r>
            <a:r>
              <a:rPr lang="ja-JP" altLang="en-US" sz="1400" kern="0" dirty="0" smtClean="0"/>
              <a:t>（</a:t>
            </a:r>
            <a:r>
              <a:rPr lang="en-US" altLang="ja-JP" sz="1400" kern="0" dirty="0" smtClean="0"/>
              <a:t>INSEM-DW</a:t>
            </a:r>
            <a:r>
              <a:rPr lang="ja-JP" altLang="en-US" sz="1400" kern="0" dirty="0" smtClean="0"/>
              <a:t>　⇒　コンクリート構造）</a:t>
            </a:r>
            <a:endParaRPr lang="en-US" altLang="ja-JP" sz="1400" kern="0" dirty="0" smtClean="0"/>
          </a:p>
          <a:p>
            <a:pPr marL="540000" lvl="1" indent="-180000">
              <a:buNone/>
            </a:pPr>
            <a:r>
              <a:rPr lang="ja-JP" altLang="en-US" sz="1600" kern="0" dirty="0" smtClean="0"/>
              <a:t>⇒本堤形式の変更は重大な変更となるため、再度国交省との構造協議を要する</a:t>
            </a:r>
            <a:endParaRPr lang="ja-JP" altLang="en-US" sz="1600" kern="0" dirty="0"/>
          </a:p>
        </p:txBody>
      </p:sp>
      <p:sp>
        <p:nvSpPr>
          <p:cNvPr id="15" name="正方形/長方形 14"/>
          <p:cNvSpPr/>
          <p:nvPr/>
        </p:nvSpPr>
        <p:spPr>
          <a:xfrm>
            <a:off x="4977093" y="1135580"/>
            <a:ext cx="4857468" cy="54784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右矢印 1"/>
          <p:cNvSpPr/>
          <p:nvPr/>
        </p:nvSpPr>
        <p:spPr>
          <a:xfrm>
            <a:off x="4376936" y="2869608"/>
            <a:ext cx="600157" cy="1656184"/>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Tree>
    <p:extLst>
      <p:ext uri="{BB962C8B-B14F-4D97-AF65-F5344CB8AC3E}">
        <p14:creationId xmlns:p14="http://schemas.microsoft.com/office/powerpoint/2010/main" val="1438771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（４）</a:t>
            </a:r>
            <a:r>
              <a:rPr lang="ja-JP" altLang="en-US" dirty="0" smtClean="0"/>
              <a:t>透過部</a:t>
            </a:r>
            <a:r>
              <a:rPr lang="ja-JP" altLang="en-US" dirty="0" smtClean="0"/>
              <a:t>構造の</a:t>
            </a:r>
            <a:r>
              <a:rPr lang="ja-JP" altLang="en-US" dirty="0" smtClean="0"/>
              <a:t>比較</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42</a:t>
            </a:fld>
            <a:endParaRPr lang="ja-JP" altLang="en-US"/>
          </a:p>
        </p:txBody>
      </p:sp>
      <p:sp>
        <p:nvSpPr>
          <p:cNvPr id="5" name="テキスト ボックス 2"/>
          <p:cNvSpPr txBox="1">
            <a:spLocks noChangeArrowheads="1"/>
          </p:cNvSpPr>
          <p:nvPr/>
        </p:nvSpPr>
        <p:spPr bwMode="auto">
          <a:xfrm>
            <a:off x="179700" y="989936"/>
            <a:ext cx="9597836" cy="1569660"/>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marL="180000" lvl="1" indent="0">
              <a:spcBef>
                <a:spcPct val="0"/>
              </a:spcBef>
              <a:buClrTx/>
              <a:buSzTx/>
              <a:buFont typeface="Wingdings" panose="05000000000000000000" pitchFamily="2" charset="2"/>
              <a:buChar char="l"/>
            </a:pPr>
            <a:r>
              <a:rPr lang="ja-JP" altLang="en-US" sz="1600" dirty="0" smtClean="0">
                <a:solidFill>
                  <a:schemeClr val="accent4"/>
                </a:solidFill>
              </a:rPr>
              <a:t>透過型堰堤の透過部構造は、複数のメーカーから様々な形式が提案されている。</a:t>
            </a:r>
            <a:endParaRPr lang="en-US" altLang="ja-JP" sz="1600" dirty="0" smtClean="0">
              <a:solidFill>
                <a:schemeClr val="accent4"/>
              </a:solidFill>
            </a:endParaRPr>
          </a:p>
          <a:p>
            <a:pPr marL="360000" lvl="1" indent="0">
              <a:spcBef>
                <a:spcPct val="0"/>
              </a:spcBef>
              <a:buClrTx/>
              <a:buSzTx/>
              <a:buNone/>
            </a:pPr>
            <a:r>
              <a:rPr lang="ja-JP" altLang="en-US" sz="1600" dirty="0" smtClean="0">
                <a:solidFill>
                  <a:schemeClr val="accent4"/>
                </a:solidFill>
              </a:rPr>
              <a:t>⇒</a:t>
            </a:r>
            <a:r>
              <a:rPr lang="ja-JP" altLang="en-US" sz="1600" dirty="0">
                <a:solidFill>
                  <a:schemeClr val="accent4"/>
                </a:solidFill>
              </a:rPr>
              <a:t>経済性だけでなく、施工実績</a:t>
            </a:r>
            <a:r>
              <a:rPr lang="ja-JP" altLang="en-US" sz="1600" dirty="0" smtClean="0">
                <a:solidFill>
                  <a:schemeClr val="accent4"/>
                </a:solidFill>
              </a:rPr>
              <a:t>、捕捉実績、施工性</a:t>
            </a:r>
            <a:r>
              <a:rPr lang="ja-JP" altLang="en-US" sz="1600" dirty="0">
                <a:solidFill>
                  <a:schemeClr val="accent4"/>
                </a:solidFill>
              </a:rPr>
              <a:t>、現場条件</a:t>
            </a:r>
            <a:r>
              <a:rPr lang="ja-JP" altLang="en-US" sz="1600" dirty="0" smtClean="0">
                <a:solidFill>
                  <a:schemeClr val="accent4"/>
                </a:solidFill>
              </a:rPr>
              <a:t>、礫径、</a:t>
            </a:r>
            <a:r>
              <a:rPr lang="ja-JP" altLang="en-US" sz="1600" dirty="0">
                <a:solidFill>
                  <a:schemeClr val="accent4"/>
                </a:solidFill>
              </a:rPr>
              <a:t>構造などから総合的に評価すること</a:t>
            </a:r>
            <a:r>
              <a:rPr lang="ja-JP" altLang="en-US" sz="1600" dirty="0" smtClean="0">
                <a:solidFill>
                  <a:schemeClr val="accent4"/>
                </a:solidFill>
              </a:rPr>
              <a:t>。</a:t>
            </a:r>
            <a:endParaRPr lang="en-US" altLang="ja-JP" sz="1600" dirty="0" smtClean="0">
              <a:solidFill>
                <a:schemeClr val="accent4"/>
              </a:solidFill>
            </a:endParaRPr>
          </a:p>
          <a:p>
            <a:pPr marL="360000" lvl="1" indent="0">
              <a:spcBef>
                <a:spcPct val="0"/>
              </a:spcBef>
              <a:buClrTx/>
              <a:buSzTx/>
              <a:buNone/>
            </a:pPr>
            <a:r>
              <a:rPr lang="en-US" altLang="ja-JP" sz="1600" dirty="0" smtClean="0">
                <a:solidFill>
                  <a:schemeClr val="accent4"/>
                </a:solidFill>
              </a:rPr>
              <a:t>※</a:t>
            </a:r>
            <a:r>
              <a:rPr lang="ja-JP" altLang="en-US" sz="1600" dirty="0" smtClean="0">
                <a:solidFill>
                  <a:schemeClr val="accent4"/>
                </a:solidFill>
              </a:rPr>
              <a:t>砂防技術指針の改定に合わせて、評価項目の統一、重み付けを検討し中。</a:t>
            </a:r>
            <a:endParaRPr lang="en-US" altLang="ja-JP" sz="1600" dirty="0" smtClean="0">
              <a:solidFill>
                <a:schemeClr val="accent4"/>
              </a:solidFill>
            </a:endParaRPr>
          </a:p>
          <a:p>
            <a:pPr marL="540000" lvl="1" indent="-180000">
              <a:spcBef>
                <a:spcPct val="0"/>
              </a:spcBef>
              <a:buClrTx/>
              <a:buSzTx/>
              <a:buNone/>
            </a:pPr>
            <a:r>
              <a:rPr lang="en-US" altLang="ja-JP" sz="1600" dirty="0" smtClean="0">
                <a:solidFill>
                  <a:schemeClr val="accent4"/>
                </a:solidFill>
              </a:rPr>
              <a:t>※</a:t>
            </a:r>
            <a:r>
              <a:rPr lang="ja-JP" altLang="en-US" sz="1600" dirty="0" smtClean="0">
                <a:solidFill>
                  <a:schemeClr val="accent4"/>
                </a:solidFill>
              </a:rPr>
              <a:t>特に、透過型堰堤については実際に土石流に対して効果があるかが重要なので、</a:t>
            </a:r>
            <a:r>
              <a:rPr lang="ja-JP" altLang="en-US" sz="1600" b="1" u="sng" dirty="0" smtClean="0">
                <a:solidFill>
                  <a:srgbClr val="FF0000"/>
                </a:solidFill>
              </a:rPr>
              <a:t>捕捉実績がないものは採用しない</a:t>
            </a:r>
            <a:r>
              <a:rPr lang="ja-JP" altLang="en-US" sz="1600" dirty="0" smtClean="0">
                <a:solidFill>
                  <a:schemeClr val="accent4"/>
                </a:solidFill>
              </a:rPr>
              <a:t>。</a:t>
            </a:r>
            <a:endParaRPr lang="en-US" altLang="ja-JP" sz="1600" dirty="0">
              <a:solidFill>
                <a:schemeClr val="accent4"/>
              </a:solidFill>
            </a:endParaRPr>
          </a:p>
        </p:txBody>
      </p:sp>
      <p:grpSp>
        <p:nvGrpSpPr>
          <p:cNvPr id="6" name="グループ化 5"/>
          <p:cNvGrpSpPr/>
          <p:nvPr/>
        </p:nvGrpSpPr>
        <p:grpSpPr>
          <a:xfrm>
            <a:off x="738970" y="826868"/>
            <a:ext cx="1473078" cy="360000"/>
            <a:chOff x="60222" y="4521844"/>
            <a:chExt cx="1473078" cy="360000"/>
          </a:xfrm>
        </p:grpSpPr>
        <p:sp>
          <p:nvSpPr>
            <p:cNvPr id="7" name="角丸四角形 6"/>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49" y="2696034"/>
            <a:ext cx="5702156" cy="4045334"/>
          </a:xfrm>
          <a:prstGeom prst="rect">
            <a:avLst/>
          </a:prstGeom>
        </p:spPr>
      </p:pic>
      <p:sp>
        <p:nvSpPr>
          <p:cNvPr id="11" name="テキスト ボックス 10"/>
          <p:cNvSpPr txBox="1"/>
          <p:nvPr/>
        </p:nvSpPr>
        <p:spPr>
          <a:xfrm>
            <a:off x="7545288" y="456778"/>
            <a:ext cx="2364750" cy="246221"/>
          </a:xfrm>
          <a:prstGeom prst="rect">
            <a:avLst/>
          </a:prstGeom>
          <a:noFill/>
        </p:spPr>
        <p:txBody>
          <a:bodyPr wrap="none" rtlCol="0">
            <a:spAutoFit/>
          </a:bodyPr>
          <a:lstStyle/>
          <a:p>
            <a:pPr algn="just"/>
            <a:r>
              <a:rPr lang="ja-JP" altLang="en-US" sz="1000" dirty="0" smtClean="0"/>
              <a:t>出典：鋼製砂防構造物設計事例集（</a:t>
            </a:r>
            <a:r>
              <a:rPr lang="en-US" altLang="ja-JP" sz="1000" dirty="0" smtClean="0"/>
              <a:t>Ⅱ</a:t>
            </a:r>
            <a:r>
              <a:rPr lang="ja-JP" altLang="en-US" sz="1000" dirty="0" smtClean="0"/>
              <a:t>）</a:t>
            </a:r>
            <a:endParaRPr lang="ja-JP" altLang="en-US" sz="1000" dirty="0"/>
          </a:p>
        </p:txBody>
      </p:sp>
      <p:sp>
        <p:nvSpPr>
          <p:cNvPr id="12" name="正方形/長方形 11"/>
          <p:cNvSpPr/>
          <p:nvPr/>
        </p:nvSpPr>
        <p:spPr>
          <a:xfrm>
            <a:off x="6021940" y="2718549"/>
            <a:ext cx="3755596" cy="2000548"/>
          </a:xfrm>
          <a:prstGeom prst="rect">
            <a:avLst/>
          </a:prstGeom>
          <a:ln>
            <a:solidFill>
              <a:schemeClr val="accent4"/>
            </a:solidFill>
          </a:ln>
        </p:spPr>
        <p:txBody>
          <a:bodyPr wrap="square">
            <a:spAutoFit/>
          </a:bodyPr>
          <a:lstStyle/>
          <a:p>
            <a:r>
              <a:rPr lang="en-US" altLang="ja-JP" sz="1600" dirty="0" smtClean="0">
                <a:latin typeface="MS-Mincho"/>
              </a:rPr>
              <a:t>【</a:t>
            </a:r>
            <a:r>
              <a:rPr lang="ja-JP" altLang="en-US" sz="1600" dirty="0" smtClean="0">
                <a:latin typeface="MS-Mincho"/>
              </a:rPr>
              <a:t>鳥取県内で施工実績のある主なもの</a:t>
            </a:r>
            <a:r>
              <a:rPr lang="en-US" altLang="ja-JP" sz="1600" dirty="0" smtClean="0">
                <a:latin typeface="MS-Mincho"/>
              </a:rPr>
              <a:t>】</a:t>
            </a:r>
            <a:r>
              <a:rPr lang="ja-JP" altLang="en-US" sz="1600" dirty="0" smtClean="0">
                <a:latin typeface="MS-Mincho"/>
              </a:rPr>
              <a:t>　　　　　　　　　　　　　　　　　　　　　</a:t>
            </a:r>
            <a:endParaRPr lang="en-US" altLang="ja-JP" sz="1600" dirty="0" smtClean="0">
              <a:latin typeface="MS-Mincho"/>
            </a:endParaRPr>
          </a:p>
          <a:p>
            <a:r>
              <a:rPr lang="ja-JP" altLang="en-US" sz="1200" dirty="0" smtClean="0"/>
              <a:t>　　　　　　　　　　　　　　　　</a:t>
            </a:r>
            <a:r>
              <a:rPr lang="en-US" altLang="ja-JP" sz="1200" dirty="0" smtClean="0"/>
              <a:t>※</a:t>
            </a:r>
            <a:r>
              <a:rPr lang="ja-JP" altLang="en-US" sz="1200" dirty="0" smtClean="0"/>
              <a:t>国交省施工も含む（</a:t>
            </a:r>
            <a:r>
              <a:rPr lang="en-US" altLang="ja-JP" sz="1200" dirty="0" smtClean="0"/>
              <a:t>H29</a:t>
            </a:r>
            <a:r>
              <a:rPr lang="ja-JP" altLang="en-US" sz="1200" dirty="0" smtClean="0"/>
              <a:t>末）</a:t>
            </a:r>
            <a:endParaRPr lang="en-US" altLang="ja-JP" sz="1200" dirty="0" smtClean="0"/>
          </a:p>
          <a:p>
            <a:pPr algn="r"/>
            <a:endParaRPr lang="en-US" altLang="ja-JP" sz="1600" dirty="0" smtClean="0"/>
          </a:p>
          <a:p>
            <a:pPr marL="285750" indent="-285750">
              <a:buFont typeface="Wingdings" panose="05000000000000000000" pitchFamily="2" charset="2"/>
              <a:buChar char="l"/>
            </a:pPr>
            <a:r>
              <a:rPr lang="ja-JP" altLang="en-US" sz="1600" dirty="0" smtClean="0"/>
              <a:t>格子型－２０００</a:t>
            </a:r>
            <a:r>
              <a:rPr lang="en-US" altLang="ja-JP" sz="1600" dirty="0" smtClean="0"/>
              <a:t>C</a:t>
            </a:r>
            <a:r>
              <a:rPr lang="ja-JP" altLang="en-US" sz="1600" dirty="0" smtClean="0"/>
              <a:t>　  　：１４基</a:t>
            </a:r>
            <a:endParaRPr lang="en-US" altLang="ja-JP" sz="1600" dirty="0" smtClean="0"/>
          </a:p>
          <a:p>
            <a:pPr marL="285750" indent="-285750">
              <a:buFont typeface="Wingdings" panose="05000000000000000000" pitchFamily="2" charset="2"/>
              <a:buChar char="l"/>
            </a:pPr>
            <a:r>
              <a:rPr lang="ja-JP" altLang="en-US" sz="1600" dirty="0" smtClean="0"/>
              <a:t>鋼製スリット堰堤</a:t>
            </a:r>
            <a:r>
              <a:rPr lang="en-US" altLang="ja-JP" sz="1600" dirty="0" smtClean="0"/>
              <a:t>B</a:t>
            </a:r>
            <a:r>
              <a:rPr lang="ja-JP" altLang="en-US" sz="1600" dirty="0" smtClean="0"/>
              <a:t>型　：　８基</a:t>
            </a:r>
            <a:endParaRPr lang="en-US" altLang="ja-JP" sz="1600" dirty="0" smtClean="0"/>
          </a:p>
          <a:p>
            <a:pPr marL="285750" indent="-285750">
              <a:buFont typeface="Wingdings" panose="05000000000000000000" pitchFamily="2" charset="2"/>
              <a:buChar char="l"/>
            </a:pPr>
            <a:r>
              <a:rPr lang="en-US" altLang="ja-JP" sz="1600" dirty="0" smtClean="0"/>
              <a:t>J</a:t>
            </a:r>
            <a:r>
              <a:rPr lang="ja-JP" altLang="en-US" sz="1600" dirty="0" smtClean="0"/>
              <a:t>－スリット　　　　　　 　：２６基</a:t>
            </a:r>
            <a:endParaRPr lang="en-US" altLang="ja-JP" sz="1600" dirty="0" smtClean="0"/>
          </a:p>
          <a:p>
            <a:pPr marL="285750" indent="-285750">
              <a:buFont typeface="Wingdings" panose="05000000000000000000" pitchFamily="2" charset="2"/>
              <a:buChar char="l"/>
            </a:pPr>
            <a:r>
              <a:rPr lang="ja-JP" altLang="en-US" sz="1600" dirty="0" smtClean="0"/>
              <a:t>鋼製スリット堰堤</a:t>
            </a:r>
            <a:r>
              <a:rPr lang="en-US" altLang="ja-JP" sz="1600" dirty="0" smtClean="0"/>
              <a:t>T</a:t>
            </a:r>
            <a:r>
              <a:rPr lang="ja-JP" altLang="en-US" sz="1600" dirty="0" smtClean="0"/>
              <a:t>型　：　４基</a:t>
            </a:r>
            <a:endParaRPr lang="en-US" altLang="ja-JP" sz="1600" dirty="0" smtClean="0"/>
          </a:p>
          <a:p>
            <a:pPr marL="285750" indent="-285750">
              <a:buFont typeface="Wingdings" panose="05000000000000000000" pitchFamily="2" charset="2"/>
              <a:buChar char="l"/>
            </a:pPr>
            <a:r>
              <a:rPr lang="en-US" altLang="ja-JP" sz="1600" dirty="0" smtClean="0"/>
              <a:t>CBBO</a:t>
            </a:r>
            <a:r>
              <a:rPr lang="ja-JP" altLang="en-US" sz="1600" dirty="0" smtClean="0"/>
              <a:t>型砂防堰堤　　 ：１４基</a:t>
            </a:r>
            <a:endParaRPr lang="ja-JP" altLang="en-US" sz="1600" dirty="0"/>
          </a:p>
        </p:txBody>
      </p:sp>
      <p:sp>
        <p:nvSpPr>
          <p:cNvPr id="13" name="正方形/長方形 12"/>
          <p:cNvSpPr/>
          <p:nvPr/>
        </p:nvSpPr>
        <p:spPr>
          <a:xfrm>
            <a:off x="5992718" y="4888476"/>
            <a:ext cx="2441694" cy="1846659"/>
          </a:xfrm>
          <a:prstGeom prst="rect">
            <a:avLst/>
          </a:prstGeom>
        </p:spPr>
        <p:txBody>
          <a:bodyPr wrap="none">
            <a:spAutoFit/>
          </a:bodyPr>
          <a:lstStyle/>
          <a:p>
            <a:r>
              <a:rPr lang="ja-JP" altLang="en-US" sz="1600" dirty="0" smtClean="0"/>
              <a:t>（参考）検討中の評価項目</a:t>
            </a:r>
            <a:endParaRPr lang="en-US" altLang="ja-JP" sz="1600" dirty="0" smtClean="0"/>
          </a:p>
          <a:p>
            <a:r>
              <a:rPr lang="ja-JP" altLang="en-US" sz="1400" dirty="0" smtClean="0"/>
              <a:t>・土対針の規定を満たすか</a:t>
            </a:r>
            <a:endParaRPr lang="en-US" altLang="ja-JP" sz="1400" dirty="0" smtClean="0"/>
          </a:p>
          <a:p>
            <a:r>
              <a:rPr lang="ja-JP" altLang="en-US" sz="1400" dirty="0" smtClean="0"/>
              <a:t>・冗長性（リダンダンシー）</a:t>
            </a:r>
            <a:endParaRPr lang="en-US" altLang="ja-JP" sz="1400" dirty="0" smtClean="0"/>
          </a:p>
          <a:p>
            <a:r>
              <a:rPr lang="ja-JP" altLang="en-US" sz="1400" dirty="0" smtClean="0"/>
              <a:t>・経済性</a:t>
            </a:r>
            <a:endParaRPr lang="en-US" altLang="ja-JP" sz="1400" dirty="0" smtClean="0"/>
          </a:p>
          <a:p>
            <a:r>
              <a:rPr lang="ja-JP" altLang="en-US" sz="1400" dirty="0" smtClean="0"/>
              <a:t>・施工性</a:t>
            </a:r>
            <a:endParaRPr lang="en-US" altLang="ja-JP" sz="1400" dirty="0" smtClean="0"/>
          </a:p>
          <a:p>
            <a:r>
              <a:rPr lang="ja-JP" altLang="en-US" sz="1400" dirty="0" smtClean="0"/>
              <a:t>・施工実績</a:t>
            </a:r>
            <a:endParaRPr lang="en-US" altLang="ja-JP" sz="1400" dirty="0" smtClean="0"/>
          </a:p>
          <a:p>
            <a:r>
              <a:rPr lang="ja-JP" altLang="en-US" sz="1400" dirty="0" smtClean="0"/>
              <a:t>・捕捉実績</a:t>
            </a:r>
            <a:endParaRPr lang="en-US" altLang="ja-JP" sz="1400" dirty="0" smtClean="0"/>
          </a:p>
          <a:p>
            <a:r>
              <a:rPr lang="ja-JP" altLang="en-US" sz="1400" dirty="0" smtClean="0"/>
              <a:t>・耐久性</a:t>
            </a:r>
            <a:endParaRPr lang="ja-JP" altLang="en-US" sz="1400" dirty="0"/>
          </a:p>
        </p:txBody>
      </p:sp>
      <p:sp>
        <p:nvSpPr>
          <p:cNvPr id="14" name="正方形/長方形 13"/>
          <p:cNvSpPr/>
          <p:nvPr/>
        </p:nvSpPr>
        <p:spPr>
          <a:xfrm>
            <a:off x="8337376" y="4888476"/>
            <a:ext cx="1172116" cy="1846659"/>
          </a:xfrm>
          <a:prstGeom prst="rect">
            <a:avLst/>
          </a:prstGeom>
        </p:spPr>
        <p:txBody>
          <a:bodyPr wrap="none">
            <a:spAutoFit/>
          </a:bodyPr>
          <a:lstStyle/>
          <a:p>
            <a:endParaRPr lang="en-US" altLang="ja-JP" sz="1600" dirty="0" smtClean="0"/>
          </a:p>
          <a:p>
            <a:r>
              <a:rPr lang="ja-JP" altLang="en-US" sz="1400" dirty="0" smtClean="0"/>
              <a:t>・維持管理性</a:t>
            </a:r>
            <a:endParaRPr lang="en-US" altLang="ja-JP" sz="1400" dirty="0" smtClean="0"/>
          </a:p>
          <a:p>
            <a:r>
              <a:rPr lang="ja-JP" altLang="en-US" sz="1400" dirty="0" smtClean="0"/>
              <a:t>・除石実績</a:t>
            </a:r>
            <a:endParaRPr lang="en-US" altLang="ja-JP" sz="1400" dirty="0" smtClean="0"/>
          </a:p>
          <a:p>
            <a:r>
              <a:rPr lang="ja-JP" altLang="en-US" sz="1400" dirty="0" smtClean="0"/>
              <a:t>　（施工性）</a:t>
            </a:r>
            <a:endParaRPr lang="en-US" altLang="ja-JP" sz="1400" dirty="0" smtClean="0"/>
          </a:p>
          <a:p>
            <a:r>
              <a:rPr lang="ja-JP" altLang="en-US" sz="1400" dirty="0" smtClean="0"/>
              <a:t>・捕捉効果</a:t>
            </a:r>
            <a:endParaRPr lang="en-US" altLang="ja-JP" sz="1400" dirty="0" smtClean="0"/>
          </a:p>
          <a:p>
            <a:r>
              <a:rPr lang="ja-JP" altLang="en-US" sz="1400" dirty="0" smtClean="0"/>
              <a:t>・修繕性</a:t>
            </a:r>
            <a:endParaRPr lang="en-US" altLang="ja-JP" sz="1400" dirty="0" smtClean="0"/>
          </a:p>
          <a:p>
            <a:r>
              <a:rPr lang="ja-JP" altLang="en-US" sz="1400" dirty="0" smtClean="0"/>
              <a:t>・景観性</a:t>
            </a:r>
            <a:endParaRPr lang="en-US" altLang="ja-JP" sz="1400" dirty="0" smtClean="0"/>
          </a:p>
          <a:p>
            <a:r>
              <a:rPr lang="ja-JP" altLang="en-US" sz="1400" dirty="0" smtClean="0"/>
              <a:t>・被災実績</a:t>
            </a:r>
            <a:endParaRPr lang="ja-JP" altLang="en-US" sz="1400" dirty="0"/>
          </a:p>
        </p:txBody>
      </p:sp>
      <p:sp>
        <p:nvSpPr>
          <p:cNvPr id="15" name="テキスト ボックス 14"/>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Tree>
    <p:extLst>
      <p:ext uri="{BB962C8B-B14F-4D97-AF65-F5344CB8AC3E}">
        <p14:creationId xmlns:p14="http://schemas.microsoft.com/office/powerpoint/2010/main" val="1824892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（５）</a:t>
            </a:r>
            <a:r>
              <a:rPr lang="ja-JP" altLang="en-US" dirty="0" smtClean="0"/>
              <a:t>透過部</a:t>
            </a:r>
            <a:r>
              <a:rPr lang="ja-JP" altLang="en-US" dirty="0" smtClean="0"/>
              <a:t>の開口幅の</a:t>
            </a:r>
            <a:r>
              <a:rPr lang="ja-JP" altLang="en-US" dirty="0" smtClean="0"/>
              <a:t>設定①</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43</a:t>
            </a:fld>
            <a:endParaRPr lang="ja-JP" altLang="en-US"/>
          </a:p>
        </p:txBody>
      </p:sp>
      <p:sp>
        <p:nvSpPr>
          <p:cNvPr id="5" name="テキスト ボックス 2"/>
          <p:cNvSpPr txBox="1">
            <a:spLocks noChangeArrowheads="1"/>
          </p:cNvSpPr>
          <p:nvPr/>
        </p:nvSpPr>
        <p:spPr bwMode="auto">
          <a:xfrm>
            <a:off x="246503" y="1034454"/>
            <a:ext cx="9412994" cy="1077218"/>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marL="180000" lvl="1" indent="0">
              <a:spcBef>
                <a:spcPct val="0"/>
              </a:spcBef>
              <a:buClrTx/>
              <a:buSzTx/>
              <a:buFont typeface="Wingdings" panose="05000000000000000000" pitchFamily="2" charset="2"/>
              <a:buChar char="l"/>
            </a:pPr>
            <a:r>
              <a:rPr lang="ja-JP" altLang="en-US" sz="1600" dirty="0">
                <a:solidFill>
                  <a:schemeClr val="accent4"/>
                </a:solidFill>
              </a:rPr>
              <a:t>透過型砂防堰堤の開口部の幅、高さ、位置は、土石流や流木を効果的に捕捉</a:t>
            </a:r>
            <a:r>
              <a:rPr lang="ja-JP" altLang="en-US" sz="1600" dirty="0" smtClean="0">
                <a:solidFill>
                  <a:schemeClr val="accent4"/>
                </a:solidFill>
              </a:rPr>
              <a:t>できるよう</a:t>
            </a:r>
            <a:r>
              <a:rPr lang="ja-JP" altLang="en-US" sz="1600" dirty="0">
                <a:solidFill>
                  <a:schemeClr val="accent4"/>
                </a:solidFill>
              </a:rPr>
              <a:t>に設定する</a:t>
            </a:r>
            <a:r>
              <a:rPr lang="ja-JP" altLang="en-US" sz="1600" dirty="0" smtClean="0">
                <a:solidFill>
                  <a:schemeClr val="accent4"/>
                </a:solidFill>
              </a:rPr>
              <a:t>。</a:t>
            </a:r>
            <a:endParaRPr lang="en-US" altLang="ja-JP" sz="1600" dirty="0" smtClean="0">
              <a:solidFill>
                <a:schemeClr val="accent4"/>
              </a:solidFill>
            </a:endParaRPr>
          </a:p>
          <a:p>
            <a:pPr marL="360000" lvl="1" indent="-180000">
              <a:spcBef>
                <a:spcPct val="0"/>
              </a:spcBef>
              <a:buClrTx/>
              <a:buSzTx/>
              <a:buFont typeface="Wingdings" panose="05000000000000000000" pitchFamily="2" charset="2"/>
              <a:buChar char="l"/>
            </a:pPr>
            <a:r>
              <a:rPr lang="ja-JP" altLang="en-US" sz="1600" dirty="0" smtClean="0"/>
              <a:t>土砂</a:t>
            </a:r>
            <a:r>
              <a:rPr lang="ja-JP" altLang="en-US" sz="1600" dirty="0"/>
              <a:t>・流木移動を伴うような</a:t>
            </a:r>
            <a:r>
              <a:rPr lang="ja-JP" altLang="en-US" sz="1600" u="sng" dirty="0">
                <a:solidFill>
                  <a:srgbClr val="FF0000"/>
                </a:solidFill>
              </a:rPr>
              <a:t>土石流が頻発する可能性が低い箇所</a:t>
            </a:r>
            <a:r>
              <a:rPr lang="ja-JP" altLang="en-US" sz="1600" u="sng" dirty="0" smtClean="0">
                <a:solidFill>
                  <a:srgbClr val="FF0000"/>
                </a:solidFill>
              </a:rPr>
              <a:t>は、現況</a:t>
            </a:r>
            <a:r>
              <a:rPr lang="ja-JP" altLang="en-US" sz="1600" u="sng" dirty="0">
                <a:solidFill>
                  <a:srgbClr val="FF0000"/>
                </a:solidFill>
              </a:rPr>
              <a:t>の川幅程度を標準</a:t>
            </a:r>
            <a:r>
              <a:rPr lang="ja-JP" altLang="en-US" sz="1600" dirty="0"/>
              <a:t>として</a:t>
            </a:r>
            <a:r>
              <a:rPr lang="ja-JP" altLang="en-US" sz="1600" dirty="0" smtClean="0"/>
              <a:t>設定する。　　</a:t>
            </a:r>
            <a:r>
              <a:rPr lang="en-US" altLang="ja-JP" sz="1600" dirty="0" smtClean="0"/>
              <a:t>※</a:t>
            </a:r>
            <a:r>
              <a:rPr lang="ja-JP" altLang="en-US" sz="1600" u="sng" dirty="0" smtClean="0"/>
              <a:t>鳥取県ルール</a:t>
            </a:r>
            <a:endParaRPr lang="en-US" altLang="ja-JP" sz="1600" u="sng" dirty="0" smtClean="0">
              <a:solidFill>
                <a:schemeClr val="accent4"/>
              </a:solidFill>
            </a:endParaRPr>
          </a:p>
        </p:txBody>
      </p:sp>
      <p:grpSp>
        <p:nvGrpSpPr>
          <p:cNvPr id="6" name="グループ化 5"/>
          <p:cNvGrpSpPr/>
          <p:nvPr/>
        </p:nvGrpSpPr>
        <p:grpSpPr>
          <a:xfrm>
            <a:off x="456145" y="826868"/>
            <a:ext cx="1473078" cy="360000"/>
            <a:chOff x="60222" y="4521844"/>
            <a:chExt cx="1473078" cy="360000"/>
          </a:xfrm>
        </p:grpSpPr>
        <p:sp>
          <p:nvSpPr>
            <p:cNvPr id="7" name="角丸四角形 6"/>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3" name="正方形/長方形 2"/>
          <p:cNvSpPr/>
          <p:nvPr/>
        </p:nvSpPr>
        <p:spPr>
          <a:xfrm>
            <a:off x="6789278" y="747876"/>
            <a:ext cx="3195105" cy="246221"/>
          </a:xfrm>
          <a:prstGeom prst="rect">
            <a:avLst/>
          </a:prstGeom>
        </p:spPr>
        <p:txBody>
          <a:bodyPr wrap="none">
            <a:spAutoFit/>
          </a:bodyPr>
          <a:lstStyle/>
          <a:p>
            <a:pPr>
              <a:defRPr/>
            </a:pPr>
            <a:r>
              <a:rPr lang="en-US" altLang="ja-JP" sz="1000" kern="0" dirty="0"/>
              <a:t>Q</a:t>
            </a:r>
            <a:r>
              <a:rPr lang="ja-JP" altLang="en-US" sz="1000" kern="0" dirty="0"/>
              <a:t>＆</a:t>
            </a:r>
            <a:r>
              <a:rPr lang="en-US" altLang="ja-JP" sz="1000" kern="0" dirty="0"/>
              <a:t>A_</a:t>
            </a:r>
            <a:r>
              <a:rPr lang="ja-JP" altLang="en-US" sz="1000" kern="0" dirty="0"/>
              <a:t>透過型堰堤の開口幅の設定に</a:t>
            </a:r>
            <a:r>
              <a:rPr lang="ja-JP" altLang="en-US" sz="1000" kern="0" dirty="0" smtClean="0"/>
              <a:t>ついて</a:t>
            </a:r>
            <a:r>
              <a:rPr lang="en-US" altLang="ja-JP" sz="1000" kern="0" dirty="0" smtClean="0"/>
              <a:t>(H29.5.19</a:t>
            </a:r>
            <a:r>
              <a:rPr lang="ja-JP" altLang="en-US" sz="1000" kern="0" dirty="0"/>
              <a:t>）</a:t>
            </a: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 y="4574904"/>
            <a:ext cx="3936314" cy="2094456"/>
          </a:xfrm>
          <a:prstGeom prst="rect">
            <a:avLst/>
          </a:prstGeom>
        </p:spPr>
      </p:pic>
      <p:sp>
        <p:nvSpPr>
          <p:cNvPr id="11" name="正方形/長方形 10"/>
          <p:cNvSpPr/>
          <p:nvPr/>
        </p:nvSpPr>
        <p:spPr>
          <a:xfrm>
            <a:off x="1586841" y="3682487"/>
            <a:ext cx="6636753" cy="584775"/>
          </a:xfrm>
          <a:prstGeom prst="rect">
            <a:avLst/>
          </a:prstGeom>
        </p:spPr>
        <p:txBody>
          <a:bodyPr wrap="none">
            <a:spAutoFit/>
          </a:bodyPr>
          <a:lstStyle/>
          <a:p>
            <a:r>
              <a:rPr lang="ja-JP" altLang="en-US" sz="1600" dirty="0" smtClean="0"/>
              <a:t>谷出口付近に堰堤が整備される場合＝問題なし</a:t>
            </a:r>
            <a:endParaRPr lang="en-US" altLang="ja-JP" sz="1600" dirty="0" smtClean="0"/>
          </a:p>
          <a:p>
            <a:r>
              <a:rPr lang="ja-JP" altLang="en-US" sz="1600" dirty="0" smtClean="0"/>
              <a:t>堆積区間より下流に堰堤が整備される場合＝前庭保護工が大規模となる</a:t>
            </a:r>
            <a:endParaRPr lang="ja-JP" altLang="en-US" sz="1600" dirty="0"/>
          </a:p>
        </p:txBody>
      </p:sp>
      <p:sp>
        <p:nvSpPr>
          <p:cNvPr id="12" name="正方形/長方形 11"/>
          <p:cNvSpPr/>
          <p:nvPr/>
        </p:nvSpPr>
        <p:spPr>
          <a:xfrm>
            <a:off x="385175" y="2481037"/>
            <a:ext cx="8842485" cy="1077218"/>
          </a:xfrm>
          <a:prstGeom prst="rect">
            <a:avLst/>
          </a:prstGeom>
          <a:ln>
            <a:solidFill>
              <a:schemeClr val="accent4"/>
            </a:solidFill>
          </a:ln>
        </p:spPr>
        <p:txBody>
          <a:bodyPr wrap="none">
            <a:spAutoFit/>
          </a:bodyPr>
          <a:lstStyle/>
          <a:p>
            <a:r>
              <a:rPr lang="ja-JP" altLang="en-US" sz="1600" dirty="0" smtClean="0">
                <a:latin typeface="MS-Mincho"/>
              </a:rPr>
              <a:t>透過型砂防堰堤の開口部の幅、高さ、位置は、土石流や流木を効果的に捕捉できるように設定する。</a:t>
            </a:r>
            <a:endParaRPr lang="en-US" altLang="ja-JP" sz="1600" dirty="0" smtClean="0">
              <a:latin typeface="MS-Mincho"/>
            </a:endParaRPr>
          </a:p>
          <a:p>
            <a:r>
              <a:rPr lang="ja-JP" altLang="en-US" sz="1600" dirty="0" smtClean="0"/>
              <a:t>（１）開口部の幅は、</a:t>
            </a:r>
            <a:r>
              <a:rPr lang="ja-JP" altLang="en-US" sz="1600" dirty="0" smtClean="0">
                <a:solidFill>
                  <a:srgbClr val="FF0000"/>
                </a:solidFill>
              </a:rPr>
              <a:t>透過型の機能を十分生かせるようにできるだけ広くとる</a:t>
            </a:r>
            <a:r>
              <a:rPr lang="ja-JP" altLang="en-US" sz="1600" dirty="0" smtClean="0"/>
              <a:t>。</a:t>
            </a:r>
            <a:endParaRPr lang="en-US" altLang="ja-JP" sz="1600" dirty="0" smtClean="0"/>
          </a:p>
          <a:p>
            <a:r>
              <a:rPr lang="ja-JP" altLang="en-US" sz="1600" dirty="0" smtClean="0"/>
              <a:t>（２）開口部の高さは、土石流や洪水の水深以上を確保し計画捕捉量により決定する。</a:t>
            </a:r>
            <a:endParaRPr lang="en-US" altLang="ja-JP" sz="1600" dirty="0" smtClean="0"/>
          </a:p>
          <a:p>
            <a:r>
              <a:rPr lang="ja-JP" altLang="en-US" sz="1600" dirty="0" smtClean="0"/>
              <a:t>（３）開口部底面は、未満砂の状態で平常時の流量を下流へ円滑に流し得る形状とする。</a:t>
            </a:r>
            <a:endParaRPr lang="ja-JP" altLang="en-US" sz="1600" dirty="0"/>
          </a:p>
        </p:txBody>
      </p:sp>
      <p:sp>
        <p:nvSpPr>
          <p:cNvPr id="13" name="曲折矢印 12"/>
          <p:cNvSpPr/>
          <p:nvPr/>
        </p:nvSpPr>
        <p:spPr>
          <a:xfrm rot="10800000" flipH="1">
            <a:off x="698280" y="3646831"/>
            <a:ext cx="888561" cy="694339"/>
          </a:xfrm>
          <a:prstGeom prst="bentArrow">
            <a:avLst>
              <a:gd name="adj1" fmla="val 25000"/>
              <a:gd name="adj2" fmla="val 23711"/>
              <a:gd name="adj3" fmla="val 33797"/>
              <a:gd name="adj4" fmla="val 4821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正方形/長方形 13"/>
          <p:cNvSpPr/>
          <p:nvPr/>
        </p:nvSpPr>
        <p:spPr>
          <a:xfrm>
            <a:off x="348505" y="2176019"/>
            <a:ext cx="3581430" cy="338554"/>
          </a:xfrm>
          <a:prstGeom prst="rect">
            <a:avLst/>
          </a:prstGeom>
        </p:spPr>
        <p:txBody>
          <a:bodyPr wrap="none">
            <a:spAutoFit/>
          </a:bodyPr>
          <a:lstStyle/>
          <a:p>
            <a:r>
              <a:rPr lang="en-US" altLang="ja-JP" sz="1600" dirty="0" smtClean="0">
                <a:latin typeface="MS-Mincho"/>
              </a:rPr>
              <a:t>【</a:t>
            </a:r>
            <a:r>
              <a:rPr lang="ja-JP" altLang="en-US" sz="1600" dirty="0" smtClean="0">
                <a:latin typeface="MS-Mincho"/>
              </a:rPr>
              <a:t>「鋼製砂防構造物設計便覧」の記載</a:t>
            </a:r>
            <a:r>
              <a:rPr lang="en-US" altLang="ja-JP" sz="1600" dirty="0" smtClean="0">
                <a:latin typeface="MS-Mincho"/>
              </a:rPr>
              <a:t>】</a:t>
            </a:r>
            <a:endParaRPr lang="ja-JP" altLang="en-US" sz="1600" dirty="0"/>
          </a:p>
        </p:txBody>
      </p:sp>
      <p:grpSp>
        <p:nvGrpSpPr>
          <p:cNvPr id="16" name="グループ化 15"/>
          <p:cNvGrpSpPr/>
          <p:nvPr/>
        </p:nvGrpSpPr>
        <p:grpSpPr>
          <a:xfrm>
            <a:off x="7025878" y="4341170"/>
            <a:ext cx="2849688" cy="1407689"/>
            <a:chOff x="714768" y="1131504"/>
            <a:chExt cx="4987925" cy="2463935"/>
          </a:xfrm>
        </p:grpSpPr>
        <p:sp>
          <p:nvSpPr>
            <p:cNvPr id="17" name="フリーフォーム 16"/>
            <p:cNvSpPr/>
            <p:nvPr/>
          </p:nvSpPr>
          <p:spPr>
            <a:xfrm>
              <a:off x="714768" y="1957388"/>
              <a:ext cx="4819650" cy="1371600"/>
            </a:xfrm>
            <a:custGeom>
              <a:avLst/>
              <a:gdLst>
                <a:gd name="connsiteX0" fmla="*/ 4368800 w 4368800"/>
                <a:gd name="connsiteY0" fmla="*/ 114300 h 1371600"/>
                <a:gd name="connsiteX1" fmla="*/ 3517900 w 4368800"/>
                <a:gd name="connsiteY1" fmla="*/ 0 h 1371600"/>
                <a:gd name="connsiteX2" fmla="*/ 2832100 w 4368800"/>
                <a:gd name="connsiteY2" fmla="*/ 114300 h 1371600"/>
                <a:gd name="connsiteX3" fmla="*/ 2540000 w 4368800"/>
                <a:gd name="connsiteY3" fmla="*/ 254000 h 1371600"/>
                <a:gd name="connsiteX4" fmla="*/ 2019300 w 4368800"/>
                <a:gd name="connsiteY4" fmla="*/ 368300 h 1371600"/>
                <a:gd name="connsiteX5" fmla="*/ 1739900 w 4368800"/>
                <a:gd name="connsiteY5" fmla="*/ 520700 h 1371600"/>
                <a:gd name="connsiteX6" fmla="*/ 1295400 w 4368800"/>
                <a:gd name="connsiteY6" fmla="*/ 647700 h 1371600"/>
                <a:gd name="connsiteX7" fmla="*/ 1130300 w 4368800"/>
                <a:gd name="connsiteY7" fmla="*/ 838200 h 1371600"/>
                <a:gd name="connsiteX8" fmla="*/ 736600 w 4368800"/>
                <a:gd name="connsiteY8" fmla="*/ 1054100 h 1371600"/>
                <a:gd name="connsiteX9" fmla="*/ 127000 w 4368800"/>
                <a:gd name="connsiteY9" fmla="*/ 1295400 h 1371600"/>
                <a:gd name="connsiteX10" fmla="*/ 0 w 4368800"/>
                <a:gd name="connsiteY10"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800" h="1371600">
                  <a:moveTo>
                    <a:pt x="4368800" y="114300"/>
                  </a:moveTo>
                  <a:lnTo>
                    <a:pt x="3517900" y="0"/>
                  </a:lnTo>
                  <a:lnTo>
                    <a:pt x="2832100" y="114300"/>
                  </a:lnTo>
                  <a:lnTo>
                    <a:pt x="2540000" y="254000"/>
                  </a:lnTo>
                  <a:lnTo>
                    <a:pt x="2019300" y="368300"/>
                  </a:lnTo>
                  <a:lnTo>
                    <a:pt x="1739900" y="520700"/>
                  </a:lnTo>
                  <a:lnTo>
                    <a:pt x="1295400" y="647700"/>
                  </a:lnTo>
                  <a:lnTo>
                    <a:pt x="1130300" y="838200"/>
                  </a:lnTo>
                  <a:lnTo>
                    <a:pt x="736600" y="1054100"/>
                  </a:lnTo>
                  <a:lnTo>
                    <a:pt x="127000" y="1295400"/>
                  </a:lnTo>
                  <a:lnTo>
                    <a:pt x="0" y="13716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フリーフォーム 17"/>
            <p:cNvSpPr/>
            <p:nvPr/>
          </p:nvSpPr>
          <p:spPr>
            <a:xfrm>
              <a:off x="867168" y="2109788"/>
              <a:ext cx="4819650" cy="1371600"/>
            </a:xfrm>
            <a:custGeom>
              <a:avLst/>
              <a:gdLst>
                <a:gd name="connsiteX0" fmla="*/ 4368800 w 4368800"/>
                <a:gd name="connsiteY0" fmla="*/ 114300 h 1371600"/>
                <a:gd name="connsiteX1" fmla="*/ 3517900 w 4368800"/>
                <a:gd name="connsiteY1" fmla="*/ 0 h 1371600"/>
                <a:gd name="connsiteX2" fmla="*/ 2832100 w 4368800"/>
                <a:gd name="connsiteY2" fmla="*/ 114300 h 1371600"/>
                <a:gd name="connsiteX3" fmla="*/ 2540000 w 4368800"/>
                <a:gd name="connsiteY3" fmla="*/ 254000 h 1371600"/>
                <a:gd name="connsiteX4" fmla="*/ 2019300 w 4368800"/>
                <a:gd name="connsiteY4" fmla="*/ 368300 h 1371600"/>
                <a:gd name="connsiteX5" fmla="*/ 1739900 w 4368800"/>
                <a:gd name="connsiteY5" fmla="*/ 520700 h 1371600"/>
                <a:gd name="connsiteX6" fmla="*/ 1295400 w 4368800"/>
                <a:gd name="connsiteY6" fmla="*/ 647700 h 1371600"/>
                <a:gd name="connsiteX7" fmla="*/ 1130300 w 4368800"/>
                <a:gd name="connsiteY7" fmla="*/ 838200 h 1371600"/>
                <a:gd name="connsiteX8" fmla="*/ 736600 w 4368800"/>
                <a:gd name="connsiteY8" fmla="*/ 1054100 h 1371600"/>
                <a:gd name="connsiteX9" fmla="*/ 127000 w 4368800"/>
                <a:gd name="connsiteY9" fmla="*/ 1295400 h 1371600"/>
                <a:gd name="connsiteX10" fmla="*/ 0 w 4368800"/>
                <a:gd name="connsiteY10"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800" h="1371600">
                  <a:moveTo>
                    <a:pt x="4368800" y="114300"/>
                  </a:moveTo>
                  <a:lnTo>
                    <a:pt x="3517900" y="0"/>
                  </a:lnTo>
                  <a:lnTo>
                    <a:pt x="2832100" y="114300"/>
                  </a:lnTo>
                  <a:lnTo>
                    <a:pt x="2540000" y="254000"/>
                  </a:lnTo>
                  <a:lnTo>
                    <a:pt x="2019300" y="368300"/>
                  </a:lnTo>
                  <a:lnTo>
                    <a:pt x="1739900" y="520700"/>
                  </a:lnTo>
                  <a:lnTo>
                    <a:pt x="1295400" y="647700"/>
                  </a:lnTo>
                  <a:lnTo>
                    <a:pt x="1130300" y="838200"/>
                  </a:lnTo>
                  <a:lnTo>
                    <a:pt x="736600" y="1054100"/>
                  </a:lnTo>
                  <a:lnTo>
                    <a:pt x="127000" y="1295400"/>
                  </a:lnTo>
                  <a:lnTo>
                    <a:pt x="0" y="13716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a:xfrm rot="20211091">
              <a:off x="2598491" y="1131504"/>
              <a:ext cx="381002" cy="818229"/>
            </a:xfrm>
            <a:prstGeom prst="rect">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p:cNvSpPr/>
            <p:nvPr/>
          </p:nvSpPr>
          <p:spPr>
            <a:xfrm rot="20211091">
              <a:off x="3338601" y="2840711"/>
              <a:ext cx="381984" cy="754728"/>
            </a:xfrm>
            <a:prstGeom prst="rect">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rot="18719585">
              <a:off x="1989531" y="2250822"/>
              <a:ext cx="944563" cy="66675"/>
            </a:xfrm>
            <a:prstGeom prst="rect">
              <a:avLst/>
            </a:prstGeom>
            <a:solidFill>
              <a:srgbClr val="FF99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rot="771760">
              <a:off x="2350058" y="2865530"/>
              <a:ext cx="944563" cy="66675"/>
            </a:xfrm>
            <a:prstGeom prst="rect">
              <a:avLst/>
            </a:prstGeom>
            <a:solidFill>
              <a:srgbClr val="FF99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フリーフォーム 22"/>
            <p:cNvSpPr/>
            <p:nvPr/>
          </p:nvSpPr>
          <p:spPr>
            <a:xfrm>
              <a:off x="776680" y="1946275"/>
              <a:ext cx="4926013" cy="1528763"/>
            </a:xfrm>
            <a:custGeom>
              <a:avLst/>
              <a:gdLst>
                <a:gd name="connsiteX0" fmla="*/ 0 w 4926842"/>
                <a:gd name="connsiteY0" fmla="*/ 1351129 h 1528550"/>
                <a:gd name="connsiteX1" fmla="*/ 0 w 4926842"/>
                <a:gd name="connsiteY1" fmla="*/ 1351129 h 1528550"/>
                <a:gd name="connsiteX2" fmla="*/ 95534 w 4926842"/>
                <a:gd name="connsiteY2" fmla="*/ 1433015 h 1528550"/>
                <a:gd name="connsiteX3" fmla="*/ 95534 w 4926842"/>
                <a:gd name="connsiteY3" fmla="*/ 1528550 h 1528550"/>
                <a:gd name="connsiteX4" fmla="*/ 873457 w 4926842"/>
                <a:gd name="connsiteY4" fmla="*/ 1214651 h 1528550"/>
                <a:gd name="connsiteX5" fmla="*/ 1364776 w 4926842"/>
                <a:gd name="connsiteY5" fmla="*/ 1009935 h 1528550"/>
                <a:gd name="connsiteX6" fmla="*/ 1487606 w 4926842"/>
                <a:gd name="connsiteY6" fmla="*/ 818866 h 1528550"/>
                <a:gd name="connsiteX7" fmla="*/ 1978925 w 4926842"/>
                <a:gd name="connsiteY7" fmla="*/ 682388 h 1528550"/>
                <a:gd name="connsiteX8" fmla="*/ 2306472 w 4926842"/>
                <a:gd name="connsiteY8" fmla="*/ 518615 h 1528550"/>
                <a:gd name="connsiteX9" fmla="*/ 2838734 w 4926842"/>
                <a:gd name="connsiteY9" fmla="*/ 409433 h 1528550"/>
                <a:gd name="connsiteX10" fmla="*/ 3220872 w 4926842"/>
                <a:gd name="connsiteY10" fmla="*/ 313899 h 1528550"/>
                <a:gd name="connsiteX11" fmla="*/ 3971498 w 4926842"/>
                <a:gd name="connsiteY11" fmla="*/ 177421 h 1528550"/>
                <a:gd name="connsiteX12" fmla="*/ 4926842 w 4926842"/>
                <a:gd name="connsiteY12" fmla="*/ 272956 h 1528550"/>
                <a:gd name="connsiteX13" fmla="*/ 4722125 w 4926842"/>
                <a:gd name="connsiteY13" fmla="*/ 136478 h 1528550"/>
                <a:gd name="connsiteX14" fmla="*/ 3794078 w 4926842"/>
                <a:gd name="connsiteY14" fmla="*/ 0 h 1528550"/>
                <a:gd name="connsiteX15" fmla="*/ 3057098 w 4926842"/>
                <a:gd name="connsiteY15" fmla="*/ 122830 h 1528550"/>
                <a:gd name="connsiteX16" fmla="*/ 2797791 w 4926842"/>
                <a:gd name="connsiteY16" fmla="*/ 259308 h 1528550"/>
                <a:gd name="connsiteX17" fmla="*/ 2169994 w 4926842"/>
                <a:gd name="connsiteY17" fmla="*/ 395785 h 1528550"/>
                <a:gd name="connsiteX18" fmla="*/ 1842448 w 4926842"/>
                <a:gd name="connsiteY18" fmla="*/ 559559 h 1528550"/>
                <a:gd name="connsiteX19" fmla="*/ 1364776 w 4926842"/>
                <a:gd name="connsiteY19" fmla="*/ 627797 h 1528550"/>
                <a:gd name="connsiteX20" fmla="*/ 1078173 w 4926842"/>
                <a:gd name="connsiteY20" fmla="*/ 928048 h 1528550"/>
                <a:gd name="connsiteX21" fmla="*/ 0 w 4926842"/>
                <a:gd name="connsiteY21" fmla="*/ 1351129 h 152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6842" h="1528550">
                  <a:moveTo>
                    <a:pt x="0" y="1351129"/>
                  </a:moveTo>
                  <a:lnTo>
                    <a:pt x="0" y="1351129"/>
                  </a:lnTo>
                  <a:lnTo>
                    <a:pt x="95534" y="1433015"/>
                  </a:lnTo>
                  <a:lnTo>
                    <a:pt x="95534" y="1528550"/>
                  </a:lnTo>
                  <a:lnTo>
                    <a:pt x="873457" y="1214651"/>
                  </a:lnTo>
                  <a:lnTo>
                    <a:pt x="1364776" y="1009935"/>
                  </a:lnTo>
                  <a:lnTo>
                    <a:pt x="1487606" y="818866"/>
                  </a:lnTo>
                  <a:lnTo>
                    <a:pt x="1978925" y="682388"/>
                  </a:lnTo>
                  <a:lnTo>
                    <a:pt x="2306472" y="518615"/>
                  </a:lnTo>
                  <a:lnTo>
                    <a:pt x="2838734" y="409433"/>
                  </a:lnTo>
                  <a:lnTo>
                    <a:pt x="3220872" y="313899"/>
                  </a:lnTo>
                  <a:lnTo>
                    <a:pt x="3971498" y="177421"/>
                  </a:lnTo>
                  <a:lnTo>
                    <a:pt x="4926842" y="272956"/>
                  </a:lnTo>
                  <a:lnTo>
                    <a:pt x="4722125" y="136478"/>
                  </a:lnTo>
                  <a:lnTo>
                    <a:pt x="3794078" y="0"/>
                  </a:lnTo>
                  <a:lnTo>
                    <a:pt x="3057098" y="122830"/>
                  </a:lnTo>
                  <a:lnTo>
                    <a:pt x="2797791" y="259308"/>
                  </a:lnTo>
                  <a:lnTo>
                    <a:pt x="2169994" y="395785"/>
                  </a:lnTo>
                  <a:lnTo>
                    <a:pt x="1842448" y="559559"/>
                  </a:lnTo>
                  <a:lnTo>
                    <a:pt x="1364776" y="627797"/>
                  </a:lnTo>
                  <a:lnTo>
                    <a:pt x="1078173" y="928048"/>
                  </a:lnTo>
                  <a:lnTo>
                    <a:pt x="0" y="1351129"/>
                  </a:lnTo>
                  <a:close/>
                </a:path>
              </a:pathLst>
            </a:custGeom>
            <a:solidFill>
              <a:schemeClr val="bg2">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4" name="直線矢印コネクタ 23"/>
            <p:cNvCxnSpPr/>
            <p:nvPr/>
          </p:nvCxnSpPr>
          <p:spPr>
            <a:xfrm flipH="1">
              <a:off x="1355269" y="2607752"/>
              <a:ext cx="538162" cy="274638"/>
            </a:xfrm>
            <a:prstGeom prst="straightConnector1">
              <a:avLst/>
            </a:prstGeom>
            <a:ln w="41275">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グループ化 24"/>
          <p:cNvGrpSpPr/>
          <p:nvPr/>
        </p:nvGrpSpPr>
        <p:grpSpPr>
          <a:xfrm>
            <a:off x="3899698" y="4398099"/>
            <a:ext cx="2931422" cy="1331362"/>
            <a:chOff x="581418" y="4416425"/>
            <a:chExt cx="4987925" cy="2265363"/>
          </a:xfrm>
        </p:grpSpPr>
        <p:sp>
          <p:nvSpPr>
            <p:cNvPr id="26" name="フリーフォーム 25"/>
            <p:cNvSpPr/>
            <p:nvPr/>
          </p:nvSpPr>
          <p:spPr>
            <a:xfrm>
              <a:off x="581418" y="5153025"/>
              <a:ext cx="4819650" cy="1371600"/>
            </a:xfrm>
            <a:custGeom>
              <a:avLst/>
              <a:gdLst>
                <a:gd name="connsiteX0" fmla="*/ 4368800 w 4368800"/>
                <a:gd name="connsiteY0" fmla="*/ 114300 h 1371600"/>
                <a:gd name="connsiteX1" fmla="*/ 3517900 w 4368800"/>
                <a:gd name="connsiteY1" fmla="*/ 0 h 1371600"/>
                <a:gd name="connsiteX2" fmla="*/ 2832100 w 4368800"/>
                <a:gd name="connsiteY2" fmla="*/ 114300 h 1371600"/>
                <a:gd name="connsiteX3" fmla="*/ 2540000 w 4368800"/>
                <a:gd name="connsiteY3" fmla="*/ 254000 h 1371600"/>
                <a:gd name="connsiteX4" fmla="*/ 2019300 w 4368800"/>
                <a:gd name="connsiteY4" fmla="*/ 368300 h 1371600"/>
                <a:gd name="connsiteX5" fmla="*/ 1739900 w 4368800"/>
                <a:gd name="connsiteY5" fmla="*/ 520700 h 1371600"/>
                <a:gd name="connsiteX6" fmla="*/ 1295400 w 4368800"/>
                <a:gd name="connsiteY6" fmla="*/ 647700 h 1371600"/>
                <a:gd name="connsiteX7" fmla="*/ 1130300 w 4368800"/>
                <a:gd name="connsiteY7" fmla="*/ 838200 h 1371600"/>
                <a:gd name="connsiteX8" fmla="*/ 736600 w 4368800"/>
                <a:gd name="connsiteY8" fmla="*/ 1054100 h 1371600"/>
                <a:gd name="connsiteX9" fmla="*/ 127000 w 4368800"/>
                <a:gd name="connsiteY9" fmla="*/ 1295400 h 1371600"/>
                <a:gd name="connsiteX10" fmla="*/ 0 w 4368800"/>
                <a:gd name="connsiteY10"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800" h="1371600">
                  <a:moveTo>
                    <a:pt x="4368800" y="114300"/>
                  </a:moveTo>
                  <a:lnTo>
                    <a:pt x="3517900" y="0"/>
                  </a:lnTo>
                  <a:lnTo>
                    <a:pt x="2832100" y="114300"/>
                  </a:lnTo>
                  <a:lnTo>
                    <a:pt x="2540000" y="254000"/>
                  </a:lnTo>
                  <a:lnTo>
                    <a:pt x="2019300" y="368300"/>
                  </a:lnTo>
                  <a:lnTo>
                    <a:pt x="1739900" y="520700"/>
                  </a:lnTo>
                  <a:lnTo>
                    <a:pt x="1295400" y="647700"/>
                  </a:lnTo>
                  <a:lnTo>
                    <a:pt x="1130300" y="838200"/>
                  </a:lnTo>
                  <a:lnTo>
                    <a:pt x="736600" y="1054100"/>
                  </a:lnTo>
                  <a:lnTo>
                    <a:pt x="127000" y="1295400"/>
                  </a:lnTo>
                  <a:lnTo>
                    <a:pt x="0" y="13716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フリーフォーム 26"/>
            <p:cNvSpPr/>
            <p:nvPr/>
          </p:nvSpPr>
          <p:spPr>
            <a:xfrm>
              <a:off x="733818" y="5305425"/>
              <a:ext cx="4819650" cy="1371600"/>
            </a:xfrm>
            <a:custGeom>
              <a:avLst/>
              <a:gdLst>
                <a:gd name="connsiteX0" fmla="*/ 4368800 w 4368800"/>
                <a:gd name="connsiteY0" fmla="*/ 114300 h 1371600"/>
                <a:gd name="connsiteX1" fmla="*/ 3517900 w 4368800"/>
                <a:gd name="connsiteY1" fmla="*/ 0 h 1371600"/>
                <a:gd name="connsiteX2" fmla="*/ 2832100 w 4368800"/>
                <a:gd name="connsiteY2" fmla="*/ 114300 h 1371600"/>
                <a:gd name="connsiteX3" fmla="*/ 2540000 w 4368800"/>
                <a:gd name="connsiteY3" fmla="*/ 254000 h 1371600"/>
                <a:gd name="connsiteX4" fmla="*/ 2019300 w 4368800"/>
                <a:gd name="connsiteY4" fmla="*/ 368300 h 1371600"/>
                <a:gd name="connsiteX5" fmla="*/ 1739900 w 4368800"/>
                <a:gd name="connsiteY5" fmla="*/ 520700 h 1371600"/>
                <a:gd name="connsiteX6" fmla="*/ 1295400 w 4368800"/>
                <a:gd name="connsiteY6" fmla="*/ 647700 h 1371600"/>
                <a:gd name="connsiteX7" fmla="*/ 1130300 w 4368800"/>
                <a:gd name="connsiteY7" fmla="*/ 838200 h 1371600"/>
                <a:gd name="connsiteX8" fmla="*/ 736600 w 4368800"/>
                <a:gd name="connsiteY8" fmla="*/ 1054100 h 1371600"/>
                <a:gd name="connsiteX9" fmla="*/ 127000 w 4368800"/>
                <a:gd name="connsiteY9" fmla="*/ 1295400 h 1371600"/>
                <a:gd name="connsiteX10" fmla="*/ 0 w 4368800"/>
                <a:gd name="connsiteY10"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800" h="1371600">
                  <a:moveTo>
                    <a:pt x="4368800" y="114300"/>
                  </a:moveTo>
                  <a:lnTo>
                    <a:pt x="3517900" y="0"/>
                  </a:lnTo>
                  <a:lnTo>
                    <a:pt x="2832100" y="114300"/>
                  </a:lnTo>
                  <a:lnTo>
                    <a:pt x="2540000" y="254000"/>
                  </a:lnTo>
                  <a:lnTo>
                    <a:pt x="2019300" y="368300"/>
                  </a:lnTo>
                  <a:lnTo>
                    <a:pt x="1739900" y="520700"/>
                  </a:lnTo>
                  <a:lnTo>
                    <a:pt x="1295400" y="647700"/>
                  </a:lnTo>
                  <a:lnTo>
                    <a:pt x="1130300" y="838200"/>
                  </a:lnTo>
                  <a:lnTo>
                    <a:pt x="736600" y="1054100"/>
                  </a:lnTo>
                  <a:lnTo>
                    <a:pt x="127000" y="1295400"/>
                  </a:lnTo>
                  <a:lnTo>
                    <a:pt x="0" y="13716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p:cNvSpPr/>
            <p:nvPr/>
          </p:nvSpPr>
          <p:spPr>
            <a:xfrm rot="20211091">
              <a:off x="2641993" y="4416425"/>
              <a:ext cx="304800" cy="1023938"/>
            </a:xfrm>
            <a:prstGeom prst="rect">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正方形/長方形 28"/>
            <p:cNvSpPr/>
            <p:nvPr/>
          </p:nvSpPr>
          <p:spPr>
            <a:xfrm rot="20211091">
              <a:off x="3180155" y="5656263"/>
              <a:ext cx="304800" cy="1025525"/>
            </a:xfrm>
            <a:prstGeom prst="rect">
              <a:avLst/>
            </a:prstGeom>
            <a:solidFill>
              <a:schemeClr val="bg1">
                <a:lumMod val="7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フリーフォーム 29"/>
            <p:cNvSpPr/>
            <p:nvPr/>
          </p:nvSpPr>
          <p:spPr>
            <a:xfrm>
              <a:off x="643330" y="5140325"/>
              <a:ext cx="4926013" cy="1528763"/>
            </a:xfrm>
            <a:custGeom>
              <a:avLst/>
              <a:gdLst>
                <a:gd name="connsiteX0" fmla="*/ 0 w 4926842"/>
                <a:gd name="connsiteY0" fmla="*/ 1351129 h 1528550"/>
                <a:gd name="connsiteX1" fmla="*/ 0 w 4926842"/>
                <a:gd name="connsiteY1" fmla="*/ 1351129 h 1528550"/>
                <a:gd name="connsiteX2" fmla="*/ 95534 w 4926842"/>
                <a:gd name="connsiteY2" fmla="*/ 1433015 h 1528550"/>
                <a:gd name="connsiteX3" fmla="*/ 95534 w 4926842"/>
                <a:gd name="connsiteY3" fmla="*/ 1528550 h 1528550"/>
                <a:gd name="connsiteX4" fmla="*/ 873457 w 4926842"/>
                <a:gd name="connsiteY4" fmla="*/ 1214651 h 1528550"/>
                <a:gd name="connsiteX5" fmla="*/ 1364776 w 4926842"/>
                <a:gd name="connsiteY5" fmla="*/ 1009935 h 1528550"/>
                <a:gd name="connsiteX6" fmla="*/ 1487606 w 4926842"/>
                <a:gd name="connsiteY6" fmla="*/ 818866 h 1528550"/>
                <a:gd name="connsiteX7" fmla="*/ 1978925 w 4926842"/>
                <a:gd name="connsiteY7" fmla="*/ 682388 h 1528550"/>
                <a:gd name="connsiteX8" fmla="*/ 2306472 w 4926842"/>
                <a:gd name="connsiteY8" fmla="*/ 518615 h 1528550"/>
                <a:gd name="connsiteX9" fmla="*/ 2838734 w 4926842"/>
                <a:gd name="connsiteY9" fmla="*/ 409433 h 1528550"/>
                <a:gd name="connsiteX10" fmla="*/ 3220872 w 4926842"/>
                <a:gd name="connsiteY10" fmla="*/ 313899 h 1528550"/>
                <a:gd name="connsiteX11" fmla="*/ 3971498 w 4926842"/>
                <a:gd name="connsiteY11" fmla="*/ 177421 h 1528550"/>
                <a:gd name="connsiteX12" fmla="*/ 4926842 w 4926842"/>
                <a:gd name="connsiteY12" fmla="*/ 272956 h 1528550"/>
                <a:gd name="connsiteX13" fmla="*/ 4722125 w 4926842"/>
                <a:gd name="connsiteY13" fmla="*/ 136478 h 1528550"/>
                <a:gd name="connsiteX14" fmla="*/ 3794078 w 4926842"/>
                <a:gd name="connsiteY14" fmla="*/ 0 h 1528550"/>
                <a:gd name="connsiteX15" fmla="*/ 3057098 w 4926842"/>
                <a:gd name="connsiteY15" fmla="*/ 122830 h 1528550"/>
                <a:gd name="connsiteX16" fmla="*/ 2797791 w 4926842"/>
                <a:gd name="connsiteY16" fmla="*/ 259308 h 1528550"/>
                <a:gd name="connsiteX17" fmla="*/ 2169994 w 4926842"/>
                <a:gd name="connsiteY17" fmla="*/ 395785 h 1528550"/>
                <a:gd name="connsiteX18" fmla="*/ 1842448 w 4926842"/>
                <a:gd name="connsiteY18" fmla="*/ 559559 h 1528550"/>
                <a:gd name="connsiteX19" fmla="*/ 1364776 w 4926842"/>
                <a:gd name="connsiteY19" fmla="*/ 627797 h 1528550"/>
                <a:gd name="connsiteX20" fmla="*/ 1078173 w 4926842"/>
                <a:gd name="connsiteY20" fmla="*/ 928048 h 1528550"/>
                <a:gd name="connsiteX21" fmla="*/ 0 w 4926842"/>
                <a:gd name="connsiteY21" fmla="*/ 1351129 h 152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26842" h="1528550">
                  <a:moveTo>
                    <a:pt x="0" y="1351129"/>
                  </a:moveTo>
                  <a:lnTo>
                    <a:pt x="0" y="1351129"/>
                  </a:lnTo>
                  <a:lnTo>
                    <a:pt x="95534" y="1433015"/>
                  </a:lnTo>
                  <a:lnTo>
                    <a:pt x="95534" y="1528550"/>
                  </a:lnTo>
                  <a:lnTo>
                    <a:pt x="873457" y="1214651"/>
                  </a:lnTo>
                  <a:lnTo>
                    <a:pt x="1364776" y="1009935"/>
                  </a:lnTo>
                  <a:lnTo>
                    <a:pt x="1487606" y="818866"/>
                  </a:lnTo>
                  <a:lnTo>
                    <a:pt x="1978925" y="682388"/>
                  </a:lnTo>
                  <a:lnTo>
                    <a:pt x="2306472" y="518615"/>
                  </a:lnTo>
                  <a:lnTo>
                    <a:pt x="2838734" y="409433"/>
                  </a:lnTo>
                  <a:lnTo>
                    <a:pt x="3220872" y="313899"/>
                  </a:lnTo>
                  <a:lnTo>
                    <a:pt x="3971498" y="177421"/>
                  </a:lnTo>
                  <a:lnTo>
                    <a:pt x="4926842" y="272956"/>
                  </a:lnTo>
                  <a:lnTo>
                    <a:pt x="4722125" y="136478"/>
                  </a:lnTo>
                  <a:lnTo>
                    <a:pt x="3794078" y="0"/>
                  </a:lnTo>
                  <a:lnTo>
                    <a:pt x="3057098" y="122830"/>
                  </a:lnTo>
                  <a:lnTo>
                    <a:pt x="2797791" y="259308"/>
                  </a:lnTo>
                  <a:lnTo>
                    <a:pt x="2169994" y="395785"/>
                  </a:lnTo>
                  <a:lnTo>
                    <a:pt x="1842448" y="559559"/>
                  </a:lnTo>
                  <a:lnTo>
                    <a:pt x="1364776" y="627797"/>
                  </a:lnTo>
                  <a:lnTo>
                    <a:pt x="1078173" y="928048"/>
                  </a:lnTo>
                  <a:lnTo>
                    <a:pt x="0" y="1351129"/>
                  </a:lnTo>
                  <a:close/>
                </a:path>
              </a:pathLst>
            </a:custGeom>
            <a:solidFill>
              <a:schemeClr val="bg2">
                <a:lumMod val="60000"/>
                <a:lumOff val="40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1" name="直線矢印コネクタ 30"/>
            <p:cNvCxnSpPr/>
            <p:nvPr/>
          </p:nvCxnSpPr>
          <p:spPr>
            <a:xfrm flipH="1">
              <a:off x="1281505" y="5838825"/>
              <a:ext cx="538163" cy="274638"/>
            </a:xfrm>
            <a:prstGeom prst="straightConnector1">
              <a:avLst/>
            </a:prstGeom>
            <a:ln w="41275">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正方形/長方形 31"/>
          <p:cNvSpPr/>
          <p:nvPr/>
        </p:nvSpPr>
        <p:spPr>
          <a:xfrm>
            <a:off x="3804158" y="5835094"/>
            <a:ext cx="2940228" cy="954107"/>
          </a:xfrm>
          <a:prstGeom prst="rect">
            <a:avLst/>
          </a:prstGeom>
        </p:spPr>
        <p:txBody>
          <a:bodyPr wrap="none">
            <a:spAutoFit/>
          </a:bodyPr>
          <a:lstStyle/>
          <a:p>
            <a:r>
              <a:rPr lang="en-US" altLang="ja-JP" sz="1400" dirty="0" smtClean="0">
                <a:latin typeface="MS-Mincho"/>
              </a:rPr>
              <a:t>【</a:t>
            </a:r>
            <a:r>
              <a:rPr lang="ja-JP" altLang="en-US" sz="1400" dirty="0" smtClean="0">
                <a:latin typeface="MS-Mincho"/>
              </a:rPr>
              <a:t>開口部が狭い場合</a:t>
            </a:r>
            <a:r>
              <a:rPr lang="en-US" altLang="ja-JP" sz="1400" dirty="0" smtClean="0">
                <a:latin typeface="MS-Mincho"/>
              </a:rPr>
              <a:t>】</a:t>
            </a:r>
          </a:p>
          <a:p>
            <a:r>
              <a:rPr lang="ja-JP" altLang="en-US" sz="1400" dirty="0" smtClean="0"/>
              <a:t>・堰堤のみの設置が可能</a:t>
            </a:r>
            <a:endParaRPr lang="en-US" altLang="ja-JP" sz="1400" dirty="0" smtClean="0"/>
          </a:p>
          <a:p>
            <a:r>
              <a:rPr lang="ja-JP" altLang="en-US" sz="1400" dirty="0" smtClean="0"/>
              <a:t>・大規模な擦りつけが不要</a:t>
            </a:r>
            <a:endParaRPr lang="en-US" altLang="ja-JP" sz="1400" dirty="0" smtClean="0"/>
          </a:p>
          <a:p>
            <a:r>
              <a:rPr lang="ja-JP" altLang="en-US" sz="1400" dirty="0" smtClean="0"/>
              <a:t>・中小出水での閉塞の可能性が高い</a:t>
            </a:r>
            <a:endParaRPr lang="en-US" altLang="ja-JP" sz="1400" dirty="0" smtClean="0"/>
          </a:p>
        </p:txBody>
      </p:sp>
      <p:sp>
        <p:nvSpPr>
          <p:cNvPr id="33" name="正方形/長方形 32"/>
          <p:cNvSpPr/>
          <p:nvPr/>
        </p:nvSpPr>
        <p:spPr>
          <a:xfrm>
            <a:off x="6866385" y="5835094"/>
            <a:ext cx="3039615" cy="738664"/>
          </a:xfrm>
          <a:prstGeom prst="rect">
            <a:avLst/>
          </a:prstGeom>
        </p:spPr>
        <p:txBody>
          <a:bodyPr wrap="none">
            <a:spAutoFit/>
          </a:bodyPr>
          <a:lstStyle/>
          <a:p>
            <a:r>
              <a:rPr lang="en-US" altLang="ja-JP" sz="1400" dirty="0" smtClean="0">
                <a:latin typeface="MS-Mincho"/>
              </a:rPr>
              <a:t>【</a:t>
            </a:r>
            <a:r>
              <a:rPr lang="ja-JP" altLang="en-US" sz="1400" dirty="0" smtClean="0">
                <a:latin typeface="MS-Mincho"/>
              </a:rPr>
              <a:t>開口部が広い場合</a:t>
            </a:r>
            <a:r>
              <a:rPr lang="en-US" altLang="ja-JP" sz="1400" dirty="0" smtClean="0">
                <a:latin typeface="MS-Mincho"/>
              </a:rPr>
              <a:t>】</a:t>
            </a:r>
          </a:p>
          <a:p>
            <a:r>
              <a:rPr lang="ja-JP" altLang="en-US" sz="1400" dirty="0" smtClean="0"/>
              <a:t>・大規模な擦りつけが必要</a:t>
            </a:r>
            <a:endParaRPr lang="en-US" altLang="ja-JP" sz="1400" dirty="0" smtClean="0"/>
          </a:p>
          <a:p>
            <a:r>
              <a:rPr lang="ja-JP" altLang="en-US" sz="1400" dirty="0" smtClean="0"/>
              <a:t>・中小出水での閉塞の可能性が低い</a:t>
            </a:r>
            <a:endParaRPr lang="en-US" altLang="ja-JP" sz="1400" dirty="0" smtClean="0"/>
          </a:p>
        </p:txBody>
      </p:sp>
      <p:sp>
        <p:nvSpPr>
          <p:cNvPr id="34" name="テキスト ボックス 33"/>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Tree>
    <p:extLst>
      <p:ext uri="{BB962C8B-B14F-4D97-AF65-F5344CB8AC3E}">
        <p14:creationId xmlns:p14="http://schemas.microsoft.com/office/powerpoint/2010/main" val="40936044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番号プレースホルダー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fld id="{644ECDAB-ABFB-4AD3-9BAE-768D4FFB8F3A}" type="slidenum">
              <a:rPr kumimoji="0" lang="en-US" altLang="ja-JP" sz="1200">
                <a:latin typeface="Arial Black" panose="020B0A04020102020204" pitchFamily="34" charset="0"/>
              </a:rPr>
              <a:pPr>
                <a:spcBef>
                  <a:spcPct val="0"/>
                </a:spcBef>
                <a:buClrTx/>
                <a:buSzTx/>
                <a:buFontTx/>
                <a:buNone/>
              </a:pPr>
              <a:t>44</a:t>
            </a:fld>
            <a:endParaRPr kumimoji="0" lang="en-US" altLang="ja-JP" sz="1200">
              <a:latin typeface="Arial Black" panose="020B0A04020102020204" pitchFamily="34" charset="0"/>
            </a:endParaRPr>
          </a:p>
        </p:txBody>
      </p:sp>
      <p:sp>
        <p:nvSpPr>
          <p:cNvPr id="6" name="タイトル 5"/>
          <p:cNvSpPr txBox="1">
            <a:spLocks/>
          </p:cNvSpPr>
          <p:nvPr/>
        </p:nvSpPr>
        <p:spPr bwMode="auto">
          <a:xfrm>
            <a:off x="560512" y="1242749"/>
            <a:ext cx="9001000" cy="2308324"/>
          </a:xfrm>
          <a:prstGeom prst="rect">
            <a:avLst/>
          </a:prstGeom>
          <a:noFill/>
          <a:ln>
            <a:solidFill>
              <a:schemeClr val="tx1"/>
            </a:solidFill>
          </a:ln>
          <a:extLst/>
        </p:spPr>
        <p:txBody>
          <a:bodyPr wrap="square" anchor="t" anchorCtr="0">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pPr>
              <a:defRPr/>
            </a:pPr>
            <a:r>
              <a:rPr lang="ja-JP" altLang="en-US" sz="1600" u="none" dirty="0" smtClean="0">
                <a:solidFill>
                  <a:schemeClr val="bg2">
                    <a:lumMod val="60000"/>
                    <a:lumOff val="40000"/>
                  </a:schemeClr>
                </a:solidFill>
                <a:latin typeface="+mj-ea"/>
              </a:rPr>
              <a:t>●</a:t>
            </a:r>
            <a:r>
              <a:rPr lang="ja-JP" altLang="ja-JP" sz="1600" u="none" dirty="0" smtClean="0">
                <a:solidFill>
                  <a:schemeClr val="bg2">
                    <a:lumMod val="60000"/>
                    <a:lumOff val="40000"/>
                  </a:schemeClr>
                </a:solidFill>
                <a:latin typeface="+mj-ea"/>
              </a:rPr>
              <a:t>土石流</a:t>
            </a:r>
            <a:r>
              <a:rPr lang="ja-JP" altLang="ja-JP" sz="1600" u="none" dirty="0">
                <a:solidFill>
                  <a:schemeClr val="bg2">
                    <a:lumMod val="60000"/>
                    <a:lumOff val="40000"/>
                  </a:schemeClr>
                </a:solidFill>
                <a:latin typeface="+mj-ea"/>
              </a:rPr>
              <a:t>・流木対策設計技術</a:t>
            </a:r>
            <a:r>
              <a:rPr lang="ja-JP" altLang="ja-JP" sz="1600" u="none" dirty="0" smtClean="0">
                <a:solidFill>
                  <a:schemeClr val="bg2">
                    <a:lumMod val="60000"/>
                    <a:lumOff val="40000"/>
                  </a:schemeClr>
                </a:solidFill>
                <a:latin typeface="+mj-ea"/>
              </a:rPr>
              <a:t>指針</a:t>
            </a:r>
            <a:r>
              <a:rPr lang="ja-JP" altLang="en-US" sz="1600" b="0" u="none" dirty="0" smtClean="0">
                <a:solidFill>
                  <a:schemeClr val="accent4"/>
                </a:solidFill>
                <a:effectLst/>
                <a:latin typeface="+mj-ea"/>
              </a:rPr>
              <a:t>（</a:t>
            </a:r>
            <a:r>
              <a:rPr lang="en-US" altLang="ja-JP" sz="1600" b="0" u="none" dirty="0" smtClean="0">
                <a:effectLst/>
                <a:latin typeface="+mj-ea"/>
              </a:rPr>
              <a:t>P29</a:t>
            </a:r>
            <a:r>
              <a:rPr lang="ja-JP" altLang="en-US" sz="1600" b="0" u="none" dirty="0" smtClean="0">
                <a:effectLst/>
                <a:latin typeface="+mj-ea"/>
              </a:rPr>
              <a:t>）</a:t>
            </a:r>
            <a:endParaRPr lang="ja-JP" altLang="ja-JP" sz="1600" b="0" u="none" dirty="0">
              <a:effectLst/>
              <a:latin typeface="+mj-ea"/>
            </a:endParaRPr>
          </a:p>
          <a:p>
            <a:pPr marL="180000">
              <a:defRPr/>
            </a:pPr>
            <a:r>
              <a:rPr lang="ja-JP" altLang="ja-JP" sz="1600" b="0" u="none" dirty="0" smtClean="0">
                <a:effectLst/>
                <a:latin typeface="+mj-ea"/>
              </a:rPr>
              <a:t>①開口部</a:t>
            </a:r>
            <a:r>
              <a:rPr lang="ja-JP" altLang="ja-JP" sz="1600" b="0" u="none" dirty="0">
                <a:effectLst/>
                <a:latin typeface="+mj-ea"/>
              </a:rPr>
              <a:t>の幅は、透過型の機能を十分生かせるようにできるだけ広くとる</a:t>
            </a:r>
            <a:r>
              <a:rPr lang="ja-JP" altLang="ja-JP" sz="1600" b="0" u="none" dirty="0" smtClean="0">
                <a:effectLst/>
                <a:latin typeface="+mj-ea"/>
              </a:rPr>
              <a:t>。</a:t>
            </a:r>
            <a:endParaRPr lang="ja-JP" altLang="ja-JP" sz="1600" b="0" u="none" dirty="0">
              <a:effectLst/>
              <a:latin typeface="+mj-ea"/>
            </a:endParaRPr>
          </a:p>
          <a:p>
            <a:pPr marL="180000">
              <a:defRPr/>
            </a:pPr>
            <a:r>
              <a:rPr lang="ja-JP" altLang="ja-JP" sz="1600" b="0" u="none" dirty="0" smtClean="0">
                <a:effectLst/>
                <a:latin typeface="+mj-ea"/>
              </a:rPr>
              <a:t>②開口部</a:t>
            </a:r>
            <a:r>
              <a:rPr lang="ja-JP" altLang="ja-JP" sz="1600" b="0" u="none" dirty="0">
                <a:effectLst/>
                <a:latin typeface="+mj-ea"/>
              </a:rPr>
              <a:t>の底面は、未満砂の状態で平常時の流量を下流へスムーズに</a:t>
            </a:r>
            <a:r>
              <a:rPr lang="ja-JP" altLang="ja-JP" sz="1600" b="0" u="none" dirty="0" smtClean="0">
                <a:effectLst/>
                <a:latin typeface="+mj-ea"/>
              </a:rPr>
              <a:t>流し得る形状</a:t>
            </a:r>
            <a:r>
              <a:rPr lang="ja-JP" altLang="ja-JP" sz="1600" b="0" u="none" dirty="0">
                <a:effectLst/>
                <a:latin typeface="+mj-ea"/>
              </a:rPr>
              <a:t>とする</a:t>
            </a:r>
            <a:r>
              <a:rPr lang="ja-JP" altLang="ja-JP" sz="1600" b="0" u="none" dirty="0" smtClean="0">
                <a:effectLst/>
                <a:latin typeface="+mj-ea"/>
              </a:rPr>
              <a:t>。</a:t>
            </a:r>
            <a:endParaRPr lang="en-US" altLang="ja-JP" sz="1600" b="0" u="none" dirty="0" smtClean="0">
              <a:effectLst/>
              <a:latin typeface="+mj-ea"/>
            </a:endParaRPr>
          </a:p>
          <a:p>
            <a:pPr>
              <a:defRPr/>
            </a:pPr>
            <a:endParaRPr lang="ja-JP" altLang="ja-JP" sz="1600" b="0" u="none" dirty="0">
              <a:effectLst/>
              <a:latin typeface="+mj-ea"/>
            </a:endParaRPr>
          </a:p>
          <a:p>
            <a:pPr>
              <a:defRPr/>
            </a:pPr>
            <a:r>
              <a:rPr lang="ja-JP" altLang="en-US" sz="1600" u="none" dirty="0" smtClean="0">
                <a:solidFill>
                  <a:schemeClr val="bg2">
                    <a:lumMod val="60000"/>
                    <a:lumOff val="40000"/>
                  </a:schemeClr>
                </a:solidFill>
                <a:latin typeface="+mj-ea"/>
              </a:rPr>
              <a:t>●</a:t>
            </a:r>
            <a:r>
              <a:rPr lang="ja-JP" altLang="ja-JP" sz="1600" u="none" dirty="0" smtClean="0">
                <a:solidFill>
                  <a:schemeClr val="bg2">
                    <a:lumMod val="60000"/>
                    <a:lumOff val="40000"/>
                  </a:schemeClr>
                </a:solidFill>
                <a:latin typeface="+mj-ea"/>
              </a:rPr>
              <a:t>鋼製</a:t>
            </a:r>
            <a:r>
              <a:rPr lang="ja-JP" altLang="ja-JP" sz="1600" u="none" dirty="0">
                <a:solidFill>
                  <a:schemeClr val="bg2">
                    <a:lumMod val="60000"/>
                    <a:lumOff val="40000"/>
                  </a:schemeClr>
                </a:solidFill>
                <a:latin typeface="+mj-ea"/>
              </a:rPr>
              <a:t>砂防構造物設計</a:t>
            </a:r>
            <a:r>
              <a:rPr lang="ja-JP" altLang="ja-JP" sz="1600" u="none" dirty="0" smtClean="0">
                <a:solidFill>
                  <a:schemeClr val="bg2">
                    <a:lumMod val="60000"/>
                    <a:lumOff val="40000"/>
                  </a:schemeClr>
                </a:solidFill>
                <a:latin typeface="+mj-ea"/>
              </a:rPr>
              <a:t>便覧</a:t>
            </a:r>
            <a:r>
              <a:rPr lang="ja-JP" altLang="ja-JP" sz="1600" b="0" u="none" dirty="0" smtClean="0">
                <a:effectLst/>
                <a:latin typeface="+mj-ea"/>
              </a:rPr>
              <a:t>（</a:t>
            </a:r>
            <a:r>
              <a:rPr lang="en-US" altLang="ja-JP" sz="1600" b="0" u="none" dirty="0">
                <a:effectLst/>
                <a:latin typeface="+mj-ea"/>
              </a:rPr>
              <a:t>P60</a:t>
            </a:r>
            <a:r>
              <a:rPr lang="ja-JP" altLang="ja-JP" sz="1600" b="0" u="none" dirty="0">
                <a:effectLst/>
                <a:latin typeface="+mj-ea"/>
              </a:rPr>
              <a:t>）</a:t>
            </a:r>
          </a:p>
          <a:p>
            <a:pPr marL="360000" indent="-180000">
              <a:defRPr/>
            </a:pPr>
            <a:r>
              <a:rPr lang="ja-JP" altLang="en-US" sz="1600" b="0" u="none" dirty="0" smtClean="0">
                <a:effectLst/>
                <a:latin typeface="+mj-ea"/>
              </a:rPr>
              <a:t>③</a:t>
            </a:r>
            <a:r>
              <a:rPr lang="ja-JP" altLang="ja-JP" sz="1600" b="0" u="none" dirty="0" smtClean="0">
                <a:effectLst/>
                <a:latin typeface="+mj-ea"/>
              </a:rPr>
              <a:t>えん</a:t>
            </a:r>
            <a:r>
              <a:rPr lang="ja-JP" altLang="ja-JP" sz="1600" b="0" u="none" dirty="0">
                <a:effectLst/>
                <a:latin typeface="+mj-ea"/>
              </a:rPr>
              <a:t>堤上流の貯砂空間を土石流が発生するまでの間できるだけ空けておくことが重要</a:t>
            </a:r>
          </a:p>
          <a:p>
            <a:pPr marL="360000" indent="-180000">
              <a:defRPr/>
            </a:pPr>
            <a:r>
              <a:rPr lang="ja-JP" altLang="en-US" sz="1600" b="0" u="none" dirty="0" smtClean="0">
                <a:effectLst/>
                <a:latin typeface="+mj-ea"/>
              </a:rPr>
              <a:t>④</a:t>
            </a:r>
            <a:r>
              <a:rPr lang="ja-JP" altLang="ja-JP" sz="1600" b="0" u="none" dirty="0" smtClean="0">
                <a:effectLst/>
                <a:latin typeface="+mj-ea"/>
              </a:rPr>
              <a:t>開口部</a:t>
            </a:r>
            <a:r>
              <a:rPr lang="ja-JP" altLang="ja-JP" sz="1600" b="0" u="none" dirty="0">
                <a:effectLst/>
                <a:latin typeface="+mj-ea"/>
              </a:rPr>
              <a:t>を狭くしすぎると中小出水により土砂及び流木が堆積しやすく、土石流対策としての貯砂空間が減じられる恐れが</a:t>
            </a:r>
            <a:r>
              <a:rPr lang="ja-JP" altLang="ja-JP" sz="1600" b="0" u="none" dirty="0" smtClean="0">
                <a:effectLst/>
                <a:latin typeface="+mj-ea"/>
              </a:rPr>
              <a:t>ある</a:t>
            </a:r>
            <a:endParaRPr lang="ja-JP" altLang="ja-JP" sz="1600" b="0" u="none" dirty="0">
              <a:effectLst/>
              <a:latin typeface="+mj-ea"/>
            </a:endParaRPr>
          </a:p>
          <a:p>
            <a:pPr marL="360000" indent="-180000">
              <a:defRPr/>
            </a:pPr>
            <a:r>
              <a:rPr lang="ja-JP" altLang="en-US" sz="1600" b="0" u="none" dirty="0" smtClean="0">
                <a:effectLst/>
                <a:latin typeface="+mj-ea"/>
              </a:rPr>
              <a:t>⑤</a:t>
            </a:r>
            <a:r>
              <a:rPr lang="ja-JP" altLang="ja-JP" sz="1600" b="0" u="none" dirty="0" smtClean="0">
                <a:effectLst/>
                <a:latin typeface="+mj-ea"/>
              </a:rPr>
              <a:t>最下流</a:t>
            </a:r>
            <a:r>
              <a:rPr lang="ja-JP" altLang="ja-JP" sz="1600" b="0" u="none" dirty="0">
                <a:effectLst/>
                <a:latin typeface="+mj-ea"/>
              </a:rPr>
              <a:t>に設置する場合、下流河道や保全対象への影響に配慮して谷幅よりも狭くしている例も</a:t>
            </a:r>
            <a:r>
              <a:rPr lang="ja-JP" altLang="ja-JP" sz="1600" b="0" u="none" dirty="0" smtClean="0">
                <a:effectLst/>
                <a:latin typeface="+mj-ea"/>
              </a:rPr>
              <a:t>ある</a:t>
            </a:r>
            <a:endParaRPr lang="ja-JP" altLang="en-US" sz="1600" b="0" u="none" kern="0" dirty="0">
              <a:effectLst/>
              <a:latin typeface="+mj-ea"/>
            </a:endParaRPr>
          </a:p>
        </p:txBody>
      </p:sp>
      <p:sp>
        <p:nvSpPr>
          <p:cNvPr id="7" name="タイトル 1"/>
          <p:cNvSpPr>
            <a:spLocks noGrp="1"/>
          </p:cNvSpPr>
          <p:nvPr>
            <p:ph type="title"/>
          </p:nvPr>
        </p:nvSpPr>
        <p:spPr>
          <a:xfrm>
            <a:off x="428497" y="332659"/>
            <a:ext cx="8915400" cy="461665"/>
          </a:xfrm>
        </p:spPr>
        <p:txBody>
          <a:bodyPr/>
          <a:lstStyle/>
          <a:p>
            <a:r>
              <a:rPr lang="ja-JP" altLang="en-US" dirty="0" smtClean="0"/>
              <a:t>（５）</a:t>
            </a:r>
            <a:r>
              <a:rPr lang="ja-JP" altLang="en-US" dirty="0" smtClean="0"/>
              <a:t>透過部</a:t>
            </a:r>
            <a:r>
              <a:rPr lang="ja-JP" altLang="en-US" dirty="0" smtClean="0"/>
              <a:t>の開口幅の</a:t>
            </a:r>
            <a:r>
              <a:rPr lang="ja-JP" altLang="en-US" dirty="0" smtClean="0"/>
              <a:t>設定②</a:t>
            </a:r>
            <a:endParaRPr kumimoji="1" lang="ja-JP" altLang="en-US" dirty="0"/>
          </a:p>
        </p:txBody>
      </p:sp>
      <p:sp>
        <p:nvSpPr>
          <p:cNvPr id="9" name="正方形/長方形 8"/>
          <p:cNvSpPr/>
          <p:nvPr/>
        </p:nvSpPr>
        <p:spPr>
          <a:xfrm>
            <a:off x="428497" y="942750"/>
            <a:ext cx="2339102" cy="338554"/>
          </a:xfrm>
          <a:prstGeom prst="rect">
            <a:avLst/>
          </a:prstGeom>
        </p:spPr>
        <p:txBody>
          <a:bodyPr wrap="none">
            <a:spAutoFit/>
          </a:bodyPr>
          <a:lstStyle/>
          <a:p>
            <a:r>
              <a:rPr lang="en-US" altLang="ja-JP" sz="1600" dirty="0" smtClean="0">
                <a:latin typeface="MS-Mincho"/>
              </a:rPr>
              <a:t>【</a:t>
            </a:r>
            <a:r>
              <a:rPr lang="ja-JP" altLang="en-US" sz="1600" dirty="0" smtClean="0">
                <a:latin typeface="MS-Mincho"/>
              </a:rPr>
              <a:t>各種指針・便覧の記載</a:t>
            </a:r>
            <a:r>
              <a:rPr lang="en-US" altLang="ja-JP" sz="1600" dirty="0" smtClean="0">
                <a:latin typeface="MS-Mincho"/>
              </a:rPr>
              <a:t>】</a:t>
            </a:r>
            <a:endParaRPr lang="ja-JP" altLang="en-US" sz="1600" dirty="0"/>
          </a:p>
        </p:txBody>
      </p:sp>
      <p:sp>
        <p:nvSpPr>
          <p:cNvPr id="10" name="テキスト ボックス 2"/>
          <p:cNvSpPr txBox="1">
            <a:spLocks noChangeArrowheads="1"/>
          </p:cNvSpPr>
          <p:nvPr/>
        </p:nvSpPr>
        <p:spPr bwMode="auto">
          <a:xfrm>
            <a:off x="246503" y="4005064"/>
            <a:ext cx="9412994" cy="1569660"/>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marL="360000" lvl="1" indent="-180000">
              <a:spcBef>
                <a:spcPct val="0"/>
              </a:spcBef>
              <a:buClrTx/>
              <a:buSzTx/>
              <a:buFont typeface="Wingdings" panose="05000000000000000000" pitchFamily="2" charset="2"/>
              <a:buChar char="l"/>
            </a:pPr>
            <a:r>
              <a:rPr lang="ja-JP" altLang="en-US" sz="1600" dirty="0" smtClean="0">
                <a:solidFill>
                  <a:schemeClr val="accent4"/>
                </a:solidFill>
              </a:rPr>
              <a:t>①</a:t>
            </a:r>
            <a:r>
              <a:rPr lang="ja-JP" altLang="en-US" sz="1600" dirty="0">
                <a:solidFill>
                  <a:schemeClr val="accent4"/>
                </a:solidFill>
              </a:rPr>
              <a:t>、③、</a:t>
            </a:r>
            <a:r>
              <a:rPr lang="ja-JP" altLang="en-US" sz="1600" dirty="0" smtClean="0">
                <a:solidFill>
                  <a:schemeClr val="accent4"/>
                </a:solidFill>
              </a:rPr>
              <a:t>④は、土石流</a:t>
            </a:r>
            <a:r>
              <a:rPr lang="ja-JP" altLang="en-US" sz="1600" dirty="0">
                <a:solidFill>
                  <a:schemeClr val="accent4"/>
                </a:solidFill>
              </a:rPr>
              <a:t>が比較的頻繁に発生し、中小出水においても土砂や流木が流出し、土石流発生時には谷幅全体で土石流が流下するような</a:t>
            </a:r>
            <a:r>
              <a:rPr lang="ja-JP" altLang="en-US" sz="1600" dirty="0" smtClean="0">
                <a:solidFill>
                  <a:schemeClr val="accent4"/>
                </a:solidFill>
              </a:rPr>
              <a:t>渓流に該当する。</a:t>
            </a:r>
            <a:endParaRPr lang="en-US" altLang="ja-JP" sz="1600" dirty="0" smtClean="0">
              <a:solidFill>
                <a:schemeClr val="accent4"/>
              </a:solidFill>
            </a:endParaRPr>
          </a:p>
          <a:p>
            <a:pPr marL="360000" lvl="1" indent="-180000">
              <a:spcBef>
                <a:spcPct val="0"/>
              </a:spcBef>
              <a:buClrTx/>
              <a:buSzTx/>
              <a:buFont typeface="Wingdings" panose="05000000000000000000" pitchFamily="2" charset="2"/>
              <a:buChar char="l"/>
            </a:pPr>
            <a:r>
              <a:rPr lang="ja-JP" altLang="en-US" sz="1600" dirty="0" smtClean="0">
                <a:solidFill>
                  <a:schemeClr val="accent4"/>
                </a:solidFill>
              </a:rPr>
              <a:t>②</a:t>
            </a:r>
            <a:r>
              <a:rPr lang="ja-JP" altLang="en-US" sz="1600" dirty="0">
                <a:solidFill>
                  <a:schemeClr val="accent4"/>
                </a:solidFill>
              </a:rPr>
              <a:t>、</a:t>
            </a:r>
            <a:r>
              <a:rPr lang="ja-JP" altLang="en-US" sz="1600" dirty="0" smtClean="0">
                <a:solidFill>
                  <a:schemeClr val="accent4"/>
                </a:solidFill>
              </a:rPr>
              <a:t>⑤は、平常</a:t>
            </a:r>
            <a:r>
              <a:rPr lang="ja-JP" altLang="en-US" sz="1600" dirty="0">
                <a:solidFill>
                  <a:schemeClr val="accent4"/>
                </a:solidFill>
              </a:rPr>
              <a:t>時の流量を下流へスムーズに流し得る</a:t>
            </a:r>
            <a:r>
              <a:rPr lang="ja-JP" altLang="en-US" sz="1600" dirty="0" smtClean="0">
                <a:solidFill>
                  <a:schemeClr val="accent4"/>
                </a:solidFill>
              </a:rPr>
              <a:t>形状とし、最下流に設置する場合に保全対象</a:t>
            </a:r>
            <a:r>
              <a:rPr lang="ja-JP" altLang="en-US" sz="1600" dirty="0">
                <a:solidFill>
                  <a:schemeClr val="accent4"/>
                </a:solidFill>
              </a:rPr>
              <a:t>への影響を</a:t>
            </a:r>
            <a:r>
              <a:rPr lang="ja-JP" altLang="en-US" sz="1600" dirty="0" smtClean="0">
                <a:solidFill>
                  <a:schemeClr val="accent4"/>
                </a:solidFill>
              </a:rPr>
              <a:t>考慮することから、</a:t>
            </a:r>
            <a:r>
              <a:rPr lang="ja-JP" altLang="en-US" sz="1600" dirty="0">
                <a:solidFill>
                  <a:schemeClr val="accent4"/>
                </a:solidFill>
              </a:rPr>
              <a:t>土石流危険渓流のような中小出水で土砂・流木移動を伴うような土石流が頻発する可能性が低い箇所は現況の川幅程度で設定</a:t>
            </a:r>
            <a:r>
              <a:rPr lang="ja-JP" altLang="en-US" sz="1600" dirty="0" smtClean="0">
                <a:solidFill>
                  <a:schemeClr val="accent4"/>
                </a:solidFill>
              </a:rPr>
              <a:t>する。</a:t>
            </a:r>
            <a:endParaRPr lang="ja-JP" altLang="en-US" sz="1600" dirty="0">
              <a:solidFill>
                <a:schemeClr val="accent4"/>
              </a:solidFill>
            </a:endParaRPr>
          </a:p>
        </p:txBody>
      </p:sp>
      <p:grpSp>
        <p:nvGrpSpPr>
          <p:cNvPr id="11" name="グループ化 10"/>
          <p:cNvGrpSpPr/>
          <p:nvPr/>
        </p:nvGrpSpPr>
        <p:grpSpPr>
          <a:xfrm>
            <a:off x="456145" y="3797478"/>
            <a:ext cx="1473078" cy="360000"/>
            <a:chOff x="60222" y="4521844"/>
            <a:chExt cx="1473078" cy="360000"/>
          </a:xfrm>
        </p:grpSpPr>
        <p:sp>
          <p:nvSpPr>
            <p:cNvPr id="12" name="角丸四角形 11"/>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4" name="テキスト ボックス 13"/>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Tree>
    <p:extLst>
      <p:ext uri="{BB962C8B-B14F-4D97-AF65-F5344CB8AC3E}">
        <p14:creationId xmlns:p14="http://schemas.microsoft.com/office/powerpoint/2010/main" val="7962611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45</a:t>
            </a:fld>
            <a:endParaRPr lang="ja-JP" altLang="en-US"/>
          </a:p>
        </p:txBody>
      </p:sp>
      <p:sp>
        <p:nvSpPr>
          <p:cNvPr id="5" name="タイトル 1"/>
          <p:cNvSpPr>
            <a:spLocks noGrp="1"/>
          </p:cNvSpPr>
          <p:nvPr>
            <p:ph type="title"/>
          </p:nvPr>
        </p:nvSpPr>
        <p:spPr>
          <a:xfrm>
            <a:off x="428497" y="332659"/>
            <a:ext cx="8915400" cy="461665"/>
          </a:xfrm>
        </p:spPr>
        <p:txBody>
          <a:bodyPr/>
          <a:lstStyle/>
          <a:p>
            <a:r>
              <a:rPr lang="ja-JP" altLang="en-US" dirty="0" smtClean="0"/>
              <a:t>（６）切土斜面の崩壊①</a:t>
            </a:r>
            <a:endParaRPr kumimoji="1" lang="ja-JP" altLang="en-US" dirty="0"/>
          </a:p>
        </p:txBody>
      </p:sp>
      <p:sp>
        <p:nvSpPr>
          <p:cNvPr id="6" name="テキスト ボックス 5"/>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grpSp>
        <p:nvGrpSpPr>
          <p:cNvPr id="7" name="グループ化 6"/>
          <p:cNvGrpSpPr/>
          <p:nvPr/>
        </p:nvGrpSpPr>
        <p:grpSpPr>
          <a:xfrm>
            <a:off x="177661" y="801222"/>
            <a:ext cx="4682818" cy="3050166"/>
            <a:chOff x="2051341" y="1610493"/>
            <a:chExt cx="7888855" cy="5138426"/>
          </a:xfrm>
        </p:grpSpPr>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744" t="6652"/>
            <a:stretch/>
          </p:blipFill>
          <p:spPr bwMode="auto">
            <a:xfrm>
              <a:off x="2051341" y="1610493"/>
              <a:ext cx="7888855" cy="5138426"/>
            </a:xfrm>
            <a:prstGeom prst="rect">
              <a:avLst/>
            </a:prstGeom>
            <a:solidFill>
              <a:srgbClr val="92D050"/>
            </a:solidFill>
            <a:ln>
              <a:solidFill>
                <a:schemeClr val="tx1"/>
              </a:solidFill>
            </a:ln>
            <a:extLst/>
          </p:spPr>
        </p:pic>
        <p:sp>
          <p:nvSpPr>
            <p:cNvPr id="9" name="フリーフォーム 8"/>
            <p:cNvSpPr/>
            <p:nvPr/>
          </p:nvSpPr>
          <p:spPr>
            <a:xfrm>
              <a:off x="5168900" y="3714204"/>
              <a:ext cx="2438400" cy="2451100"/>
            </a:xfrm>
            <a:custGeom>
              <a:avLst/>
              <a:gdLst>
                <a:gd name="connsiteX0" fmla="*/ 2438400 w 2438400"/>
                <a:gd name="connsiteY0" fmla="*/ 0 h 2451100"/>
                <a:gd name="connsiteX1" fmla="*/ 2387600 w 2438400"/>
                <a:gd name="connsiteY1" fmla="*/ 0 h 2451100"/>
                <a:gd name="connsiteX2" fmla="*/ 2133600 w 2438400"/>
                <a:gd name="connsiteY2" fmla="*/ 241300 h 2451100"/>
                <a:gd name="connsiteX3" fmla="*/ 1333500 w 2438400"/>
                <a:gd name="connsiteY3" fmla="*/ 736600 h 2451100"/>
                <a:gd name="connsiteX4" fmla="*/ 546100 w 2438400"/>
                <a:gd name="connsiteY4" fmla="*/ 1041400 h 2451100"/>
                <a:gd name="connsiteX5" fmla="*/ 63500 w 2438400"/>
                <a:gd name="connsiteY5" fmla="*/ 1219200 h 2451100"/>
                <a:gd name="connsiteX6" fmla="*/ 0 w 2438400"/>
                <a:gd name="connsiteY6" fmla="*/ 1536700 h 2451100"/>
                <a:gd name="connsiteX7" fmla="*/ 139700 w 2438400"/>
                <a:gd name="connsiteY7" fmla="*/ 2209800 h 2451100"/>
                <a:gd name="connsiteX8" fmla="*/ 241300 w 2438400"/>
                <a:gd name="connsiteY8" fmla="*/ 2451100 h 2451100"/>
                <a:gd name="connsiteX9" fmla="*/ 330200 w 2438400"/>
                <a:gd name="connsiteY9" fmla="*/ 2260600 h 2451100"/>
                <a:gd name="connsiteX10" fmla="*/ 279400 w 2438400"/>
                <a:gd name="connsiteY10" fmla="*/ 2006600 h 2451100"/>
                <a:gd name="connsiteX11" fmla="*/ 431800 w 2438400"/>
                <a:gd name="connsiteY11" fmla="*/ 1955800 h 2451100"/>
                <a:gd name="connsiteX12" fmla="*/ 533400 w 2438400"/>
                <a:gd name="connsiteY12" fmla="*/ 1612900 h 2451100"/>
                <a:gd name="connsiteX13" fmla="*/ 508000 w 2438400"/>
                <a:gd name="connsiteY13" fmla="*/ 1485900 h 2451100"/>
                <a:gd name="connsiteX14" fmla="*/ 533400 w 2438400"/>
                <a:gd name="connsiteY14" fmla="*/ 1384300 h 2451100"/>
                <a:gd name="connsiteX15" fmla="*/ 1219200 w 2438400"/>
                <a:gd name="connsiteY15" fmla="*/ 1346200 h 2451100"/>
                <a:gd name="connsiteX16" fmla="*/ 1295400 w 2438400"/>
                <a:gd name="connsiteY16" fmla="*/ 1193800 h 2451100"/>
                <a:gd name="connsiteX17" fmla="*/ 1397000 w 2438400"/>
                <a:gd name="connsiteY17" fmla="*/ 1193800 h 2451100"/>
                <a:gd name="connsiteX18" fmla="*/ 1600200 w 2438400"/>
                <a:gd name="connsiteY18" fmla="*/ 927100 h 2451100"/>
                <a:gd name="connsiteX19" fmla="*/ 1803400 w 2438400"/>
                <a:gd name="connsiteY19" fmla="*/ 749300 h 2451100"/>
                <a:gd name="connsiteX20" fmla="*/ 2006600 w 2438400"/>
                <a:gd name="connsiteY20" fmla="*/ 596900 h 2451100"/>
                <a:gd name="connsiteX21" fmla="*/ 2438400 w 2438400"/>
                <a:gd name="connsiteY21" fmla="*/ 0 h 245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38400" h="2451100">
                  <a:moveTo>
                    <a:pt x="2438400" y="0"/>
                  </a:moveTo>
                  <a:lnTo>
                    <a:pt x="2387600" y="0"/>
                  </a:lnTo>
                  <a:lnTo>
                    <a:pt x="2133600" y="241300"/>
                  </a:lnTo>
                  <a:lnTo>
                    <a:pt x="1333500" y="736600"/>
                  </a:lnTo>
                  <a:lnTo>
                    <a:pt x="546100" y="1041400"/>
                  </a:lnTo>
                  <a:lnTo>
                    <a:pt x="63500" y="1219200"/>
                  </a:lnTo>
                  <a:lnTo>
                    <a:pt x="0" y="1536700"/>
                  </a:lnTo>
                  <a:lnTo>
                    <a:pt x="139700" y="2209800"/>
                  </a:lnTo>
                  <a:lnTo>
                    <a:pt x="241300" y="2451100"/>
                  </a:lnTo>
                  <a:lnTo>
                    <a:pt x="330200" y="2260600"/>
                  </a:lnTo>
                  <a:lnTo>
                    <a:pt x="279400" y="2006600"/>
                  </a:lnTo>
                  <a:lnTo>
                    <a:pt x="431800" y="1955800"/>
                  </a:lnTo>
                  <a:lnTo>
                    <a:pt x="533400" y="1612900"/>
                  </a:lnTo>
                  <a:lnTo>
                    <a:pt x="508000" y="1485900"/>
                  </a:lnTo>
                  <a:lnTo>
                    <a:pt x="533400" y="1384300"/>
                  </a:lnTo>
                  <a:lnTo>
                    <a:pt x="1219200" y="1346200"/>
                  </a:lnTo>
                  <a:lnTo>
                    <a:pt x="1295400" y="1193800"/>
                  </a:lnTo>
                  <a:lnTo>
                    <a:pt x="1397000" y="1193800"/>
                  </a:lnTo>
                  <a:lnTo>
                    <a:pt x="1600200" y="927100"/>
                  </a:lnTo>
                  <a:lnTo>
                    <a:pt x="1803400" y="749300"/>
                  </a:lnTo>
                  <a:lnTo>
                    <a:pt x="2006600" y="596900"/>
                  </a:lnTo>
                  <a:lnTo>
                    <a:pt x="2438400" y="0"/>
                  </a:lnTo>
                  <a:close/>
                </a:path>
              </a:pathLst>
            </a:cu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334121" y="4916617"/>
              <a:ext cx="1615428" cy="674041"/>
            </a:xfrm>
            <a:prstGeom prst="rect">
              <a:avLst/>
            </a:prstGeom>
            <a:noFill/>
          </p:spPr>
          <p:txBody>
            <a:bodyPr wrap="none" rtlCol="0">
              <a:spAutoFit/>
            </a:bodyPr>
            <a:lstStyle/>
            <a:p>
              <a:pPr algn="just"/>
              <a:r>
                <a:rPr kumimoji="1" lang="ja-JP" altLang="en-US" sz="2000" b="1" dirty="0" smtClean="0">
                  <a:solidFill>
                    <a:srgbClr val="00B050"/>
                  </a:solidFill>
                </a:rPr>
                <a:t>法枠工</a:t>
              </a:r>
            </a:p>
          </p:txBody>
        </p:sp>
        <p:sp>
          <p:nvSpPr>
            <p:cNvPr id="11" name="フリーフォーム 10"/>
            <p:cNvSpPr/>
            <p:nvPr/>
          </p:nvSpPr>
          <p:spPr>
            <a:xfrm>
              <a:off x="4953000" y="3697436"/>
              <a:ext cx="2717800" cy="2755900"/>
            </a:xfrm>
            <a:custGeom>
              <a:avLst/>
              <a:gdLst>
                <a:gd name="connsiteX0" fmla="*/ 2717800 w 2717800"/>
                <a:gd name="connsiteY0" fmla="*/ 0 h 2755900"/>
                <a:gd name="connsiteX1" fmla="*/ 2362200 w 2717800"/>
                <a:gd name="connsiteY1" fmla="*/ 0 h 2755900"/>
                <a:gd name="connsiteX2" fmla="*/ 1282700 w 2717800"/>
                <a:gd name="connsiteY2" fmla="*/ 584200 h 2755900"/>
                <a:gd name="connsiteX3" fmla="*/ 520700 w 2717800"/>
                <a:gd name="connsiteY3" fmla="*/ 901700 h 2755900"/>
                <a:gd name="connsiteX4" fmla="*/ 203200 w 2717800"/>
                <a:gd name="connsiteY4" fmla="*/ 1028700 h 2755900"/>
                <a:gd name="connsiteX5" fmla="*/ 101600 w 2717800"/>
                <a:gd name="connsiteY5" fmla="*/ 1308100 h 2755900"/>
                <a:gd name="connsiteX6" fmla="*/ 12700 w 2717800"/>
                <a:gd name="connsiteY6" fmla="*/ 1473200 h 2755900"/>
                <a:gd name="connsiteX7" fmla="*/ 0 w 2717800"/>
                <a:gd name="connsiteY7" fmla="*/ 1562100 h 2755900"/>
                <a:gd name="connsiteX8" fmla="*/ 76200 w 2717800"/>
                <a:gd name="connsiteY8" fmla="*/ 2311400 h 2755900"/>
                <a:gd name="connsiteX9" fmla="*/ 127000 w 2717800"/>
                <a:gd name="connsiteY9" fmla="*/ 2540000 h 2755900"/>
                <a:gd name="connsiteX10" fmla="*/ 457200 w 2717800"/>
                <a:gd name="connsiteY10" fmla="*/ 2755900 h 2755900"/>
                <a:gd name="connsiteX11" fmla="*/ 304800 w 2717800"/>
                <a:gd name="connsiteY11" fmla="*/ 2095500 h 2755900"/>
                <a:gd name="connsiteX12" fmla="*/ 241300 w 2717800"/>
                <a:gd name="connsiteY12" fmla="*/ 1663700 h 2755900"/>
                <a:gd name="connsiteX13" fmla="*/ 279400 w 2717800"/>
                <a:gd name="connsiteY13" fmla="*/ 1422400 h 2755900"/>
                <a:gd name="connsiteX14" fmla="*/ 444500 w 2717800"/>
                <a:gd name="connsiteY14" fmla="*/ 1193800 h 2755900"/>
                <a:gd name="connsiteX15" fmla="*/ 584200 w 2717800"/>
                <a:gd name="connsiteY15" fmla="*/ 1117600 h 2755900"/>
                <a:gd name="connsiteX16" fmla="*/ 965200 w 2717800"/>
                <a:gd name="connsiteY16" fmla="*/ 977900 h 2755900"/>
                <a:gd name="connsiteX17" fmla="*/ 1460500 w 2717800"/>
                <a:gd name="connsiteY17" fmla="*/ 774700 h 2755900"/>
                <a:gd name="connsiteX18" fmla="*/ 1879600 w 2717800"/>
                <a:gd name="connsiteY18" fmla="*/ 533400 h 2755900"/>
                <a:gd name="connsiteX19" fmla="*/ 2298700 w 2717800"/>
                <a:gd name="connsiteY19" fmla="*/ 317500 h 2755900"/>
                <a:gd name="connsiteX20" fmla="*/ 2552700 w 2717800"/>
                <a:gd name="connsiteY20" fmla="*/ 127000 h 2755900"/>
                <a:gd name="connsiteX21" fmla="*/ 2717800 w 2717800"/>
                <a:gd name="connsiteY21" fmla="*/ 0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17800" h="2755900">
                  <a:moveTo>
                    <a:pt x="2717800" y="0"/>
                  </a:moveTo>
                  <a:lnTo>
                    <a:pt x="2362200" y="0"/>
                  </a:lnTo>
                  <a:lnTo>
                    <a:pt x="1282700" y="584200"/>
                  </a:lnTo>
                  <a:lnTo>
                    <a:pt x="520700" y="901700"/>
                  </a:lnTo>
                  <a:lnTo>
                    <a:pt x="203200" y="1028700"/>
                  </a:lnTo>
                  <a:lnTo>
                    <a:pt x="101600" y="1308100"/>
                  </a:lnTo>
                  <a:lnTo>
                    <a:pt x="12700" y="1473200"/>
                  </a:lnTo>
                  <a:lnTo>
                    <a:pt x="0" y="1562100"/>
                  </a:lnTo>
                  <a:lnTo>
                    <a:pt x="76200" y="2311400"/>
                  </a:lnTo>
                  <a:lnTo>
                    <a:pt x="127000" y="2540000"/>
                  </a:lnTo>
                  <a:lnTo>
                    <a:pt x="457200" y="2755900"/>
                  </a:lnTo>
                  <a:lnTo>
                    <a:pt x="304800" y="2095500"/>
                  </a:lnTo>
                  <a:lnTo>
                    <a:pt x="241300" y="1663700"/>
                  </a:lnTo>
                  <a:lnTo>
                    <a:pt x="279400" y="1422400"/>
                  </a:lnTo>
                  <a:lnTo>
                    <a:pt x="444500" y="1193800"/>
                  </a:lnTo>
                  <a:lnTo>
                    <a:pt x="584200" y="1117600"/>
                  </a:lnTo>
                  <a:lnTo>
                    <a:pt x="965200" y="977900"/>
                  </a:lnTo>
                  <a:lnTo>
                    <a:pt x="1460500" y="774700"/>
                  </a:lnTo>
                  <a:lnTo>
                    <a:pt x="1879600" y="533400"/>
                  </a:lnTo>
                  <a:lnTo>
                    <a:pt x="2298700" y="317500"/>
                  </a:lnTo>
                  <a:lnTo>
                    <a:pt x="2552700" y="127000"/>
                  </a:lnTo>
                  <a:lnTo>
                    <a:pt x="2717800" y="0"/>
                  </a:lnTo>
                  <a:close/>
                </a:path>
              </a:pathLst>
            </a:custGeom>
            <a:solidFill>
              <a:srgbClr val="0000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966553" y="3542355"/>
              <a:ext cx="2484983" cy="674041"/>
            </a:xfrm>
            <a:prstGeom prst="rect">
              <a:avLst/>
            </a:prstGeom>
            <a:noFill/>
          </p:spPr>
          <p:txBody>
            <a:bodyPr wrap="none" rtlCol="0">
              <a:spAutoFit/>
            </a:bodyPr>
            <a:lstStyle/>
            <a:p>
              <a:pPr algn="just"/>
              <a:r>
                <a:rPr lang="ja-JP" altLang="en-US" sz="2000" b="1" dirty="0" smtClean="0">
                  <a:solidFill>
                    <a:srgbClr val="0000FF"/>
                  </a:solidFill>
                </a:rPr>
                <a:t>工事用</a:t>
              </a:r>
              <a:r>
                <a:rPr lang="ja-JP" altLang="en-US" sz="2000" b="1" dirty="0">
                  <a:solidFill>
                    <a:srgbClr val="0000FF"/>
                  </a:solidFill>
                </a:rPr>
                <a:t>道路</a:t>
              </a:r>
              <a:endParaRPr kumimoji="1" lang="ja-JP" altLang="en-US" sz="2000" b="1" dirty="0" smtClean="0">
                <a:solidFill>
                  <a:srgbClr val="0000FF"/>
                </a:solidFill>
              </a:endParaRPr>
            </a:p>
          </p:txBody>
        </p:sp>
        <p:sp>
          <p:nvSpPr>
            <p:cNvPr id="13" name="フリーフォーム 12"/>
            <p:cNvSpPr/>
            <p:nvPr/>
          </p:nvSpPr>
          <p:spPr>
            <a:xfrm>
              <a:off x="6772275" y="3342506"/>
              <a:ext cx="1685925" cy="590550"/>
            </a:xfrm>
            <a:custGeom>
              <a:avLst/>
              <a:gdLst>
                <a:gd name="connsiteX0" fmla="*/ 1571625 w 1685925"/>
                <a:gd name="connsiteY0" fmla="*/ 95250 h 590550"/>
                <a:gd name="connsiteX1" fmla="*/ 1019175 w 1685925"/>
                <a:gd name="connsiteY1" fmla="*/ 152400 h 590550"/>
                <a:gd name="connsiteX2" fmla="*/ 1009650 w 1685925"/>
                <a:gd name="connsiteY2" fmla="*/ 0 h 590550"/>
                <a:gd name="connsiteX3" fmla="*/ 933450 w 1685925"/>
                <a:gd name="connsiteY3" fmla="*/ 9525 h 590550"/>
                <a:gd name="connsiteX4" fmla="*/ 933450 w 1685925"/>
                <a:gd name="connsiteY4" fmla="*/ 114300 h 590550"/>
                <a:gd name="connsiteX5" fmla="*/ 466725 w 1685925"/>
                <a:gd name="connsiteY5" fmla="*/ 257175 h 590550"/>
                <a:gd name="connsiteX6" fmla="*/ 428625 w 1685925"/>
                <a:gd name="connsiteY6" fmla="*/ 95250 h 590550"/>
                <a:gd name="connsiteX7" fmla="*/ 304800 w 1685925"/>
                <a:gd name="connsiteY7" fmla="*/ 104775 h 590550"/>
                <a:gd name="connsiteX8" fmla="*/ 314325 w 1685925"/>
                <a:gd name="connsiteY8" fmla="*/ 257175 h 590550"/>
                <a:gd name="connsiteX9" fmla="*/ 219075 w 1685925"/>
                <a:gd name="connsiteY9" fmla="*/ 266700 h 590550"/>
                <a:gd name="connsiteX10" fmla="*/ 219075 w 1685925"/>
                <a:gd name="connsiteY10" fmla="*/ 190500 h 590550"/>
                <a:gd name="connsiteX11" fmla="*/ 142875 w 1685925"/>
                <a:gd name="connsiteY11" fmla="*/ 219075 h 590550"/>
                <a:gd name="connsiteX12" fmla="*/ 142875 w 1685925"/>
                <a:gd name="connsiteY12" fmla="*/ 342900 h 590550"/>
                <a:gd name="connsiteX13" fmla="*/ 0 w 1685925"/>
                <a:gd name="connsiteY13" fmla="*/ 371475 h 590550"/>
                <a:gd name="connsiteX14" fmla="*/ 38100 w 1685925"/>
                <a:gd name="connsiteY14" fmla="*/ 428625 h 590550"/>
                <a:gd name="connsiteX15" fmla="*/ 28575 w 1685925"/>
                <a:gd name="connsiteY15" fmla="*/ 457200 h 590550"/>
                <a:gd name="connsiteX16" fmla="*/ 123825 w 1685925"/>
                <a:gd name="connsiteY16" fmla="*/ 419100 h 590550"/>
                <a:gd name="connsiteX17" fmla="*/ 161925 w 1685925"/>
                <a:gd name="connsiteY17" fmla="*/ 561975 h 590550"/>
                <a:gd name="connsiteX18" fmla="*/ 266700 w 1685925"/>
                <a:gd name="connsiteY18" fmla="*/ 514350 h 590550"/>
                <a:gd name="connsiteX19" fmla="*/ 247650 w 1685925"/>
                <a:gd name="connsiteY19" fmla="*/ 428625 h 590550"/>
                <a:gd name="connsiteX20" fmla="*/ 333375 w 1685925"/>
                <a:gd name="connsiteY20" fmla="*/ 409575 h 590550"/>
                <a:gd name="connsiteX21" fmla="*/ 409575 w 1685925"/>
                <a:gd name="connsiteY21" fmla="*/ 581025 h 590550"/>
                <a:gd name="connsiteX22" fmla="*/ 552450 w 1685925"/>
                <a:gd name="connsiteY22" fmla="*/ 581025 h 590550"/>
                <a:gd name="connsiteX23" fmla="*/ 485775 w 1685925"/>
                <a:gd name="connsiteY23" fmla="*/ 400050 h 590550"/>
                <a:gd name="connsiteX24" fmla="*/ 895350 w 1685925"/>
                <a:gd name="connsiteY24" fmla="*/ 323850 h 590550"/>
                <a:gd name="connsiteX25" fmla="*/ 904875 w 1685925"/>
                <a:gd name="connsiteY25" fmla="*/ 590550 h 590550"/>
                <a:gd name="connsiteX26" fmla="*/ 981075 w 1685925"/>
                <a:gd name="connsiteY26" fmla="*/ 590550 h 590550"/>
                <a:gd name="connsiteX27" fmla="*/ 962025 w 1685925"/>
                <a:gd name="connsiteY27" fmla="*/ 342900 h 590550"/>
                <a:gd name="connsiteX28" fmla="*/ 1685925 w 1685925"/>
                <a:gd name="connsiteY28" fmla="*/ 466725 h 590550"/>
                <a:gd name="connsiteX29" fmla="*/ 1628775 w 1685925"/>
                <a:gd name="connsiteY29" fmla="*/ 76200 h 590550"/>
                <a:gd name="connsiteX30" fmla="*/ 1476375 w 1685925"/>
                <a:gd name="connsiteY30" fmla="*/ 85725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85925" h="590550">
                  <a:moveTo>
                    <a:pt x="1571625" y="95250"/>
                  </a:moveTo>
                  <a:lnTo>
                    <a:pt x="1019175" y="152400"/>
                  </a:lnTo>
                  <a:lnTo>
                    <a:pt x="1009650" y="0"/>
                  </a:lnTo>
                  <a:lnTo>
                    <a:pt x="933450" y="9525"/>
                  </a:lnTo>
                  <a:lnTo>
                    <a:pt x="933450" y="114300"/>
                  </a:lnTo>
                  <a:lnTo>
                    <a:pt x="466725" y="257175"/>
                  </a:lnTo>
                  <a:lnTo>
                    <a:pt x="428625" y="95250"/>
                  </a:lnTo>
                  <a:lnTo>
                    <a:pt x="304800" y="104775"/>
                  </a:lnTo>
                  <a:lnTo>
                    <a:pt x="314325" y="257175"/>
                  </a:lnTo>
                  <a:lnTo>
                    <a:pt x="219075" y="266700"/>
                  </a:lnTo>
                  <a:lnTo>
                    <a:pt x="219075" y="190500"/>
                  </a:lnTo>
                  <a:lnTo>
                    <a:pt x="142875" y="219075"/>
                  </a:lnTo>
                  <a:lnTo>
                    <a:pt x="142875" y="342900"/>
                  </a:lnTo>
                  <a:lnTo>
                    <a:pt x="0" y="371475"/>
                  </a:lnTo>
                  <a:lnTo>
                    <a:pt x="38100" y="428625"/>
                  </a:lnTo>
                  <a:lnTo>
                    <a:pt x="28575" y="457200"/>
                  </a:lnTo>
                  <a:lnTo>
                    <a:pt x="123825" y="419100"/>
                  </a:lnTo>
                  <a:lnTo>
                    <a:pt x="161925" y="561975"/>
                  </a:lnTo>
                  <a:lnTo>
                    <a:pt x="266700" y="514350"/>
                  </a:lnTo>
                  <a:lnTo>
                    <a:pt x="247650" y="428625"/>
                  </a:lnTo>
                  <a:lnTo>
                    <a:pt x="333375" y="409575"/>
                  </a:lnTo>
                  <a:lnTo>
                    <a:pt x="409575" y="581025"/>
                  </a:lnTo>
                  <a:lnTo>
                    <a:pt x="552450" y="581025"/>
                  </a:lnTo>
                  <a:lnTo>
                    <a:pt x="485775" y="400050"/>
                  </a:lnTo>
                  <a:lnTo>
                    <a:pt x="895350" y="323850"/>
                  </a:lnTo>
                  <a:lnTo>
                    <a:pt x="904875" y="590550"/>
                  </a:lnTo>
                  <a:lnTo>
                    <a:pt x="981075" y="590550"/>
                  </a:lnTo>
                  <a:lnTo>
                    <a:pt x="962025" y="342900"/>
                  </a:lnTo>
                  <a:lnTo>
                    <a:pt x="1685925" y="466725"/>
                  </a:lnTo>
                  <a:lnTo>
                    <a:pt x="1628775" y="76200"/>
                  </a:lnTo>
                  <a:lnTo>
                    <a:pt x="1476375" y="85725"/>
                  </a:lnTo>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8324850" y="1825724"/>
              <a:ext cx="1009650" cy="3619500"/>
            </a:xfrm>
            <a:custGeom>
              <a:avLst/>
              <a:gdLst>
                <a:gd name="connsiteX0" fmla="*/ 0 w 1009650"/>
                <a:gd name="connsiteY0" fmla="*/ 1971675 h 3619500"/>
                <a:gd name="connsiteX1" fmla="*/ 123825 w 1009650"/>
                <a:gd name="connsiteY1" fmla="*/ 1971675 h 3619500"/>
                <a:gd name="connsiteX2" fmla="*/ 76200 w 1009650"/>
                <a:gd name="connsiteY2" fmla="*/ 2171700 h 3619500"/>
                <a:gd name="connsiteX3" fmla="*/ 190500 w 1009650"/>
                <a:gd name="connsiteY3" fmla="*/ 2886075 h 3619500"/>
                <a:gd name="connsiteX4" fmla="*/ 76200 w 1009650"/>
                <a:gd name="connsiteY4" fmla="*/ 2876550 h 3619500"/>
                <a:gd name="connsiteX5" fmla="*/ 38100 w 1009650"/>
                <a:gd name="connsiteY5" fmla="*/ 3429000 h 3619500"/>
                <a:gd name="connsiteX6" fmla="*/ 600075 w 1009650"/>
                <a:gd name="connsiteY6" fmla="*/ 3619500 h 3619500"/>
                <a:gd name="connsiteX7" fmla="*/ 695325 w 1009650"/>
                <a:gd name="connsiteY7" fmla="*/ 3571875 h 3619500"/>
                <a:gd name="connsiteX8" fmla="*/ 1009650 w 1009650"/>
                <a:gd name="connsiteY8" fmla="*/ 3009900 h 3619500"/>
                <a:gd name="connsiteX9" fmla="*/ 895350 w 1009650"/>
                <a:gd name="connsiteY9" fmla="*/ 3028950 h 3619500"/>
                <a:gd name="connsiteX10" fmla="*/ 895350 w 1009650"/>
                <a:gd name="connsiteY10" fmla="*/ 2628900 h 3619500"/>
                <a:gd name="connsiteX11" fmla="*/ 609600 w 1009650"/>
                <a:gd name="connsiteY11" fmla="*/ 2733675 h 3619500"/>
                <a:gd name="connsiteX12" fmla="*/ 809625 w 1009650"/>
                <a:gd name="connsiteY12" fmla="*/ 2190750 h 3619500"/>
                <a:gd name="connsiteX13" fmla="*/ 809625 w 1009650"/>
                <a:gd name="connsiteY13" fmla="*/ 2114550 h 3619500"/>
                <a:gd name="connsiteX14" fmla="*/ 828675 w 1009650"/>
                <a:gd name="connsiteY14" fmla="*/ 2105025 h 3619500"/>
                <a:gd name="connsiteX15" fmla="*/ 895350 w 1009650"/>
                <a:gd name="connsiteY15" fmla="*/ 1628775 h 3619500"/>
                <a:gd name="connsiteX16" fmla="*/ 819150 w 1009650"/>
                <a:gd name="connsiteY16" fmla="*/ 1609725 h 3619500"/>
                <a:gd name="connsiteX17" fmla="*/ 866775 w 1009650"/>
                <a:gd name="connsiteY17" fmla="*/ 1524000 h 3619500"/>
                <a:gd name="connsiteX18" fmla="*/ 676275 w 1009650"/>
                <a:gd name="connsiteY18" fmla="*/ 1104900 h 3619500"/>
                <a:gd name="connsiteX19" fmla="*/ 628650 w 1009650"/>
                <a:gd name="connsiteY19" fmla="*/ 1009650 h 3619500"/>
                <a:gd name="connsiteX20" fmla="*/ 619125 w 1009650"/>
                <a:gd name="connsiteY20" fmla="*/ 762000 h 3619500"/>
                <a:gd name="connsiteX21" fmla="*/ 933450 w 1009650"/>
                <a:gd name="connsiteY21" fmla="*/ 809625 h 3619500"/>
                <a:gd name="connsiteX22" fmla="*/ 771525 w 1009650"/>
                <a:gd name="connsiteY22" fmla="*/ 314325 h 3619500"/>
                <a:gd name="connsiteX23" fmla="*/ 876300 w 1009650"/>
                <a:gd name="connsiteY23" fmla="*/ 381000 h 3619500"/>
                <a:gd name="connsiteX24" fmla="*/ 771525 w 1009650"/>
                <a:gd name="connsiteY24" fmla="*/ 28575 h 3619500"/>
                <a:gd name="connsiteX25" fmla="*/ 276225 w 1009650"/>
                <a:gd name="connsiteY25" fmla="*/ 0 h 3619500"/>
                <a:gd name="connsiteX26" fmla="*/ 114300 w 1009650"/>
                <a:gd name="connsiteY26" fmla="*/ 276225 h 3619500"/>
                <a:gd name="connsiteX27" fmla="*/ 219075 w 1009650"/>
                <a:gd name="connsiteY27" fmla="*/ 285750 h 3619500"/>
                <a:gd name="connsiteX28" fmla="*/ 276225 w 1009650"/>
                <a:gd name="connsiteY28" fmla="*/ 304800 h 3619500"/>
                <a:gd name="connsiteX29" fmla="*/ 190500 w 1009650"/>
                <a:gd name="connsiteY29" fmla="*/ 704850 h 3619500"/>
                <a:gd name="connsiteX30" fmla="*/ 342900 w 1009650"/>
                <a:gd name="connsiteY30" fmla="*/ 762000 h 3619500"/>
                <a:gd name="connsiteX31" fmla="*/ 323850 w 1009650"/>
                <a:gd name="connsiteY31" fmla="*/ 742950 h 3619500"/>
                <a:gd name="connsiteX32" fmla="*/ 247650 w 1009650"/>
                <a:gd name="connsiteY32" fmla="*/ 1057275 h 3619500"/>
                <a:gd name="connsiteX33" fmla="*/ 66675 w 1009650"/>
                <a:gd name="connsiteY33" fmla="*/ 1514475 h 3619500"/>
                <a:gd name="connsiteX34" fmla="*/ 85725 w 1009650"/>
                <a:gd name="connsiteY34" fmla="*/ 1628775 h 3619500"/>
                <a:gd name="connsiteX35" fmla="*/ 104775 w 1009650"/>
                <a:gd name="connsiteY35" fmla="*/ 1857375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09650" h="3619500">
                  <a:moveTo>
                    <a:pt x="0" y="1971675"/>
                  </a:moveTo>
                  <a:lnTo>
                    <a:pt x="123825" y="1971675"/>
                  </a:lnTo>
                  <a:lnTo>
                    <a:pt x="76200" y="2171700"/>
                  </a:lnTo>
                  <a:lnTo>
                    <a:pt x="190500" y="2886075"/>
                  </a:lnTo>
                  <a:lnTo>
                    <a:pt x="76200" y="2876550"/>
                  </a:lnTo>
                  <a:lnTo>
                    <a:pt x="38100" y="3429000"/>
                  </a:lnTo>
                  <a:lnTo>
                    <a:pt x="600075" y="3619500"/>
                  </a:lnTo>
                  <a:lnTo>
                    <a:pt x="695325" y="3571875"/>
                  </a:lnTo>
                  <a:lnTo>
                    <a:pt x="1009650" y="3009900"/>
                  </a:lnTo>
                  <a:lnTo>
                    <a:pt x="895350" y="3028950"/>
                  </a:lnTo>
                  <a:lnTo>
                    <a:pt x="895350" y="2628900"/>
                  </a:lnTo>
                  <a:lnTo>
                    <a:pt x="609600" y="2733675"/>
                  </a:lnTo>
                  <a:lnTo>
                    <a:pt x="809625" y="2190750"/>
                  </a:lnTo>
                  <a:lnTo>
                    <a:pt x="809625" y="2114550"/>
                  </a:lnTo>
                  <a:lnTo>
                    <a:pt x="828675" y="2105025"/>
                  </a:lnTo>
                  <a:lnTo>
                    <a:pt x="895350" y="1628775"/>
                  </a:lnTo>
                  <a:lnTo>
                    <a:pt x="819150" y="1609725"/>
                  </a:lnTo>
                  <a:lnTo>
                    <a:pt x="866775" y="1524000"/>
                  </a:lnTo>
                  <a:lnTo>
                    <a:pt x="676275" y="1104900"/>
                  </a:lnTo>
                  <a:lnTo>
                    <a:pt x="628650" y="1009650"/>
                  </a:lnTo>
                  <a:lnTo>
                    <a:pt x="619125" y="762000"/>
                  </a:lnTo>
                  <a:lnTo>
                    <a:pt x="933450" y="809625"/>
                  </a:lnTo>
                  <a:lnTo>
                    <a:pt x="771525" y="314325"/>
                  </a:lnTo>
                  <a:lnTo>
                    <a:pt x="876300" y="381000"/>
                  </a:lnTo>
                  <a:lnTo>
                    <a:pt x="771525" y="28575"/>
                  </a:lnTo>
                  <a:lnTo>
                    <a:pt x="276225" y="0"/>
                  </a:lnTo>
                  <a:lnTo>
                    <a:pt x="114300" y="276225"/>
                  </a:lnTo>
                  <a:lnTo>
                    <a:pt x="219075" y="285750"/>
                  </a:lnTo>
                  <a:lnTo>
                    <a:pt x="276225" y="304800"/>
                  </a:lnTo>
                  <a:lnTo>
                    <a:pt x="190500" y="704850"/>
                  </a:lnTo>
                  <a:lnTo>
                    <a:pt x="342900" y="762000"/>
                  </a:lnTo>
                  <a:lnTo>
                    <a:pt x="323850" y="742950"/>
                  </a:lnTo>
                  <a:lnTo>
                    <a:pt x="247650" y="1057275"/>
                  </a:lnTo>
                  <a:lnTo>
                    <a:pt x="66675" y="1514475"/>
                  </a:lnTo>
                  <a:lnTo>
                    <a:pt x="85725" y="1628775"/>
                  </a:lnTo>
                  <a:lnTo>
                    <a:pt x="104775" y="1857375"/>
                  </a:lnTo>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938115" y="2465518"/>
              <a:ext cx="1615428" cy="674041"/>
            </a:xfrm>
            <a:prstGeom prst="rect">
              <a:avLst/>
            </a:prstGeom>
            <a:noFill/>
          </p:spPr>
          <p:txBody>
            <a:bodyPr wrap="none" rtlCol="0">
              <a:spAutoFit/>
            </a:bodyPr>
            <a:lstStyle/>
            <a:p>
              <a:pPr algn="just"/>
              <a:r>
                <a:rPr lang="ja-JP" altLang="en-US" sz="2000" b="1" dirty="0" smtClean="0">
                  <a:solidFill>
                    <a:srgbClr val="FF0000"/>
                  </a:solidFill>
                </a:rPr>
                <a:t>堰堤</a:t>
              </a:r>
              <a:r>
                <a:rPr lang="ja-JP" altLang="en-US" sz="2000" b="1" dirty="0">
                  <a:solidFill>
                    <a:srgbClr val="FF0000"/>
                  </a:solidFill>
                </a:rPr>
                <a:t>工</a:t>
              </a:r>
              <a:endParaRPr kumimoji="1" lang="ja-JP" altLang="en-US" sz="2000" b="1" dirty="0" smtClean="0">
                <a:solidFill>
                  <a:srgbClr val="FF0000"/>
                </a:solidFill>
              </a:endParaRPr>
            </a:p>
          </p:txBody>
        </p:sp>
      </p:grpSp>
      <p:grpSp>
        <p:nvGrpSpPr>
          <p:cNvPr id="33" name="グループ化 32"/>
          <p:cNvGrpSpPr/>
          <p:nvPr/>
        </p:nvGrpSpPr>
        <p:grpSpPr>
          <a:xfrm>
            <a:off x="5043758" y="627148"/>
            <a:ext cx="4640188" cy="3216892"/>
            <a:chOff x="56456" y="2188711"/>
            <a:chExt cx="6878555" cy="4768680"/>
          </a:xfrm>
        </p:grpSpPr>
        <p:grpSp>
          <p:nvGrpSpPr>
            <p:cNvPr id="16" name="グループ化 15"/>
            <p:cNvGrpSpPr/>
            <p:nvPr/>
          </p:nvGrpSpPr>
          <p:grpSpPr>
            <a:xfrm>
              <a:off x="56456" y="2188711"/>
              <a:ext cx="6878555" cy="4768680"/>
              <a:chOff x="0" y="360221"/>
              <a:chExt cx="7174413" cy="3975854"/>
            </a:xfrm>
          </p:grpSpPr>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0221"/>
                <a:ext cx="7174413" cy="3975854"/>
              </a:xfrm>
              <a:prstGeom prst="rect">
                <a:avLst/>
              </a:prstGeom>
              <a:ln>
                <a:solidFill>
                  <a:schemeClr val="tx1"/>
                </a:solidFill>
              </a:ln>
            </p:spPr>
          </p:pic>
          <p:sp>
            <p:nvSpPr>
              <p:cNvPr id="18" name="テキスト ボックス 17"/>
              <p:cNvSpPr txBox="1"/>
              <p:nvPr/>
            </p:nvSpPr>
            <p:spPr>
              <a:xfrm>
                <a:off x="1290223" y="2054184"/>
                <a:ext cx="433369" cy="23094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200" b="1" dirty="0">
                    <a:solidFill>
                      <a:srgbClr val="7030A0"/>
                    </a:solidFill>
                    <a:latin typeface="ＭＳ ゴシック" panose="020B0609070205080204" pitchFamily="49" charset="-128"/>
                    <a:ea typeface="ＭＳ ゴシック" panose="020B0609070205080204" pitchFamily="49" charset="-128"/>
                  </a:rPr>
                  <a:t>№</a:t>
                </a:r>
                <a:r>
                  <a:rPr kumimoji="1" lang="en-US" altLang="ja-JP" sz="1200" b="1" dirty="0">
                    <a:solidFill>
                      <a:srgbClr val="7030A0"/>
                    </a:solidFill>
                    <a:latin typeface="ＭＳ ゴシック" panose="020B0609070205080204" pitchFamily="49" charset="-128"/>
                    <a:ea typeface="ＭＳ ゴシック" panose="020B0609070205080204" pitchFamily="49" charset="-128"/>
                  </a:rPr>
                  <a:t>2</a:t>
                </a:r>
                <a:endParaRPr kumimoji="1" lang="ja-JP" altLang="en-US" sz="1200" b="1" dirty="0">
                  <a:solidFill>
                    <a:srgbClr val="7030A0"/>
                  </a:solidFill>
                  <a:latin typeface="ＭＳ ゴシック" panose="020B0609070205080204" pitchFamily="49" charset="-128"/>
                  <a:ea typeface="ＭＳ ゴシック" panose="020B0609070205080204" pitchFamily="49" charset="-128"/>
                </a:endParaRPr>
              </a:p>
            </p:txBody>
          </p:sp>
          <p:sp>
            <p:nvSpPr>
              <p:cNvPr id="19" name="フリーフォーム 18"/>
              <p:cNvSpPr/>
              <p:nvPr/>
            </p:nvSpPr>
            <p:spPr>
              <a:xfrm>
                <a:off x="1251884" y="992654"/>
                <a:ext cx="1774451" cy="1420906"/>
              </a:xfrm>
              <a:custGeom>
                <a:avLst/>
                <a:gdLst>
                  <a:gd name="connsiteX0" fmla="*/ 1781175 w 1781175"/>
                  <a:gd name="connsiteY0" fmla="*/ 0 h 1447800"/>
                  <a:gd name="connsiteX1" fmla="*/ 1609725 w 1781175"/>
                  <a:gd name="connsiteY1" fmla="*/ 400050 h 1447800"/>
                  <a:gd name="connsiteX2" fmla="*/ 1457325 w 1781175"/>
                  <a:gd name="connsiteY2" fmla="*/ 419100 h 1447800"/>
                  <a:gd name="connsiteX3" fmla="*/ 866775 w 1781175"/>
                  <a:gd name="connsiteY3" fmla="*/ 1295400 h 1447800"/>
                  <a:gd name="connsiteX4" fmla="*/ 0 w 1781175"/>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1175" h="1447800">
                    <a:moveTo>
                      <a:pt x="1781175" y="0"/>
                    </a:moveTo>
                    <a:lnTo>
                      <a:pt x="1609725" y="400050"/>
                    </a:lnTo>
                    <a:lnTo>
                      <a:pt x="1457325" y="419100"/>
                    </a:lnTo>
                    <a:lnTo>
                      <a:pt x="866775" y="1295400"/>
                    </a:lnTo>
                    <a:lnTo>
                      <a:pt x="0" y="1447800"/>
                    </a:lnTo>
                  </a:path>
                </a:pathLst>
              </a:custGeom>
              <a:noFill/>
              <a:ln w="63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20" name="下矢印 19"/>
            <p:cNvSpPr/>
            <p:nvPr/>
          </p:nvSpPr>
          <p:spPr>
            <a:xfrm rot="2426727">
              <a:off x="3658696" y="3810758"/>
              <a:ext cx="312245" cy="824660"/>
            </a:xfrm>
            <a:prstGeom prst="down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FF"/>
                </a:solidFill>
              </a:endParaRPr>
            </a:p>
          </p:txBody>
        </p:sp>
        <p:sp>
          <p:nvSpPr>
            <p:cNvPr id="21" name="下矢印 20"/>
            <p:cNvSpPr/>
            <p:nvPr/>
          </p:nvSpPr>
          <p:spPr>
            <a:xfrm rot="19522639">
              <a:off x="2711354" y="3657122"/>
              <a:ext cx="312245" cy="824660"/>
            </a:xfrm>
            <a:prstGeom prst="down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FF"/>
                </a:solidFill>
              </a:endParaRPr>
            </a:p>
          </p:txBody>
        </p:sp>
        <p:grpSp>
          <p:nvGrpSpPr>
            <p:cNvPr id="22" name="グループ化 21"/>
            <p:cNvGrpSpPr/>
            <p:nvPr/>
          </p:nvGrpSpPr>
          <p:grpSpPr>
            <a:xfrm>
              <a:off x="3944888" y="4405900"/>
              <a:ext cx="340555" cy="679284"/>
              <a:chOff x="3944888" y="4405900"/>
              <a:chExt cx="340555" cy="679284"/>
            </a:xfrm>
          </p:grpSpPr>
          <p:cxnSp>
            <p:nvCxnSpPr>
              <p:cNvPr id="23" name="直線コネクタ 22"/>
              <p:cNvCxnSpPr/>
              <p:nvPr/>
            </p:nvCxnSpPr>
            <p:spPr>
              <a:xfrm flipV="1">
                <a:off x="3944888" y="4651507"/>
                <a:ext cx="340555" cy="433677"/>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4232920" y="4405900"/>
                <a:ext cx="52523" cy="245607"/>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grpSp>
        <p:cxnSp>
          <p:nvCxnSpPr>
            <p:cNvPr id="25" name="直線コネクタ 24"/>
            <p:cNvCxnSpPr/>
            <p:nvPr/>
          </p:nvCxnSpPr>
          <p:spPr>
            <a:xfrm>
              <a:off x="2000672" y="4472749"/>
              <a:ext cx="600277" cy="252395"/>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2000672" y="3758439"/>
              <a:ext cx="144016" cy="714310"/>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513746" y="4714456"/>
              <a:ext cx="1261884" cy="307777"/>
            </a:xfrm>
            <a:prstGeom prst="rect">
              <a:avLst/>
            </a:prstGeom>
            <a:noFill/>
          </p:spPr>
          <p:txBody>
            <a:bodyPr wrap="none" rtlCol="0">
              <a:spAutoFit/>
            </a:bodyPr>
            <a:lstStyle/>
            <a:p>
              <a:pPr algn="just"/>
              <a:r>
                <a:rPr lang="ja-JP" altLang="en-US" sz="1400" dirty="0" smtClean="0">
                  <a:solidFill>
                    <a:srgbClr val="00B050"/>
                  </a:solidFill>
                </a:rPr>
                <a:t>岩盤の節理面</a:t>
              </a:r>
              <a:endParaRPr kumimoji="1" lang="ja-JP" altLang="en-US" sz="1400" dirty="0" smtClean="0">
                <a:solidFill>
                  <a:srgbClr val="00B050"/>
                </a:solidFill>
              </a:endParaRPr>
            </a:p>
          </p:txBody>
        </p:sp>
        <p:grpSp>
          <p:nvGrpSpPr>
            <p:cNvPr id="28" name="グループ化 27"/>
            <p:cNvGrpSpPr/>
            <p:nvPr/>
          </p:nvGrpSpPr>
          <p:grpSpPr>
            <a:xfrm>
              <a:off x="2438400" y="3538538"/>
              <a:ext cx="1643063" cy="1447800"/>
              <a:chOff x="2438400" y="3538538"/>
              <a:chExt cx="1643063" cy="1447800"/>
            </a:xfrm>
          </p:grpSpPr>
          <p:sp>
            <p:nvSpPr>
              <p:cNvPr id="29" name="フリーフォーム 28"/>
              <p:cNvSpPr/>
              <p:nvPr/>
            </p:nvSpPr>
            <p:spPr>
              <a:xfrm>
                <a:off x="3048000" y="3538538"/>
                <a:ext cx="1033463" cy="1447800"/>
              </a:xfrm>
              <a:custGeom>
                <a:avLst/>
                <a:gdLst>
                  <a:gd name="connsiteX0" fmla="*/ 0 w 1033463"/>
                  <a:gd name="connsiteY0" fmla="*/ 0 h 1447800"/>
                  <a:gd name="connsiteX1" fmla="*/ 366713 w 1033463"/>
                  <a:gd name="connsiteY1" fmla="*/ 57150 h 1447800"/>
                  <a:gd name="connsiteX2" fmla="*/ 466725 w 1033463"/>
                  <a:gd name="connsiteY2" fmla="*/ 100012 h 1447800"/>
                  <a:gd name="connsiteX3" fmla="*/ 557213 w 1033463"/>
                  <a:gd name="connsiteY3" fmla="*/ 152400 h 1447800"/>
                  <a:gd name="connsiteX4" fmla="*/ 652463 w 1033463"/>
                  <a:gd name="connsiteY4" fmla="*/ 219075 h 1447800"/>
                  <a:gd name="connsiteX5" fmla="*/ 676275 w 1033463"/>
                  <a:gd name="connsiteY5" fmla="*/ 300037 h 1447800"/>
                  <a:gd name="connsiteX6" fmla="*/ 819150 w 1033463"/>
                  <a:gd name="connsiteY6" fmla="*/ 557212 h 1447800"/>
                  <a:gd name="connsiteX7" fmla="*/ 828675 w 1033463"/>
                  <a:gd name="connsiteY7" fmla="*/ 609600 h 1447800"/>
                  <a:gd name="connsiteX8" fmla="*/ 771525 w 1033463"/>
                  <a:gd name="connsiteY8" fmla="*/ 685800 h 1447800"/>
                  <a:gd name="connsiteX9" fmla="*/ 790575 w 1033463"/>
                  <a:gd name="connsiteY9" fmla="*/ 814387 h 1447800"/>
                  <a:gd name="connsiteX10" fmla="*/ 1033463 w 1033463"/>
                  <a:gd name="connsiteY10" fmla="*/ 985837 h 1447800"/>
                  <a:gd name="connsiteX11" fmla="*/ 976313 w 1033463"/>
                  <a:gd name="connsiteY11" fmla="*/ 1281112 h 1447800"/>
                  <a:gd name="connsiteX12" fmla="*/ 842963 w 1033463"/>
                  <a:gd name="connsiteY12" fmla="*/ 1447800 h 1447800"/>
                  <a:gd name="connsiteX13" fmla="*/ 842963 w 1033463"/>
                  <a:gd name="connsiteY13"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3463" h="1447800">
                    <a:moveTo>
                      <a:pt x="0" y="0"/>
                    </a:moveTo>
                    <a:lnTo>
                      <a:pt x="366713" y="57150"/>
                    </a:lnTo>
                    <a:lnTo>
                      <a:pt x="466725" y="100012"/>
                    </a:lnTo>
                    <a:lnTo>
                      <a:pt x="557213" y="152400"/>
                    </a:lnTo>
                    <a:lnTo>
                      <a:pt x="652463" y="219075"/>
                    </a:lnTo>
                    <a:lnTo>
                      <a:pt x="676275" y="300037"/>
                    </a:lnTo>
                    <a:lnTo>
                      <a:pt x="819150" y="557212"/>
                    </a:lnTo>
                    <a:lnTo>
                      <a:pt x="828675" y="609600"/>
                    </a:lnTo>
                    <a:lnTo>
                      <a:pt x="771525" y="685800"/>
                    </a:lnTo>
                    <a:lnTo>
                      <a:pt x="790575" y="814387"/>
                    </a:lnTo>
                    <a:lnTo>
                      <a:pt x="1033463" y="985837"/>
                    </a:lnTo>
                    <a:lnTo>
                      <a:pt x="976313" y="1281112"/>
                    </a:lnTo>
                    <a:lnTo>
                      <a:pt x="842963" y="1447800"/>
                    </a:lnTo>
                    <a:lnTo>
                      <a:pt x="842963" y="1447800"/>
                    </a:lnTo>
                  </a:path>
                </a:pathLst>
              </a:cu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2438400" y="3538538"/>
                <a:ext cx="619125" cy="1066800"/>
              </a:xfrm>
              <a:custGeom>
                <a:avLst/>
                <a:gdLst>
                  <a:gd name="connsiteX0" fmla="*/ 619125 w 619125"/>
                  <a:gd name="connsiteY0" fmla="*/ 0 h 1066800"/>
                  <a:gd name="connsiteX1" fmla="*/ 533400 w 619125"/>
                  <a:gd name="connsiteY1" fmla="*/ 95250 h 1066800"/>
                  <a:gd name="connsiteX2" fmla="*/ 585788 w 619125"/>
                  <a:gd name="connsiteY2" fmla="*/ 261937 h 1066800"/>
                  <a:gd name="connsiteX3" fmla="*/ 357188 w 619125"/>
                  <a:gd name="connsiteY3" fmla="*/ 381000 h 1066800"/>
                  <a:gd name="connsiteX4" fmla="*/ 161925 w 619125"/>
                  <a:gd name="connsiteY4" fmla="*/ 452437 h 1066800"/>
                  <a:gd name="connsiteX5" fmla="*/ 157163 w 619125"/>
                  <a:gd name="connsiteY5" fmla="*/ 681037 h 1066800"/>
                  <a:gd name="connsiteX6" fmla="*/ 190500 w 619125"/>
                  <a:gd name="connsiteY6" fmla="*/ 719137 h 1066800"/>
                  <a:gd name="connsiteX7" fmla="*/ 190500 w 619125"/>
                  <a:gd name="connsiteY7" fmla="*/ 957262 h 1066800"/>
                  <a:gd name="connsiteX8" fmla="*/ 147638 w 619125"/>
                  <a:gd name="connsiteY8" fmla="*/ 1009650 h 1066800"/>
                  <a:gd name="connsiteX9" fmla="*/ 0 w 619125"/>
                  <a:gd name="connsiteY9" fmla="*/ 1062037 h 1066800"/>
                  <a:gd name="connsiteX10" fmla="*/ 0 w 619125"/>
                  <a:gd name="connsiteY10"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9125" h="1066800">
                    <a:moveTo>
                      <a:pt x="619125" y="0"/>
                    </a:moveTo>
                    <a:lnTo>
                      <a:pt x="533400" y="95250"/>
                    </a:lnTo>
                    <a:lnTo>
                      <a:pt x="585788" y="261937"/>
                    </a:lnTo>
                    <a:lnTo>
                      <a:pt x="357188" y="381000"/>
                    </a:lnTo>
                    <a:lnTo>
                      <a:pt x="161925" y="452437"/>
                    </a:lnTo>
                    <a:cubicBezTo>
                      <a:pt x="160338" y="528637"/>
                      <a:pt x="158750" y="604837"/>
                      <a:pt x="157163" y="681037"/>
                    </a:cubicBezTo>
                    <a:lnTo>
                      <a:pt x="190500" y="719137"/>
                    </a:lnTo>
                    <a:lnTo>
                      <a:pt x="190500" y="957262"/>
                    </a:lnTo>
                    <a:lnTo>
                      <a:pt x="147638" y="1009650"/>
                    </a:lnTo>
                    <a:lnTo>
                      <a:pt x="0" y="1062037"/>
                    </a:lnTo>
                    <a:lnTo>
                      <a:pt x="0" y="1066800"/>
                    </a:lnTo>
                  </a:path>
                </a:pathLst>
              </a:cu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テキスト ボックス 30"/>
            <p:cNvSpPr txBox="1"/>
            <p:nvPr/>
          </p:nvSpPr>
          <p:spPr>
            <a:xfrm>
              <a:off x="3944888" y="4044145"/>
              <a:ext cx="1071127" cy="307777"/>
            </a:xfrm>
            <a:prstGeom prst="rect">
              <a:avLst/>
            </a:prstGeom>
            <a:noFill/>
          </p:spPr>
          <p:txBody>
            <a:bodyPr wrap="none" rtlCol="0">
              <a:spAutoFit/>
            </a:bodyPr>
            <a:lstStyle/>
            <a:p>
              <a:pPr algn="just"/>
              <a:r>
                <a:rPr kumimoji="1" lang="en-US" altLang="ja-JP" sz="1400" dirty="0" smtClean="0">
                  <a:solidFill>
                    <a:srgbClr val="FF0000"/>
                  </a:solidFill>
                </a:rPr>
                <a:t>N-S,50°W</a:t>
              </a:r>
              <a:endParaRPr kumimoji="1" lang="ja-JP" altLang="en-US" sz="1400" dirty="0" smtClean="0">
                <a:solidFill>
                  <a:srgbClr val="FF0000"/>
                </a:solidFill>
              </a:endParaRPr>
            </a:p>
          </p:txBody>
        </p:sp>
        <p:sp>
          <p:nvSpPr>
            <p:cNvPr id="32" name="テキスト ボックス 31"/>
            <p:cNvSpPr txBox="1"/>
            <p:nvPr/>
          </p:nvSpPr>
          <p:spPr>
            <a:xfrm>
              <a:off x="1871338" y="3384649"/>
              <a:ext cx="1205779" cy="307777"/>
            </a:xfrm>
            <a:prstGeom prst="rect">
              <a:avLst/>
            </a:prstGeom>
            <a:noFill/>
          </p:spPr>
          <p:txBody>
            <a:bodyPr wrap="none" rtlCol="0">
              <a:spAutoFit/>
            </a:bodyPr>
            <a:lstStyle/>
            <a:p>
              <a:pPr algn="just"/>
              <a:r>
                <a:rPr kumimoji="1" lang="en-US" altLang="ja-JP" sz="1400" dirty="0" smtClean="0">
                  <a:solidFill>
                    <a:srgbClr val="FF0000"/>
                  </a:solidFill>
                </a:rPr>
                <a:t>N60E,40°W</a:t>
              </a:r>
              <a:endParaRPr kumimoji="1" lang="ja-JP" altLang="en-US" sz="1400" dirty="0" smtClean="0">
                <a:solidFill>
                  <a:srgbClr val="FF0000"/>
                </a:solidFill>
              </a:endParaRPr>
            </a:p>
          </p:txBody>
        </p:sp>
      </p:grpSp>
      <p:grpSp>
        <p:nvGrpSpPr>
          <p:cNvPr id="34" name="グループ化 33"/>
          <p:cNvGrpSpPr/>
          <p:nvPr/>
        </p:nvGrpSpPr>
        <p:grpSpPr>
          <a:xfrm>
            <a:off x="5419580" y="4040190"/>
            <a:ext cx="3867269" cy="2836772"/>
            <a:chOff x="5040582" y="2872295"/>
            <a:chExt cx="4666555" cy="3423075"/>
          </a:xfrm>
        </p:grpSpPr>
        <p:pic>
          <p:nvPicPr>
            <p:cNvPr id="35" name="Picture 4" descr="F:\170704（写真データ等）\2017060501_若建\RIMG178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582" y="2872295"/>
              <a:ext cx="4564100" cy="34230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6735647" y="4821325"/>
              <a:ext cx="2971490" cy="371388"/>
            </a:xfrm>
            <a:prstGeom prst="rect">
              <a:avLst/>
            </a:prstGeom>
            <a:noFill/>
          </p:spPr>
          <p:txBody>
            <a:bodyPr wrap="none" rtlCol="0">
              <a:spAutoFit/>
            </a:bodyPr>
            <a:lstStyle/>
            <a:p>
              <a:pPr algn="just"/>
              <a:r>
                <a:rPr lang="ja-JP" altLang="en-US" sz="1400" b="1" kern="0" dirty="0">
                  <a:solidFill>
                    <a:srgbClr val="FF0000"/>
                  </a:solidFill>
                </a:rPr>
                <a:t>節理面に沿った直線状の崩壊</a:t>
              </a:r>
              <a:endParaRPr kumimoji="1" lang="ja-JP" altLang="en-US" sz="1400" b="1" dirty="0" smtClean="0"/>
            </a:p>
          </p:txBody>
        </p:sp>
        <p:sp>
          <p:nvSpPr>
            <p:cNvPr id="37" name="テキスト ボックス 36"/>
            <p:cNvSpPr txBox="1"/>
            <p:nvPr/>
          </p:nvSpPr>
          <p:spPr>
            <a:xfrm>
              <a:off x="6763528" y="3251326"/>
              <a:ext cx="2658131" cy="371388"/>
            </a:xfrm>
            <a:prstGeom prst="rect">
              <a:avLst/>
            </a:prstGeom>
            <a:noFill/>
          </p:spPr>
          <p:txBody>
            <a:bodyPr wrap="none" rtlCol="0">
              <a:spAutoFit/>
            </a:bodyPr>
            <a:lstStyle/>
            <a:p>
              <a:pPr algn="just"/>
              <a:r>
                <a:rPr lang="ja-JP" altLang="en-US" sz="1400" b="1" kern="0" dirty="0">
                  <a:solidFill>
                    <a:srgbClr val="FF0000"/>
                  </a:solidFill>
                </a:rPr>
                <a:t>頂部の引っ張りによる崩壊</a:t>
              </a:r>
              <a:endParaRPr kumimoji="1" lang="ja-JP" altLang="en-US" sz="1400" b="1" dirty="0" smtClean="0"/>
            </a:p>
          </p:txBody>
        </p:sp>
      </p:grpSp>
      <p:grpSp>
        <p:nvGrpSpPr>
          <p:cNvPr id="42" name="グループ化 41"/>
          <p:cNvGrpSpPr/>
          <p:nvPr/>
        </p:nvGrpSpPr>
        <p:grpSpPr>
          <a:xfrm>
            <a:off x="832873" y="4017084"/>
            <a:ext cx="3817822" cy="2829258"/>
            <a:chOff x="256974" y="2895313"/>
            <a:chExt cx="4606888" cy="3414008"/>
          </a:xfrm>
        </p:grpSpPr>
        <p:pic>
          <p:nvPicPr>
            <p:cNvPr id="43" name="Picture 3" descr="\\10.32.1.152\河川砂防課\04 砂防班\箇所別（H29~）\通常砂防\みどり下谷川\07 写真\掘削状況\RIMG178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974" y="2895313"/>
              <a:ext cx="4552010" cy="3414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4" name="グループ化 43"/>
            <p:cNvGrpSpPr/>
            <p:nvPr/>
          </p:nvGrpSpPr>
          <p:grpSpPr>
            <a:xfrm>
              <a:off x="1352605" y="4011057"/>
              <a:ext cx="1080120" cy="2298264"/>
              <a:chOff x="4290360" y="4341437"/>
              <a:chExt cx="344338" cy="1488102"/>
            </a:xfrm>
          </p:grpSpPr>
          <p:cxnSp>
            <p:nvCxnSpPr>
              <p:cNvPr id="50" name="直線コネクタ 49"/>
              <p:cNvCxnSpPr/>
              <p:nvPr/>
            </p:nvCxnSpPr>
            <p:spPr>
              <a:xfrm flipV="1">
                <a:off x="4290360" y="5085287"/>
                <a:ext cx="344338" cy="74425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4385244" y="4341437"/>
                <a:ext cx="249454" cy="74385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45" name="グループ化 44"/>
            <p:cNvGrpSpPr/>
            <p:nvPr/>
          </p:nvGrpSpPr>
          <p:grpSpPr>
            <a:xfrm>
              <a:off x="3539857" y="5245980"/>
              <a:ext cx="333032" cy="1049389"/>
              <a:chOff x="4376293" y="4426767"/>
              <a:chExt cx="131414" cy="679469"/>
            </a:xfrm>
          </p:grpSpPr>
          <p:cxnSp>
            <p:nvCxnSpPr>
              <p:cNvPr id="48" name="直線コネクタ 47"/>
              <p:cNvCxnSpPr/>
              <p:nvPr/>
            </p:nvCxnSpPr>
            <p:spPr>
              <a:xfrm flipV="1">
                <a:off x="4376293" y="4928771"/>
                <a:ext cx="131414" cy="177465"/>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4376293" y="4426767"/>
                <a:ext cx="131414" cy="502004"/>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grpSp>
        <p:sp>
          <p:nvSpPr>
            <p:cNvPr id="46" name="テキスト ボックス 45"/>
            <p:cNvSpPr txBox="1"/>
            <p:nvPr/>
          </p:nvSpPr>
          <p:spPr>
            <a:xfrm>
              <a:off x="2172838" y="4448427"/>
              <a:ext cx="723275" cy="307777"/>
            </a:xfrm>
            <a:prstGeom prst="rect">
              <a:avLst/>
            </a:prstGeom>
            <a:noFill/>
          </p:spPr>
          <p:txBody>
            <a:bodyPr wrap="none" rtlCol="0">
              <a:spAutoFit/>
            </a:bodyPr>
            <a:lstStyle/>
            <a:p>
              <a:pPr algn="just"/>
              <a:r>
                <a:rPr kumimoji="1" lang="ja-JP" altLang="en-US" sz="1400" b="1" dirty="0" smtClean="0">
                  <a:solidFill>
                    <a:srgbClr val="FF0000"/>
                  </a:solidFill>
                </a:rPr>
                <a:t>崩壊面</a:t>
              </a:r>
            </a:p>
          </p:txBody>
        </p:sp>
        <p:sp>
          <p:nvSpPr>
            <p:cNvPr id="47" name="テキスト ボックス 46"/>
            <p:cNvSpPr txBox="1"/>
            <p:nvPr/>
          </p:nvSpPr>
          <p:spPr>
            <a:xfrm>
              <a:off x="3601978" y="5262544"/>
              <a:ext cx="1261884" cy="307777"/>
            </a:xfrm>
            <a:prstGeom prst="rect">
              <a:avLst/>
            </a:prstGeom>
            <a:noFill/>
          </p:spPr>
          <p:txBody>
            <a:bodyPr wrap="none" rtlCol="0">
              <a:spAutoFit/>
            </a:bodyPr>
            <a:lstStyle/>
            <a:p>
              <a:pPr algn="just"/>
              <a:r>
                <a:rPr lang="ja-JP" altLang="en-US" sz="1400" b="1" dirty="0" smtClean="0">
                  <a:solidFill>
                    <a:srgbClr val="00B050"/>
                  </a:solidFill>
                </a:rPr>
                <a:t>岩盤の節理面</a:t>
              </a:r>
              <a:endParaRPr kumimoji="1" lang="ja-JP" altLang="en-US" sz="1400" b="1" dirty="0" smtClean="0">
                <a:solidFill>
                  <a:srgbClr val="00B050"/>
                </a:solidFill>
              </a:endParaRPr>
            </a:p>
          </p:txBody>
        </p:sp>
      </p:grpSp>
      <p:sp>
        <p:nvSpPr>
          <p:cNvPr id="52" name="右矢印 51"/>
          <p:cNvSpPr/>
          <p:nvPr/>
        </p:nvSpPr>
        <p:spPr>
          <a:xfrm>
            <a:off x="4913164" y="5112591"/>
            <a:ext cx="269282" cy="713667"/>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9990" y="4070125"/>
            <a:ext cx="963674" cy="307777"/>
          </a:xfrm>
          <a:prstGeom prst="rect">
            <a:avLst/>
          </a:prstGeom>
          <a:noFill/>
        </p:spPr>
        <p:txBody>
          <a:bodyPr wrap="square" rtlCol="0">
            <a:spAutoFit/>
          </a:bodyPr>
          <a:lstStyle/>
          <a:p>
            <a:pPr algn="just"/>
            <a:r>
              <a:rPr kumimoji="1" lang="en-US" altLang="ja-JP" sz="1400" b="1" dirty="0" smtClean="0"/>
              <a:t>【</a:t>
            </a:r>
            <a:r>
              <a:rPr kumimoji="1" lang="ja-JP" altLang="en-US" sz="1400" b="1" dirty="0" smtClean="0"/>
              <a:t>崩壊前</a:t>
            </a:r>
            <a:r>
              <a:rPr kumimoji="1" lang="en-US" altLang="ja-JP" sz="1400" b="1" dirty="0" smtClean="0"/>
              <a:t>】</a:t>
            </a:r>
            <a:endParaRPr kumimoji="1" lang="ja-JP" altLang="en-US" sz="1400" b="1" dirty="0" smtClean="0"/>
          </a:p>
        </p:txBody>
      </p:sp>
      <p:sp>
        <p:nvSpPr>
          <p:cNvPr id="54" name="テキスト ボックス 53"/>
          <p:cNvSpPr txBox="1"/>
          <p:nvPr/>
        </p:nvSpPr>
        <p:spPr>
          <a:xfrm>
            <a:off x="4606400" y="4021150"/>
            <a:ext cx="963674" cy="307777"/>
          </a:xfrm>
          <a:prstGeom prst="rect">
            <a:avLst/>
          </a:prstGeom>
          <a:noFill/>
        </p:spPr>
        <p:txBody>
          <a:bodyPr wrap="square" rtlCol="0">
            <a:spAutoFit/>
          </a:bodyPr>
          <a:lstStyle/>
          <a:p>
            <a:pPr algn="just"/>
            <a:r>
              <a:rPr kumimoji="1" lang="en-US" altLang="ja-JP" sz="1400" b="1" dirty="0" smtClean="0"/>
              <a:t>【</a:t>
            </a:r>
            <a:r>
              <a:rPr kumimoji="1" lang="ja-JP" altLang="en-US" sz="1400" b="1" dirty="0" smtClean="0"/>
              <a:t>崩壊後</a:t>
            </a:r>
            <a:r>
              <a:rPr kumimoji="1" lang="en-US" altLang="ja-JP" sz="1400" b="1" dirty="0" smtClean="0"/>
              <a:t>】</a:t>
            </a:r>
            <a:endParaRPr kumimoji="1" lang="ja-JP" altLang="en-US" sz="1400" b="1" dirty="0" smtClean="0"/>
          </a:p>
        </p:txBody>
      </p:sp>
      <p:sp>
        <p:nvSpPr>
          <p:cNvPr id="55" name="円/楕円 54"/>
          <p:cNvSpPr/>
          <p:nvPr/>
        </p:nvSpPr>
        <p:spPr>
          <a:xfrm>
            <a:off x="1926761" y="2552980"/>
            <a:ext cx="86409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363919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784648" y="1079382"/>
            <a:ext cx="7992887" cy="4963619"/>
          </a:xfrm>
          <a:prstGeom prst="rect">
            <a:avLst/>
          </a:prstGeom>
          <a:ln>
            <a:solidFill>
              <a:schemeClr val="tx1"/>
            </a:solidFill>
          </a:ln>
        </p:spPr>
      </p:pic>
      <p:sp>
        <p:nvSpPr>
          <p:cNvPr id="19" name="正方形/長方形 18"/>
          <p:cNvSpPr/>
          <p:nvPr/>
        </p:nvSpPr>
        <p:spPr>
          <a:xfrm>
            <a:off x="6274544" y="434336"/>
            <a:ext cx="3584848" cy="265299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46</a:t>
            </a:fld>
            <a:endParaRPr lang="ja-JP" altLang="en-US"/>
          </a:p>
        </p:txBody>
      </p:sp>
      <p:sp>
        <p:nvSpPr>
          <p:cNvPr id="5" name="タイトル 1"/>
          <p:cNvSpPr>
            <a:spLocks noGrp="1"/>
          </p:cNvSpPr>
          <p:nvPr>
            <p:ph type="title"/>
          </p:nvPr>
        </p:nvSpPr>
        <p:spPr>
          <a:xfrm>
            <a:off x="428497" y="332659"/>
            <a:ext cx="8915400" cy="461665"/>
          </a:xfrm>
        </p:spPr>
        <p:txBody>
          <a:bodyPr/>
          <a:lstStyle/>
          <a:p>
            <a:r>
              <a:rPr lang="ja-JP" altLang="en-US" dirty="0" smtClean="0"/>
              <a:t>（６）切土斜面の崩壊②</a:t>
            </a:r>
            <a:endParaRPr kumimoji="1" lang="ja-JP" altLang="en-US" dirty="0"/>
          </a:p>
        </p:txBody>
      </p:sp>
      <p:sp>
        <p:nvSpPr>
          <p:cNvPr id="6" name="テキスト ボックス 5"/>
          <p:cNvSpPr txBox="1">
            <a:spLocks noChangeArrowheads="1"/>
          </p:cNvSpPr>
          <p:nvPr/>
        </p:nvSpPr>
        <p:spPr bwMode="auto">
          <a:xfrm>
            <a:off x="5601072" y="95782"/>
            <a:ext cx="3026790"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marL="0" indent="0" algn="ctr" eaLnBrk="1" hangingPunct="1">
              <a:spcBef>
                <a:spcPct val="50000"/>
              </a:spcBef>
              <a:buNone/>
              <a:defRPr/>
            </a:pPr>
            <a:r>
              <a:rPr lang="ja-JP" altLang="en-US" sz="1600" dirty="0">
                <a:latin typeface="+mj-ea"/>
              </a:rPr>
              <a:t>５．土石流・流木対策施設の設計</a:t>
            </a:r>
          </a:p>
        </p:txBody>
      </p:sp>
      <p:sp>
        <p:nvSpPr>
          <p:cNvPr id="8" name="円/楕円 7"/>
          <p:cNvSpPr/>
          <p:nvPr/>
        </p:nvSpPr>
        <p:spPr>
          <a:xfrm>
            <a:off x="7006455" y="4474693"/>
            <a:ext cx="86409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5099471" y="3853776"/>
            <a:ext cx="86409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5086474" y="2736027"/>
            <a:ext cx="86409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108112" y="5404977"/>
            <a:ext cx="2561920" cy="307777"/>
          </a:xfrm>
          <a:prstGeom prst="rect">
            <a:avLst/>
          </a:prstGeom>
          <a:solidFill>
            <a:schemeClr val="bg1"/>
          </a:solidFill>
        </p:spPr>
        <p:txBody>
          <a:bodyPr wrap="none" rtlCol="0">
            <a:spAutoFit/>
          </a:bodyPr>
          <a:lstStyle/>
          <a:p>
            <a:pPr algn="just"/>
            <a:r>
              <a:rPr kumimoji="1" lang="en-US" altLang="ja-JP" sz="1400" dirty="0" smtClean="0">
                <a:solidFill>
                  <a:srgbClr val="FF0000"/>
                </a:solidFill>
              </a:rPr>
              <a:t>H27</a:t>
            </a:r>
            <a:r>
              <a:rPr kumimoji="1" lang="ja-JP" altLang="en-US" sz="1400" dirty="0" smtClean="0">
                <a:solidFill>
                  <a:srgbClr val="FF0000"/>
                </a:solidFill>
              </a:rPr>
              <a:t>崩壊（アンカー工を仮施工）</a:t>
            </a:r>
            <a:endParaRPr kumimoji="1" lang="ja-JP" altLang="en-US" sz="1400" dirty="0" smtClean="0">
              <a:solidFill>
                <a:srgbClr val="FF0000"/>
              </a:solidFill>
            </a:endParaRPr>
          </a:p>
        </p:txBody>
      </p:sp>
      <p:sp>
        <p:nvSpPr>
          <p:cNvPr id="12" name="テキスト ボックス 11"/>
          <p:cNvSpPr txBox="1"/>
          <p:nvPr/>
        </p:nvSpPr>
        <p:spPr>
          <a:xfrm>
            <a:off x="4888549" y="2368607"/>
            <a:ext cx="753732" cy="307777"/>
          </a:xfrm>
          <a:prstGeom prst="rect">
            <a:avLst/>
          </a:prstGeom>
          <a:solidFill>
            <a:schemeClr val="bg1"/>
          </a:solidFill>
        </p:spPr>
        <p:txBody>
          <a:bodyPr wrap="none" rtlCol="0">
            <a:spAutoFit/>
          </a:bodyPr>
          <a:lstStyle/>
          <a:p>
            <a:pPr algn="just"/>
            <a:r>
              <a:rPr lang="en-US" altLang="ja-JP" sz="1400" dirty="0" smtClean="0">
                <a:solidFill>
                  <a:srgbClr val="FF0000"/>
                </a:solidFill>
              </a:rPr>
              <a:t>R</a:t>
            </a:r>
            <a:r>
              <a:rPr lang="en-US" altLang="ja-JP" sz="1400" dirty="0">
                <a:solidFill>
                  <a:srgbClr val="FF0000"/>
                </a:solidFill>
              </a:rPr>
              <a:t>1</a:t>
            </a:r>
            <a:r>
              <a:rPr kumimoji="1" lang="ja-JP" altLang="en-US" sz="1400" dirty="0" smtClean="0">
                <a:solidFill>
                  <a:srgbClr val="FF0000"/>
                </a:solidFill>
              </a:rPr>
              <a:t>崩壊</a:t>
            </a:r>
            <a:endParaRPr kumimoji="1" lang="ja-JP" altLang="en-US" sz="1400" dirty="0" smtClean="0">
              <a:solidFill>
                <a:srgbClr val="FF0000"/>
              </a:solidFill>
            </a:endParaRPr>
          </a:p>
        </p:txBody>
      </p:sp>
      <p:sp>
        <p:nvSpPr>
          <p:cNvPr id="13" name="テキスト ボックス 12"/>
          <p:cNvSpPr txBox="1"/>
          <p:nvPr/>
        </p:nvSpPr>
        <p:spPr>
          <a:xfrm>
            <a:off x="5711436" y="4697526"/>
            <a:ext cx="753732" cy="307777"/>
          </a:xfrm>
          <a:prstGeom prst="rect">
            <a:avLst/>
          </a:prstGeom>
          <a:solidFill>
            <a:schemeClr val="bg1"/>
          </a:solidFill>
        </p:spPr>
        <p:txBody>
          <a:bodyPr wrap="none" rtlCol="0">
            <a:spAutoFit/>
          </a:bodyPr>
          <a:lstStyle/>
          <a:p>
            <a:pPr algn="just"/>
            <a:r>
              <a:rPr lang="en-US" altLang="ja-JP" sz="1400" dirty="0" smtClean="0">
                <a:solidFill>
                  <a:srgbClr val="FF0000"/>
                </a:solidFill>
              </a:rPr>
              <a:t>R</a:t>
            </a:r>
            <a:r>
              <a:rPr lang="en-US" altLang="ja-JP" sz="1400" dirty="0">
                <a:solidFill>
                  <a:srgbClr val="FF0000"/>
                </a:solidFill>
              </a:rPr>
              <a:t>1</a:t>
            </a:r>
            <a:r>
              <a:rPr kumimoji="1" lang="ja-JP" altLang="en-US" sz="1400" dirty="0" smtClean="0">
                <a:solidFill>
                  <a:srgbClr val="FF0000"/>
                </a:solidFill>
              </a:rPr>
              <a:t>崩壊</a:t>
            </a:r>
            <a:endParaRPr kumimoji="1" lang="ja-JP" altLang="en-US" sz="1400" dirty="0" smtClean="0">
              <a:solidFill>
                <a:srgbClr val="FF0000"/>
              </a:solidFill>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12" y="4221088"/>
            <a:ext cx="3420000" cy="2565000"/>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9471" y="4893840"/>
            <a:ext cx="2520000" cy="1890000"/>
          </a:xfrm>
          <a:prstGeom prst="rect">
            <a:avLst/>
          </a:prstGeom>
          <a:ln>
            <a:solidFill>
              <a:srgbClr val="FF0000"/>
            </a:solidFill>
          </a:ln>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312" y="1013442"/>
            <a:ext cx="3420000" cy="2565000"/>
          </a:xfrm>
          <a:prstGeom prst="rect">
            <a:avLst/>
          </a:prstGeom>
        </p:spPr>
      </p:pic>
      <p:pic>
        <p:nvPicPr>
          <p:cNvPr id="17" name="図 16"/>
          <p:cNvPicPr>
            <a:picLocks noChangeAspect="1"/>
          </p:cNvPicPr>
          <p:nvPr/>
        </p:nvPicPr>
        <p:blipFill rotWithShape="1">
          <a:blip r:embed="rId6" cstate="print">
            <a:extLst>
              <a:ext uri="{28A0092B-C50C-407E-A947-70E740481C1C}">
                <a14:useLocalDpi xmlns:a14="http://schemas.microsoft.com/office/drawing/2010/main" val="0"/>
              </a:ext>
            </a:extLst>
          </a:blip>
          <a:srcRect r="26375" b="32150"/>
          <a:stretch/>
        </p:blipFill>
        <p:spPr>
          <a:xfrm>
            <a:off x="6465168" y="801484"/>
            <a:ext cx="3240000" cy="2239397"/>
          </a:xfrm>
          <a:prstGeom prst="rect">
            <a:avLst/>
          </a:prstGeom>
        </p:spPr>
      </p:pic>
      <p:sp>
        <p:nvSpPr>
          <p:cNvPr id="18" name="テキスト ボックス 17"/>
          <p:cNvSpPr txBox="1"/>
          <p:nvPr/>
        </p:nvSpPr>
        <p:spPr>
          <a:xfrm>
            <a:off x="6289078" y="454196"/>
            <a:ext cx="3547766" cy="523220"/>
          </a:xfrm>
          <a:prstGeom prst="rect">
            <a:avLst/>
          </a:prstGeom>
          <a:solidFill>
            <a:schemeClr val="bg1"/>
          </a:solidFill>
        </p:spPr>
        <p:txBody>
          <a:bodyPr wrap="none" rtlCol="0">
            <a:spAutoFit/>
          </a:bodyPr>
          <a:lstStyle/>
          <a:p>
            <a:r>
              <a:rPr lang="ja-JP" altLang="en-US" sz="1400" dirty="0" smtClean="0">
                <a:solidFill>
                  <a:srgbClr val="FF0000"/>
                </a:solidFill>
              </a:rPr>
              <a:t>（参考）崩壊が想定される場合は、仮設</a:t>
            </a:r>
            <a:r>
              <a:rPr lang="ja-JP" altLang="en-US" sz="1400" dirty="0" smtClean="0">
                <a:solidFill>
                  <a:srgbClr val="FF0000"/>
                </a:solidFill>
              </a:rPr>
              <a:t>として</a:t>
            </a:r>
            <a:endParaRPr lang="en-US" altLang="ja-JP" sz="1400" dirty="0" smtClean="0">
              <a:solidFill>
                <a:srgbClr val="FF0000"/>
              </a:solidFill>
            </a:endParaRPr>
          </a:p>
          <a:p>
            <a:r>
              <a:rPr lang="ja-JP" altLang="en-US" sz="1400" dirty="0">
                <a:solidFill>
                  <a:srgbClr val="FF0000"/>
                </a:solidFill>
              </a:rPr>
              <a:t>　</a:t>
            </a:r>
            <a:r>
              <a:rPr lang="ja-JP" altLang="en-US" sz="1400" dirty="0" smtClean="0">
                <a:solidFill>
                  <a:srgbClr val="FF0000"/>
                </a:solidFill>
              </a:rPr>
              <a:t>　　　 法枠等を施工することを検討すること</a:t>
            </a:r>
            <a:endParaRPr kumimoji="1" lang="ja-JP" altLang="en-US" sz="1400" dirty="0" smtClean="0">
              <a:solidFill>
                <a:srgbClr val="FF0000"/>
              </a:solidFill>
            </a:endParaRPr>
          </a:p>
        </p:txBody>
      </p:sp>
      <p:cxnSp>
        <p:nvCxnSpPr>
          <p:cNvPr id="21" name="直線矢印コネクタ 20"/>
          <p:cNvCxnSpPr>
            <a:stCxn id="16" idx="3"/>
          </p:cNvCxnSpPr>
          <p:nvPr/>
        </p:nvCxnSpPr>
        <p:spPr>
          <a:xfrm>
            <a:off x="3549312" y="2295942"/>
            <a:ext cx="1530118" cy="7449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endCxn id="9" idx="2"/>
          </p:cNvCxnSpPr>
          <p:nvPr/>
        </p:nvCxnSpPr>
        <p:spPr>
          <a:xfrm flipV="1">
            <a:off x="3520051" y="4285824"/>
            <a:ext cx="1579420" cy="5340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4245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2"/>
          <p:cNvSpPr txBox="1">
            <a:spLocks noChangeArrowheads="1"/>
          </p:cNvSpPr>
          <p:nvPr/>
        </p:nvSpPr>
        <p:spPr bwMode="auto">
          <a:xfrm>
            <a:off x="168463" y="2597224"/>
            <a:ext cx="9681081" cy="4124206"/>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u="sng" dirty="0" smtClean="0">
              <a:solidFill>
                <a:schemeClr val="accent4"/>
              </a:solidFill>
            </a:endParaRPr>
          </a:p>
          <a:p>
            <a:pPr>
              <a:spcBef>
                <a:spcPct val="0"/>
              </a:spcBef>
              <a:buClrTx/>
              <a:buSzTx/>
              <a:buNone/>
            </a:pP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除石の種類</a:t>
            </a: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endParaRPr lang="en-US" altLang="ja-JP" sz="1800" dirty="0">
              <a:solidFill>
                <a:srgbClr val="FF0000"/>
              </a:solidFill>
            </a:endParaRPr>
          </a:p>
          <a:p>
            <a:pPr marL="360000" indent="-180000">
              <a:spcBef>
                <a:spcPct val="0"/>
              </a:spcBef>
              <a:buClrTx/>
              <a:buSzTx/>
              <a:buFont typeface="Wingdings" panose="05000000000000000000" pitchFamily="2" charset="2"/>
              <a:buChar char="l"/>
            </a:pPr>
            <a:r>
              <a:rPr lang="ja-JP" altLang="en-US" sz="1600" dirty="0" smtClean="0">
                <a:solidFill>
                  <a:schemeClr val="accent4"/>
                </a:solidFill>
              </a:rPr>
              <a:t>緊急除石</a:t>
            </a:r>
            <a:endParaRPr lang="en-US" altLang="ja-JP" sz="1600" dirty="0" smtClean="0">
              <a:solidFill>
                <a:schemeClr val="accent4"/>
              </a:solidFill>
            </a:endParaRPr>
          </a:p>
          <a:p>
            <a:pPr marL="360000" indent="0">
              <a:spcBef>
                <a:spcPct val="0"/>
              </a:spcBef>
              <a:buClrTx/>
              <a:buSzTx/>
              <a:buNone/>
            </a:pPr>
            <a:r>
              <a:rPr lang="ja-JP" altLang="en-US" sz="1600" dirty="0" smtClean="0">
                <a:solidFill>
                  <a:schemeClr val="accent4"/>
                </a:solidFill>
              </a:rPr>
              <a:t>土石流</a:t>
            </a:r>
            <a:r>
              <a:rPr lang="ja-JP" altLang="en-US" sz="1600" dirty="0">
                <a:solidFill>
                  <a:schemeClr val="accent4"/>
                </a:solidFill>
              </a:rPr>
              <a:t>発生等の出水により捕捉された土砂及び流木を緊急的に除石する</a:t>
            </a:r>
            <a:r>
              <a:rPr lang="ja-JP" altLang="en-US" sz="1600" dirty="0" smtClean="0">
                <a:solidFill>
                  <a:schemeClr val="accent4"/>
                </a:solidFill>
              </a:rPr>
              <a:t>こと</a:t>
            </a:r>
            <a:endParaRPr lang="en-US" altLang="ja-JP" sz="1600" dirty="0" smtClean="0">
              <a:solidFill>
                <a:schemeClr val="accent4"/>
              </a:solidFill>
            </a:endParaRPr>
          </a:p>
          <a:p>
            <a:pPr marL="360000" indent="-180000">
              <a:spcBef>
                <a:spcPct val="0"/>
              </a:spcBef>
              <a:buClrTx/>
              <a:buSzTx/>
              <a:buFont typeface="Wingdings" panose="05000000000000000000" pitchFamily="2" charset="2"/>
              <a:buChar char="l"/>
            </a:pPr>
            <a:r>
              <a:rPr lang="ja-JP" altLang="en-US" sz="1600" dirty="0" smtClean="0">
                <a:solidFill>
                  <a:schemeClr val="accent4"/>
                </a:solidFill>
              </a:rPr>
              <a:t>定期的な点検に基づく除石</a:t>
            </a:r>
            <a:endParaRPr lang="en-US" altLang="ja-JP" sz="1600" dirty="0" smtClean="0">
              <a:solidFill>
                <a:schemeClr val="accent4"/>
              </a:solidFill>
            </a:endParaRPr>
          </a:p>
          <a:p>
            <a:pPr marL="360000" indent="0">
              <a:spcBef>
                <a:spcPct val="0"/>
              </a:spcBef>
              <a:buClrTx/>
              <a:buSzTx/>
              <a:buNone/>
            </a:pPr>
            <a:r>
              <a:rPr lang="ja-JP" altLang="en-US" sz="1600" dirty="0">
                <a:solidFill>
                  <a:schemeClr val="accent4"/>
                </a:solidFill>
              </a:rPr>
              <a:t>定期的な点検に基づく除石（流木の除去を含む）は、堆積する土砂及び流木等から</a:t>
            </a:r>
          </a:p>
          <a:p>
            <a:pPr marL="360000" indent="0">
              <a:spcBef>
                <a:spcPct val="0"/>
              </a:spcBef>
              <a:buClrTx/>
              <a:buSzTx/>
              <a:buNone/>
            </a:pPr>
            <a:r>
              <a:rPr lang="ja-JP" altLang="en-US" sz="1600" dirty="0">
                <a:solidFill>
                  <a:schemeClr val="accent4"/>
                </a:solidFill>
              </a:rPr>
              <a:t>主として、計画堆積量を確保するために行う</a:t>
            </a:r>
            <a:r>
              <a:rPr lang="ja-JP" altLang="en-US" sz="1600" dirty="0" smtClean="0">
                <a:solidFill>
                  <a:schemeClr val="accent4"/>
                </a:solidFill>
              </a:rPr>
              <a:t>もの</a:t>
            </a:r>
            <a:endParaRPr lang="en-US" altLang="ja-JP" sz="1800" b="1" dirty="0" smtClean="0">
              <a:solidFill>
                <a:schemeClr val="bg2">
                  <a:lumMod val="60000"/>
                  <a:lumOff val="40000"/>
                </a:schemeClr>
              </a:solidFill>
              <a:effectLst>
                <a:outerShdw blurRad="38100" dist="38100" dir="2700000" algn="tl">
                  <a:srgbClr val="000000">
                    <a:alpha val="43137"/>
                  </a:srgbClr>
                </a:outerShdw>
              </a:effectLst>
            </a:endParaRPr>
          </a:p>
          <a:p>
            <a:pPr marL="180000" indent="0">
              <a:spcBef>
                <a:spcPct val="0"/>
              </a:spcBef>
              <a:buClrTx/>
              <a:buSzTx/>
              <a:buNone/>
            </a:pPr>
            <a:endParaRPr lang="en-US" altLang="ja-JP" sz="1800" b="1" dirty="0" smtClean="0">
              <a:solidFill>
                <a:schemeClr val="bg2">
                  <a:lumMod val="60000"/>
                  <a:lumOff val="40000"/>
                </a:schemeClr>
              </a:solidFill>
              <a:effectLst>
                <a:outerShdw blurRad="38100" dist="38100" dir="2700000" algn="tl">
                  <a:srgbClr val="000000">
                    <a:alpha val="43137"/>
                  </a:srgbClr>
                </a:outerShdw>
              </a:effectLst>
            </a:endParaRPr>
          </a:p>
          <a:p>
            <a:pPr marL="180000" indent="0">
              <a:spcBef>
                <a:spcPct val="0"/>
              </a:spcBef>
              <a:buClrTx/>
              <a:buSzTx/>
              <a:buNone/>
            </a:pP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r>
              <a:rPr lang="ja-JP" altLang="en-US" sz="1800" b="1" dirty="0" smtClean="0">
                <a:solidFill>
                  <a:schemeClr val="bg2">
                    <a:lumMod val="60000"/>
                    <a:lumOff val="40000"/>
                  </a:schemeClr>
                </a:solidFill>
                <a:effectLst>
                  <a:outerShdw blurRad="38100" dist="38100" dir="2700000" algn="tl">
                    <a:srgbClr val="000000">
                      <a:alpha val="43137"/>
                    </a:srgbClr>
                  </a:outerShdw>
                </a:effectLst>
              </a:rPr>
              <a:t>除石の</a:t>
            </a:r>
            <a:r>
              <a:rPr lang="ja-JP" altLang="en-US" sz="1800" b="1" dirty="0">
                <a:solidFill>
                  <a:schemeClr val="bg2">
                    <a:lumMod val="60000"/>
                    <a:lumOff val="40000"/>
                  </a:schemeClr>
                </a:solidFill>
                <a:effectLst>
                  <a:outerShdw blurRad="38100" dist="38100" dir="2700000" algn="tl">
                    <a:srgbClr val="000000">
                      <a:alpha val="43137"/>
                    </a:srgbClr>
                  </a:outerShdw>
                </a:effectLst>
              </a:rPr>
              <a:t>考え方</a:t>
            </a:r>
            <a:r>
              <a:rPr lang="en-US" altLang="ja-JP" sz="1800" b="1" dirty="0" smtClean="0">
                <a:solidFill>
                  <a:schemeClr val="bg2">
                    <a:lumMod val="60000"/>
                    <a:lumOff val="40000"/>
                  </a:schemeClr>
                </a:solidFill>
                <a:effectLst>
                  <a:outerShdw blurRad="38100" dist="38100" dir="2700000" algn="tl">
                    <a:srgbClr val="000000">
                      <a:alpha val="43137"/>
                    </a:srgbClr>
                  </a:outerShdw>
                </a:effectLst>
              </a:rPr>
              <a:t>】</a:t>
            </a:r>
          </a:p>
          <a:p>
            <a:pPr marL="360000" indent="-180000">
              <a:spcBef>
                <a:spcPct val="0"/>
              </a:spcBef>
              <a:buClrTx/>
              <a:buSzTx/>
              <a:buFont typeface="Wingdings" panose="05000000000000000000" pitchFamily="2" charset="2"/>
              <a:buChar char="l"/>
            </a:pPr>
            <a:r>
              <a:rPr lang="ja-JP" altLang="en-US" sz="1600" u="sng" dirty="0">
                <a:solidFill>
                  <a:schemeClr val="accent4"/>
                </a:solidFill>
              </a:rPr>
              <a:t>土石流等により計画堆砂勾配で堆積した土砂・流木は、その後の流水の状況によっては、長期間後でも必ずしも再侵食されないため除石が</a:t>
            </a:r>
            <a:r>
              <a:rPr lang="ja-JP" altLang="en-US" sz="1600" u="sng" dirty="0" smtClean="0">
                <a:solidFill>
                  <a:schemeClr val="accent4"/>
                </a:solidFill>
              </a:rPr>
              <a:t>必要</a:t>
            </a:r>
            <a:endParaRPr lang="en-US" altLang="ja-JP" sz="1600" dirty="0">
              <a:solidFill>
                <a:schemeClr val="accent4"/>
              </a:solidFill>
            </a:endParaRPr>
          </a:p>
          <a:p>
            <a:pPr marL="540000" indent="-180000">
              <a:spcBef>
                <a:spcPct val="0"/>
              </a:spcBef>
              <a:buClrTx/>
              <a:buSzTx/>
              <a:buNone/>
            </a:pPr>
            <a:r>
              <a:rPr lang="ja-JP" altLang="en-US" sz="1600" dirty="0" smtClean="0">
                <a:solidFill>
                  <a:schemeClr val="accent4"/>
                </a:solidFill>
              </a:rPr>
              <a:t>⇒従前は、「堆積した土砂・流木は、その後の出水により少しずつ下流に流下し、次期出水までに必要な捕捉量が回復する。」という考え方が主流だった　</a:t>
            </a:r>
            <a:r>
              <a:rPr lang="en-US" altLang="ja-JP" sz="1600" dirty="0" smtClean="0">
                <a:solidFill>
                  <a:schemeClr val="accent4"/>
                </a:solidFill>
              </a:rPr>
              <a:t>※</a:t>
            </a:r>
            <a:r>
              <a:rPr lang="ja-JP" altLang="en-US" sz="1600" dirty="0" smtClean="0">
                <a:solidFill>
                  <a:schemeClr val="accent4"/>
                </a:solidFill>
              </a:rPr>
              <a:t>砂防堰堤は管理不要といっていた理由</a:t>
            </a:r>
            <a:endParaRPr lang="en-US" altLang="ja-JP" sz="1600" u="sng" dirty="0" smtClean="0">
              <a:solidFill>
                <a:schemeClr val="accent4"/>
              </a:solidFill>
            </a:endParaRPr>
          </a:p>
          <a:p>
            <a:pPr marL="360000" indent="-180000">
              <a:spcBef>
                <a:spcPct val="0"/>
              </a:spcBef>
              <a:buClrTx/>
              <a:buSzTx/>
              <a:buFont typeface="Wingdings" panose="05000000000000000000" pitchFamily="2" charset="2"/>
              <a:buChar char="l"/>
            </a:pPr>
            <a:r>
              <a:rPr lang="ja-JP" altLang="en-US" sz="1600" b="1" u="sng" dirty="0" smtClean="0">
                <a:solidFill>
                  <a:srgbClr val="FF0000"/>
                </a:solidFill>
              </a:rPr>
              <a:t>計画捕捉量、計画堆積量の</a:t>
            </a:r>
            <a:r>
              <a:rPr lang="ja-JP" altLang="en-US" sz="1600" b="1" u="sng" dirty="0">
                <a:solidFill>
                  <a:srgbClr val="FF0000"/>
                </a:solidFill>
              </a:rPr>
              <a:t>確保のためには除石（流木の除去を含む</a:t>
            </a:r>
            <a:r>
              <a:rPr lang="ja-JP" altLang="en-US" sz="1600" b="1" u="sng" dirty="0" smtClean="0">
                <a:solidFill>
                  <a:srgbClr val="FF0000"/>
                </a:solidFill>
              </a:rPr>
              <a:t>）計画</a:t>
            </a:r>
            <a:r>
              <a:rPr lang="ja-JP" altLang="en-US" sz="1600" b="1" u="sng" dirty="0">
                <a:solidFill>
                  <a:srgbClr val="FF0000"/>
                </a:solidFill>
              </a:rPr>
              <a:t>の検討が</a:t>
            </a:r>
            <a:r>
              <a:rPr lang="ja-JP" altLang="en-US" sz="1600" b="1" u="sng" dirty="0" smtClean="0">
                <a:solidFill>
                  <a:srgbClr val="FF0000"/>
                </a:solidFill>
              </a:rPr>
              <a:t>必要</a:t>
            </a:r>
            <a:endParaRPr lang="en-US" altLang="ja-JP" sz="1600" b="1" u="sng" dirty="0" smtClean="0">
              <a:solidFill>
                <a:srgbClr val="FF0000"/>
              </a:solidFill>
            </a:endParaRPr>
          </a:p>
          <a:p>
            <a:pPr marL="360000" indent="-180000">
              <a:spcBef>
                <a:spcPct val="0"/>
              </a:spcBef>
              <a:buClrTx/>
              <a:buSzTx/>
              <a:buFont typeface="Wingdings" panose="05000000000000000000" pitchFamily="2" charset="2"/>
              <a:buChar char="l"/>
            </a:pPr>
            <a:r>
              <a:rPr lang="ja-JP" altLang="en-US" sz="1600" dirty="0" smtClean="0">
                <a:solidFill>
                  <a:schemeClr val="accent4"/>
                </a:solidFill>
              </a:rPr>
              <a:t>除石</a:t>
            </a:r>
            <a:r>
              <a:rPr lang="ja-JP" altLang="en-US" sz="1600" dirty="0">
                <a:solidFill>
                  <a:schemeClr val="accent4"/>
                </a:solidFill>
              </a:rPr>
              <a:t>計画は、除石（流木の除去を含む）が必要となる</a:t>
            </a:r>
            <a:r>
              <a:rPr lang="ja-JP" altLang="en-US" sz="1600" dirty="0" smtClean="0">
                <a:solidFill>
                  <a:schemeClr val="accent4"/>
                </a:solidFill>
              </a:rPr>
              <a:t>場合に、搬出</a:t>
            </a:r>
            <a:r>
              <a:rPr lang="ja-JP" altLang="en-US" sz="1600" dirty="0">
                <a:solidFill>
                  <a:schemeClr val="accent4"/>
                </a:solidFill>
              </a:rPr>
              <a:t>路を含め、</a:t>
            </a:r>
            <a:r>
              <a:rPr lang="ja-JP" altLang="en-US" sz="1600" b="1" u="sng" dirty="0">
                <a:solidFill>
                  <a:srgbClr val="FF0000"/>
                </a:solidFill>
              </a:rPr>
              <a:t>あらかじめ搬出方法を検討しておく</a:t>
            </a:r>
            <a:r>
              <a:rPr lang="ja-JP" altLang="en-US" sz="1600" b="1" u="sng" dirty="0" smtClean="0">
                <a:solidFill>
                  <a:srgbClr val="FF0000"/>
                </a:solidFill>
              </a:rPr>
              <a:t>もの</a:t>
            </a:r>
            <a:r>
              <a:rPr lang="ja-JP" altLang="en-US" sz="1600" b="1" dirty="0" smtClean="0">
                <a:solidFill>
                  <a:srgbClr val="FF0000"/>
                </a:solidFill>
              </a:rPr>
              <a:t>　</a:t>
            </a:r>
            <a:r>
              <a:rPr lang="ja-JP" altLang="en-US" sz="1600" b="1" u="sng" dirty="0" smtClean="0">
                <a:solidFill>
                  <a:srgbClr val="FF0000"/>
                </a:solidFill>
              </a:rPr>
              <a:t>⇒管理用道路の設置は必須ではない</a:t>
            </a:r>
            <a:endParaRPr lang="en-US" altLang="ja-JP" sz="1600" b="1" u="sng" dirty="0" smtClean="0">
              <a:solidFill>
                <a:srgbClr val="FF0000"/>
              </a:solidFill>
            </a:endParaRPr>
          </a:p>
        </p:txBody>
      </p:sp>
      <p:grpSp>
        <p:nvGrpSpPr>
          <p:cNvPr id="9" name="グループ化 8"/>
          <p:cNvGrpSpPr/>
          <p:nvPr/>
        </p:nvGrpSpPr>
        <p:grpSpPr>
          <a:xfrm>
            <a:off x="395058" y="2482431"/>
            <a:ext cx="1436024" cy="360000"/>
            <a:chOff x="78749" y="4521844"/>
            <a:chExt cx="1436024" cy="360000"/>
          </a:xfrm>
        </p:grpSpPr>
        <p:sp>
          <p:nvSpPr>
            <p:cNvPr id="10" name="角丸四角形 9"/>
            <p:cNvSpPr/>
            <p:nvPr/>
          </p:nvSpPr>
          <p:spPr>
            <a:xfrm>
              <a:off x="78749" y="4565963"/>
              <a:ext cx="1436024"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2" name="タイトル 1"/>
          <p:cNvSpPr>
            <a:spLocks noGrp="1"/>
          </p:cNvSpPr>
          <p:nvPr>
            <p:ph type="title"/>
          </p:nvPr>
        </p:nvSpPr>
        <p:spPr/>
        <p:txBody>
          <a:bodyPr/>
          <a:lstStyle/>
          <a:p>
            <a:r>
              <a:rPr kumimoji="1" lang="ja-JP" altLang="en-US" dirty="0" smtClean="0"/>
              <a:t>（１）</a:t>
            </a:r>
            <a:r>
              <a:rPr kumimoji="1" lang="ja-JP" altLang="en-US" dirty="0" smtClean="0"/>
              <a:t>除石計画①</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47</a:t>
            </a:fld>
            <a:endParaRPr lang="ja-JP" altLang="en-US"/>
          </a:p>
        </p:txBody>
      </p:sp>
      <p:sp>
        <p:nvSpPr>
          <p:cNvPr id="5" name="テキスト ボックス 4"/>
          <p:cNvSpPr txBox="1"/>
          <p:nvPr/>
        </p:nvSpPr>
        <p:spPr>
          <a:xfrm>
            <a:off x="6021099" y="400394"/>
            <a:ext cx="3557384" cy="246221"/>
          </a:xfrm>
          <a:prstGeom prst="rect">
            <a:avLst/>
          </a:prstGeom>
          <a:noFill/>
        </p:spPr>
        <p:txBody>
          <a:bodyPr wrap="none" rtlCol="0">
            <a:spAutoFit/>
          </a:bodyPr>
          <a:lstStyle/>
          <a:p>
            <a:pPr algn="just"/>
            <a:r>
              <a:rPr lang="ja-JP" altLang="en-US" sz="1000" dirty="0" smtClean="0"/>
              <a:t>出典：砂防基本計画策定指針（土石流・流木対策編）解説</a:t>
            </a:r>
            <a:r>
              <a:rPr lang="en-US" altLang="ja-JP" sz="1000" dirty="0" smtClean="0"/>
              <a:t>/P74</a:t>
            </a:r>
            <a:endParaRPr lang="ja-JP" altLang="en-US" sz="1000" dirty="0"/>
          </a:p>
        </p:txBody>
      </p:sp>
      <p:sp>
        <p:nvSpPr>
          <p:cNvPr id="6" name="コンテンツ プレースホルダー 2"/>
          <p:cNvSpPr txBox="1">
            <a:spLocks/>
          </p:cNvSpPr>
          <p:nvPr/>
        </p:nvSpPr>
        <p:spPr bwMode="auto">
          <a:xfrm>
            <a:off x="173120" y="1230812"/>
            <a:ext cx="9559760" cy="1252239"/>
          </a:xfrm>
          <a:prstGeom prst="rect">
            <a:avLst/>
          </a:prstGeom>
          <a:gradFill flip="none" rotWithShape="1">
            <a:gsLst>
              <a:gs pos="0">
                <a:srgbClr val="DDF7DD"/>
              </a:gs>
              <a:gs pos="50000">
                <a:srgbClr val="F9FDF9"/>
              </a:gs>
              <a:gs pos="100000">
                <a:srgbClr val="DDF7DD"/>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a:latin typeface="+mn-ea"/>
              </a:rPr>
              <a:t>　土石流・流木対策施設が十分機能を発揮するよう、</a:t>
            </a:r>
            <a:r>
              <a:rPr lang="ja-JP" altLang="en-US" sz="1600" u="sng" kern="0" dirty="0">
                <a:solidFill>
                  <a:srgbClr val="FF0000"/>
                </a:solidFill>
                <a:latin typeface="+mn-ea"/>
              </a:rPr>
              <a:t>土石流等の発生後や定期的に</a:t>
            </a:r>
            <a:r>
              <a:rPr lang="ja-JP" altLang="en-US" sz="1600" u="sng" kern="0" dirty="0" smtClean="0">
                <a:solidFill>
                  <a:srgbClr val="FF0000"/>
                </a:solidFill>
                <a:latin typeface="+mn-ea"/>
              </a:rPr>
              <a:t>堆砂</a:t>
            </a:r>
            <a:r>
              <a:rPr lang="ja-JP" altLang="en-US" sz="1600" u="sng" kern="0" dirty="0">
                <a:solidFill>
                  <a:srgbClr val="FF0000"/>
                </a:solidFill>
                <a:latin typeface="+mn-ea"/>
              </a:rPr>
              <a:t>状況等の点検を行い、必要に応じて除石（流木の除去を含む）等を行う</a:t>
            </a:r>
            <a:r>
              <a:rPr lang="ja-JP" altLang="en-US" sz="1600" kern="0" dirty="0">
                <a:latin typeface="+mn-ea"/>
              </a:rPr>
              <a:t>。</a:t>
            </a:r>
          </a:p>
          <a:p>
            <a:pPr marL="0" lvl="1" indent="0" eaLnBrk="1" hangingPunct="1">
              <a:buClrTx/>
              <a:buSzPct val="100000"/>
              <a:buNone/>
              <a:defRPr/>
            </a:pPr>
            <a:r>
              <a:rPr lang="ja-JP" altLang="en-US" sz="1600" kern="0" dirty="0">
                <a:latin typeface="+mn-ea"/>
              </a:rPr>
              <a:t>また、土石流・流木処理計画上、</a:t>
            </a:r>
            <a:r>
              <a:rPr lang="ja-JP" altLang="en-US" sz="1600" u="sng" kern="0" dirty="0">
                <a:solidFill>
                  <a:srgbClr val="FF0000"/>
                </a:solidFill>
                <a:latin typeface="+mn-ea"/>
              </a:rPr>
              <a:t>除石（流木の除去を含む）が必要となる場合は</a:t>
            </a:r>
            <a:r>
              <a:rPr lang="ja-JP" altLang="en-US" sz="1600" u="sng" kern="0" dirty="0" smtClean="0">
                <a:solidFill>
                  <a:srgbClr val="FF0000"/>
                </a:solidFill>
                <a:latin typeface="+mn-ea"/>
              </a:rPr>
              <a:t>、搬出</a:t>
            </a:r>
            <a:r>
              <a:rPr lang="ja-JP" altLang="en-US" sz="1600" u="sng" kern="0" dirty="0">
                <a:solidFill>
                  <a:srgbClr val="FF0000"/>
                </a:solidFill>
                <a:latin typeface="+mn-ea"/>
              </a:rPr>
              <a:t>路を含め、あらかじめ搬出方法を検討しておく</a:t>
            </a:r>
            <a:r>
              <a:rPr lang="ja-JP" altLang="en-US" sz="1600" kern="0" dirty="0">
                <a:latin typeface="+mn-ea"/>
              </a:rPr>
              <a:t>ものとする。</a:t>
            </a:r>
          </a:p>
        </p:txBody>
      </p:sp>
      <p:sp>
        <p:nvSpPr>
          <p:cNvPr id="7" name="角丸四角形 6"/>
          <p:cNvSpPr/>
          <p:nvPr/>
        </p:nvSpPr>
        <p:spPr>
          <a:xfrm>
            <a:off x="183712" y="778029"/>
            <a:ext cx="6218369" cy="408623"/>
          </a:xfrm>
          <a:prstGeom prst="roundRect">
            <a:avLst/>
          </a:prstGeom>
          <a:gradFill flip="none" rotWithShape="1">
            <a:gsLst>
              <a:gs pos="0">
                <a:srgbClr val="339933"/>
              </a:gs>
              <a:gs pos="50000">
                <a:srgbClr val="65D965"/>
              </a:gs>
              <a:gs pos="100000">
                <a:srgbClr val="339933"/>
              </a:gs>
            </a:gsLst>
            <a:lin ang="2700000" scaled="1"/>
            <a:tileRect/>
          </a:gradFill>
          <a:ln w="381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a:solidFill>
                  <a:schemeClr val="bg1"/>
                </a:solidFill>
                <a:latin typeface="+mn-ea"/>
              </a:rPr>
              <a:t>透過型・部分透過型の種類と配置（砂防基本計画策定</a:t>
            </a:r>
            <a:r>
              <a:rPr lang="ja-JP" altLang="en-US" b="1" kern="0" dirty="0" smtClean="0">
                <a:solidFill>
                  <a:schemeClr val="bg1"/>
                </a:solidFill>
                <a:latin typeface="+mn-ea"/>
              </a:rPr>
              <a:t>指針５）</a:t>
            </a:r>
            <a:endParaRPr lang="en-US" altLang="ja-JP" b="1" kern="0" dirty="0">
              <a:solidFill>
                <a:schemeClr val="bg1"/>
              </a:solidFill>
              <a:latin typeface="+mn-ea"/>
            </a:endParaRPr>
          </a:p>
        </p:txBody>
      </p:sp>
      <p:sp>
        <p:nvSpPr>
          <p:cNvPr id="13" name="テキスト ボックス 12"/>
          <p:cNvSpPr txBox="1">
            <a:spLocks noChangeArrowheads="1"/>
          </p:cNvSpPr>
          <p:nvPr/>
        </p:nvSpPr>
        <p:spPr bwMode="auto">
          <a:xfrm>
            <a:off x="7178936" y="95782"/>
            <a:ext cx="1282722"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６．除石計画</a:t>
            </a:r>
            <a:endParaRPr lang="en-US" altLang="ja-JP" sz="1600" dirty="0" smtClean="0">
              <a:latin typeface="+mj-ea"/>
              <a:ea typeface="+mj-ea"/>
            </a:endParaRPr>
          </a:p>
        </p:txBody>
      </p:sp>
    </p:spTree>
    <p:extLst>
      <p:ext uri="{BB962C8B-B14F-4D97-AF65-F5344CB8AC3E}">
        <p14:creationId xmlns:p14="http://schemas.microsoft.com/office/powerpoint/2010/main" val="29718692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（１）</a:t>
            </a:r>
            <a:r>
              <a:rPr lang="ja-JP" altLang="en-US" dirty="0"/>
              <a:t>除石</a:t>
            </a:r>
            <a:r>
              <a:rPr lang="ja-JP" altLang="en-US" dirty="0" smtClean="0"/>
              <a:t>計画②</a:t>
            </a:r>
            <a:r>
              <a:rPr lang="ja-JP" altLang="en-US" dirty="0"/>
              <a:t>　</a:t>
            </a:r>
            <a:r>
              <a:rPr lang="ja-JP" altLang="en-US" dirty="0" smtClean="0"/>
              <a:t>～国交省からの通知内容～</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48</a:t>
            </a:fld>
            <a:endParaRPr lang="ja-JP" altLang="en-US"/>
          </a:p>
        </p:txBody>
      </p:sp>
      <p:sp>
        <p:nvSpPr>
          <p:cNvPr id="6" name="テキスト ボックス 5"/>
          <p:cNvSpPr txBox="1"/>
          <p:nvPr/>
        </p:nvSpPr>
        <p:spPr>
          <a:xfrm>
            <a:off x="6465168" y="382605"/>
            <a:ext cx="3411511" cy="246221"/>
          </a:xfrm>
          <a:prstGeom prst="rect">
            <a:avLst/>
          </a:prstGeom>
          <a:noFill/>
        </p:spPr>
        <p:txBody>
          <a:bodyPr wrap="none" rtlCol="0">
            <a:spAutoFit/>
          </a:bodyPr>
          <a:lstStyle/>
          <a:p>
            <a:pPr algn="just"/>
            <a:r>
              <a:rPr lang="ja-JP" altLang="en-US" sz="1000" dirty="0" smtClean="0"/>
              <a:t>出典：平成</a:t>
            </a:r>
            <a:r>
              <a:rPr lang="en-US" altLang="ja-JP" sz="1000" dirty="0" smtClean="0"/>
              <a:t>29</a:t>
            </a:r>
            <a:r>
              <a:rPr lang="ja-JP" altLang="en-US" sz="1000" dirty="0" smtClean="0"/>
              <a:t>年</a:t>
            </a:r>
            <a:r>
              <a:rPr lang="en-US" altLang="ja-JP" sz="1000" dirty="0" smtClean="0"/>
              <a:t>5</a:t>
            </a:r>
            <a:r>
              <a:rPr lang="ja-JP" altLang="en-US" sz="1000" dirty="0" smtClean="0"/>
              <a:t>月</a:t>
            </a:r>
            <a:r>
              <a:rPr lang="en-US" altLang="ja-JP" sz="1000" dirty="0" smtClean="0"/>
              <a:t>8</a:t>
            </a:r>
            <a:r>
              <a:rPr lang="ja-JP" altLang="en-US" sz="1000" dirty="0" smtClean="0"/>
              <a:t>日国土交通省砂防部保全課　事務連絡</a:t>
            </a:r>
            <a:endParaRPr lang="ja-JP" altLang="en-US" sz="1000" dirty="0"/>
          </a:p>
        </p:txBody>
      </p:sp>
      <p:sp>
        <p:nvSpPr>
          <p:cNvPr id="8" name="テキスト ボックス 7"/>
          <p:cNvSpPr txBox="1">
            <a:spLocks noChangeArrowheads="1"/>
          </p:cNvSpPr>
          <p:nvPr/>
        </p:nvSpPr>
        <p:spPr bwMode="auto">
          <a:xfrm>
            <a:off x="7178936" y="95782"/>
            <a:ext cx="1282722"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６．除石計画</a:t>
            </a:r>
            <a:endParaRPr lang="en-US" altLang="ja-JP" sz="1600" dirty="0" smtClean="0">
              <a:latin typeface="+mj-ea"/>
              <a:ea typeface="+mj-ea"/>
            </a:endParaRPr>
          </a:p>
        </p:txBody>
      </p:sp>
      <p:pic>
        <p:nvPicPr>
          <p:cNvPr id="3" name="図 2"/>
          <p:cNvPicPr>
            <a:picLocks noChangeAspect="1"/>
          </p:cNvPicPr>
          <p:nvPr/>
        </p:nvPicPr>
        <p:blipFill>
          <a:blip r:embed="rId2"/>
          <a:stretch>
            <a:fillRect/>
          </a:stretch>
        </p:blipFill>
        <p:spPr>
          <a:xfrm>
            <a:off x="885000" y="787213"/>
            <a:ext cx="8136000" cy="6002676"/>
          </a:xfrm>
          <a:prstGeom prst="rect">
            <a:avLst/>
          </a:prstGeom>
        </p:spPr>
      </p:pic>
    </p:spTree>
    <p:extLst>
      <p:ext uri="{BB962C8B-B14F-4D97-AF65-F5344CB8AC3E}">
        <p14:creationId xmlns:p14="http://schemas.microsoft.com/office/powerpoint/2010/main" val="26093113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（１）</a:t>
            </a:r>
            <a:r>
              <a:rPr lang="ja-JP" altLang="en-US" dirty="0"/>
              <a:t>除石</a:t>
            </a:r>
            <a:r>
              <a:rPr lang="ja-JP" altLang="en-US" dirty="0" smtClean="0"/>
              <a:t>計画③</a:t>
            </a:r>
            <a:r>
              <a:rPr lang="ja-JP" altLang="en-US" dirty="0" smtClean="0"/>
              <a:t>　～事例～</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49</a:t>
            </a:fld>
            <a:endParaRPr lang="ja-JP" altLang="en-US"/>
          </a:p>
        </p:txBody>
      </p:sp>
      <p:sp>
        <p:nvSpPr>
          <p:cNvPr id="5" name="テキスト ボックス 4"/>
          <p:cNvSpPr txBox="1"/>
          <p:nvPr/>
        </p:nvSpPr>
        <p:spPr>
          <a:xfrm>
            <a:off x="6321152" y="400394"/>
            <a:ext cx="3557384" cy="246221"/>
          </a:xfrm>
          <a:prstGeom prst="rect">
            <a:avLst/>
          </a:prstGeom>
          <a:noFill/>
        </p:spPr>
        <p:txBody>
          <a:bodyPr wrap="none" rtlCol="0">
            <a:spAutoFit/>
          </a:bodyPr>
          <a:lstStyle/>
          <a:p>
            <a:pPr algn="just"/>
            <a:r>
              <a:rPr lang="ja-JP" altLang="en-US" sz="1000" dirty="0" smtClean="0"/>
              <a:t>出典：砂防基本計画策定指針（土石流・流木対策編）解説</a:t>
            </a:r>
            <a:r>
              <a:rPr lang="en-US" altLang="ja-JP" sz="1000" dirty="0" smtClean="0"/>
              <a:t>/P74</a:t>
            </a:r>
            <a:endParaRPr lang="ja-JP" altLang="en-US" sz="1000"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497" y="773612"/>
            <a:ext cx="4255033" cy="6005802"/>
          </a:xfrm>
          <a:prstGeom prst="rect">
            <a:avLst/>
          </a:prstGeom>
        </p:spPr>
      </p:pic>
      <p:cxnSp>
        <p:nvCxnSpPr>
          <p:cNvPr id="9" name="直線矢印コネクタ 8"/>
          <p:cNvCxnSpPr/>
          <p:nvPr/>
        </p:nvCxnSpPr>
        <p:spPr>
          <a:xfrm flipH="1" flipV="1">
            <a:off x="3878085" y="6021288"/>
            <a:ext cx="1578971" cy="7200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435034" y="5939407"/>
            <a:ext cx="2159566" cy="307777"/>
          </a:xfrm>
          <a:prstGeom prst="rect">
            <a:avLst/>
          </a:prstGeom>
          <a:noFill/>
          <a:ln>
            <a:solidFill>
              <a:schemeClr val="tx1"/>
            </a:solidFill>
          </a:ln>
        </p:spPr>
        <p:txBody>
          <a:bodyPr wrap="none" rtlCol="0" anchor="t" anchorCtr="0">
            <a:spAutoFit/>
          </a:bodyPr>
          <a:lstStyle/>
          <a:p>
            <a:pPr marL="285750" indent="-285750">
              <a:buFont typeface="Wingdings" panose="05000000000000000000" pitchFamily="2" charset="2"/>
              <a:buChar char="l"/>
            </a:pPr>
            <a:r>
              <a:rPr kumimoji="1" lang="ja-JP" altLang="en-US" sz="1400" dirty="0" smtClean="0">
                <a:solidFill>
                  <a:schemeClr val="accent4"/>
                </a:solidFill>
              </a:rPr>
              <a:t>除石方法のイメージ図</a:t>
            </a:r>
            <a:endParaRPr lang="en-US" altLang="ja-JP" sz="1400" dirty="0">
              <a:solidFill>
                <a:schemeClr val="accent4"/>
              </a:solidFill>
            </a:endParaRPr>
          </a:p>
        </p:txBody>
      </p:sp>
      <p:cxnSp>
        <p:nvCxnSpPr>
          <p:cNvPr id="12" name="直線矢印コネクタ 11"/>
          <p:cNvCxnSpPr/>
          <p:nvPr/>
        </p:nvCxnSpPr>
        <p:spPr>
          <a:xfrm flipH="1" flipV="1">
            <a:off x="3878086" y="4446985"/>
            <a:ext cx="1556948" cy="864096"/>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435034" y="5181281"/>
            <a:ext cx="4038285" cy="738664"/>
          </a:xfrm>
          <a:prstGeom prst="rect">
            <a:avLst/>
          </a:prstGeom>
          <a:noFill/>
          <a:ln>
            <a:solidFill>
              <a:schemeClr val="tx1"/>
            </a:solidFill>
          </a:ln>
        </p:spPr>
        <p:txBody>
          <a:bodyPr wrap="none" rtlCol="0" anchor="t" anchorCtr="0">
            <a:spAutoFit/>
          </a:bodyPr>
          <a:lstStyle/>
          <a:p>
            <a:pPr marL="285750" indent="-285750">
              <a:buFont typeface="Wingdings" panose="05000000000000000000" pitchFamily="2" charset="2"/>
              <a:buChar char="l"/>
            </a:pPr>
            <a:r>
              <a:rPr kumimoji="1" lang="ja-JP" altLang="en-US" sz="1400" dirty="0" smtClean="0">
                <a:solidFill>
                  <a:schemeClr val="accent4"/>
                </a:solidFill>
              </a:rPr>
              <a:t>搬出</a:t>
            </a:r>
            <a:r>
              <a:rPr kumimoji="1" lang="ja-JP" altLang="en-US" sz="1400" dirty="0" smtClean="0">
                <a:solidFill>
                  <a:schemeClr val="accent4"/>
                </a:solidFill>
              </a:rPr>
              <a:t>経路</a:t>
            </a:r>
            <a:endParaRPr kumimoji="1" lang="en-US" altLang="ja-JP" sz="1400" dirty="0" smtClean="0">
              <a:solidFill>
                <a:schemeClr val="accent4"/>
              </a:solidFill>
            </a:endParaRPr>
          </a:p>
          <a:p>
            <a:r>
              <a:rPr lang="ja-JP" altLang="en-US" sz="1400" dirty="0" smtClean="0">
                <a:solidFill>
                  <a:schemeClr val="accent4"/>
                </a:solidFill>
              </a:rPr>
              <a:t>　　（既設道路（付替含む）がある場合は現道を利用</a:t>
            </a:r>
            <a:endParaRPr lang="en-US" altLang="ja-JP" sz="1400" dirty="0" smtClean="0">
              <a:solidFill>
                <a:schemeClr val="accent4"/>
              </a:solidFill>
            </a:endParaRPr>
          </a:p>
          <a:p>
            <a:r>
              <a:rPr lang="ja-JP" altLang="en-US" sz="1400" dirty="0">
                <a:solidFill>
                  <a:schemeClr val="accent4"/>
                </a:solidFill>
              </a:rPr>
              <a:t>　</a:t>
            </a:r>
            <a:r>
              <a:rPr lang="ja-JP" altLang="en-US" sz="1400" dirty="0" smtClean="0">
                <a:solidFill>
                  <a:schemeClr val="accent4"/>
                </a:solidFill>
              </a:rPr>
              <a:t>　　</a:t>
            </a:r>
            <a:r>
              <a:rPr lang="ja-JP" altLang="en-US" sz="1400" dirty="0" smtClean="0">
                <a:solidFill>
                  <a:schemeClr val="accent4"/>
                </a:solidFill>
              </a:rPr>
              <a:t>する計画とすること）</a:t>
            </a:r>
            <a:endParaRPr lang="en-US" altLang="ja-JP" sz="1400" dirty="0">
              <a:solidFill>
                <a:schemeClr val="accent4"/>
              </a:solidFill>
            </a:endParaRPr>
          </a:p>
        </p:txBody>
      </p:sp>
      <p:cxnSp>
        <p:nvCxnSpPr>
          <p:cNvPr id="15" name="直線矢印コネクタ 14"/>
          <p:cNvCxnSpPr>
            <a:stCxn id="16" idx="1"/>
          </p:cNvCxnSpPr>
          <p:nvPr/>
        </p:nvCxnSpPr>
        <p:spPr>
          <a:xfrm flipH="1" flipV="1">
            <a:off x="4520952" y="1138280"/>
            <a:ext cx="936104" cy="133419"/>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457056" y="1117810"/>
            <a:ext cx="3001143" cy="307777"/>
          </a:xfrm>
          <a:prstGeom prst="rect">
            <a:avLst/>
          </a:prstGeom>
          <a:noFill/>
          <a:ln>
            <a:solidFill>
              <a:schemeClr val="tx1"/>
            </a:solidFill>
          </a:ln>
        </p:spPr>
        <p:txBody>
          <a:bodyPr wrap="none" rtlCol="0" anchor="t" anchorCtr="0">
            <a:spAutoFit/>
          </a:bodyPr>
          <a:lstStyle/>
          <a:p>
            <a:pPr marL="285750" indent="-285750">
              <a:buFont typeface="Wingdings" panose="05000000000000000000" pitchFamily="2" charset="2"/>
              <a:buChar char="l"/>
            </a:pPr>
            <a:r>
              <a:rPr lang="ja-JP" altLang="en-US" sz="1400" dirty="0" smtClean="0">
                <a:solidFill>
                  <a:schemeClr val="accent4"/>
                </a:solidFill>
              </a:rPr>
              <a:t>位置名称、対象施設名称を記載</a:t>
            </a:r>
            <a:endParaRPr lang="en-US" altLang="ja-JP" sz="1400" dirty="0">
              <a:solidFill>
                <a:schemeClr val="accent4"/>
              </a:solidFill>
            </a:endParaRPr>
          </a:p>
        </p:txBody>
      </p:sp>
      <p:cxnSp>
        <p:nvCxnSpPr>
          <p:cNvPr id="20" name="直線矢印コネクタ 19"/>
          <p:cNvCxnSpPr/>
          <p:nvPr/>
        </p:nvCxnSpPr>
        <p:spPr>
          <a:xfrm flipH="1" flipV="1">
            <a:off x="4520952" y="1425587"/>
            <a:ext cx="958127" cy="232833"/>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5457055" y="1524845"/>
            <a:ext cx="3886841" cy="738664"/>
          </a:xfrm>
          <a:prstGeom prst="rect">
            <a:avLst/>
          </a:prstGeom>
          <a:noFill/>
          <a:ln>
            <a:solidFill>
              <a:schemeClr val="tx1"/>
            </a:solidFill>
          </a:ln>
        </p:spPr>
        <p:txBody>
          <a:bodyPr wrap="square" rtlCol="0" anchor="t" anchorCtr="0">
            <a:spAutoFit/>
          </a:bodyPr>
          <a:lstStyle/>
          <a:p>
            <a:pPr marL="285750" indent="-285750">
              <a:buFont typeface="Wingdings" panose="05000000000000000000" pitchFamily="2" charset="2"/>
              <a:buChar char="l"/>
            </a:pPr>
            <a:r>
              <a:rPr lang="ja-JP" altLang="en-US" sz="1400" dirty="0" smtClean="0">
                <a:solidFill>
                  <a:schemeClr val="accent4"/>
                </a:solidFill>
              </a:rPr>
              <a:t>除石が必要な対象土砂量、流木量を記載</a:t>
            </a:r>
            <a:endParaRPr lang="en-US" altLang="ja-JP" sz="1400" dirty="0" smtClean="0">
              <a:solidFill>
                <a:schemeClr val="accent4"/>
              </a:solidFill>
            </a:endParaRPr>
          </a:p>
          <a:p>
            <a:pPr marL="360000" lvl="1"/>
            <a:r>
              <a:rPr lang="ja-JP" altLang="en-US" sz="1400" dirty="0" smtClean="0">
                <a:solidFill>
                  <a:schemeClr val="accent4"/>
                </a:solidFill>
              </a:rPr>
              <a:t>（原則として、堰堤に流入する計画流出量</a:t>
            </a:r>
            <a:endParaRPr lang="en-US" altLang="ja-JP" sz="1400" dirty="0" smtClean="0">
              <a:solidFill>
                <a:schemeClr val="accent4"/>
              </a:solidFill>
            </a:endParaRPr>
          </a:p>
          <a:p>
            <a:pPr marL="360000" lvl="1"/>
            <a:r>
              <a:rPr lang="ja-JP" altLang="en-US" sz="1400" dirty="0" smtClean="0">
                <a:solidFill>
                  <a:schemeClr val="accent4"/>
                </a:solidFill>
              </a:rPr>
              <a:t>＝計画流出量－計画発生（流出）抑制量</a:t>
            </a:r>
            <a:endParaRPr lang="en-US" altLang="ja-JP" sz="1400" dirty="0">
              <a:solidFill>
                <a:schemeClr val="accent4"/>
              </a:solidFill>
            </a:endParaRPr>
          </a:p>
        </p:txBody>
      </p:sp>
      <p:cxnSp>
        <p:nvCxnSpPr>
          <p:cNvPr id="23" name="直線矢印コネクタ 22"/>
          <p:cNvCxnSpPr/>
          <p:nvPr/>
        </p:nvCxnSpPr>
        <p:spPr>
          <a:xfrm flipH="1" flipV="1">
            <a:off x="4602242" y="1658420"/>
            <a:ext cx="876837" cy="727813"/>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457055" y="2362767"/>
            <a:ext cx="3886841" cy="523220"/>
          </a:xfrm>
          <a:prstGeom prst="rect">
            <a:avLst/>
          </a:prstGeom>
          <a:noFill/>
          <a:ln>
            <a:solidFill>
              <a:schemeClr val="tx1"/>
            </a:solidFill>
          </a:ln>
        </p:spPr>
        <p:txBody>
          <a:bodyPr wrap="square" rtlCol="0" anchor="t" anchorCtr="0">
            <a:spAutoFit/>
          </a:bodyPr>
          <a:lstStyle/>
          <a:p>
            <a:pPr marL="285750" indent="-285750">
              <a:buFont typeface="Wingdings" panose="05000000000000000000" pitchFamily="2" charset="2"/>
              <a:buChar char="l"/>
            </a:pPr>
            <a:r>
              <a:rPr lang="ja-JP" altLang="en-US" sz="1400" dirty="0" smtClean="0">
                <a:solidFill>
                  <a:schemeClr val="accent4"/>
                </a:solidFill>
              </a:rPr>
              <a:t>緊急除石、定期点検に基づく除石それぞれについて、点検時期等を記載</a:t>
            </a:r>
            <a:endParaRPr lang="en-US" altLang="ja-JP" sz="1400" dirty="0">
              <a:solidFill>
                <a:schemeClr val="accent4"/>
              </a:solidFill>
            </a:endParaRPr>
          </a:p>
        </p:txBody>
      </p:sp>
      <p:cxnSp>
        <p:nvCxnSpPr>
          <p:cNvPr id="26" name="直線矢印コネクタ 25"/>
          <p:cNvCxnSpPr/>
          <p:nvPr/>
        </p:nvCxnSpPr>
        <p:spPr>
          <a:xfrm flipH="1" flipV="1">
            <a:off x="4602241" y="1862536"/>
            <a:ext cx="876840" cy="109221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5457055" y="2985245"/>
            <a:ext cx="3886841" cy="738664"/>
          </a:xfrm>
          <a:prstGeom prst="rect">
            <a:avLst/>
          </a:prstGeom>
          <a:noFill/>
          <a:ln>
            <a:solidFill>
              <a:schemeClr val="tx1"/>
            </a:solidFill>
          </a:ln>
        </p:spPr>
        <p:txBody>
          <a:bodyPr wrap="square" rtlCol="0" anchor="t" anchorCtr="0">
            <a:spAutoFit/>
          </a:bodyPr>
          <a:lstStyle/>
          <a:p>
            <a:pPr marL="285750" indent="-285750">
              <a:buFont typeface="Wingdings" panose="05000000000000000000" pitchFamily="2" charset="2"/>
              <a:buChar char="l"/>
            </a:pPr>
            <a:r>
              <a:rPr lang="ja-JP" altLang="en-US" sz="1400" dirty="0" smtClean="0">
                <a:solidFill>
                  <a:schemeClr val="accent4"/>
                </a:solidFill>
              </a:rPr>
              <a:t>搬出</a:t>
            </a:r>
            <a:r>
              <a:rPr lang="ja-JP" altLang="en-US" sz="1400" dirty="0" smtClean="0">
                <a:solidFill>
                  <a:schemeClr val="accent4"/>
                </a:solidFill>
              </a:rPr>
              <a:t>経路、方法を</a:t>
            </a:r>
            <a:r>
              <a:rPr lang="ja-JP" altLang="en-US" sz="1400" dirty="0" smtClean="0">
                <a:solidFill>
                  <a:schemeClr val="accent4"/>
                </a:solidFill>
              </a:rPr>
              <a:t>具体的に記載</a:t>
            </a:r>
            <a:endParaRPr lang="en-US" altLang="ja-JP" sz="1400" dirty="0" smtClean="0">
              <a:solidFill>
                <a:schemeClr val="accent4"/>
              </a:solidFill>
            </a:endParaRPr>
          </a:p>
          <a:p>
            <a:pPr marL="360000"/>
            <a:r>
              <a:rPr lang="ja-JP" altLang="en-US" sz="1400" dirty="0" smtClean="0">
                <a:solidFill>
                  <a:schemeClr val="accent4"/>
                </a:solidFill>
              </a:rPr>
              <a:t>（現道を利用する、管理用道路を利用する、除石時に工事用道路を設置</a:t>
            </a:r>
            <a:r>
              <a:rPr lang="ja-JP" altLang="en-US" sz="1400" dirty="0" smtClean="0">
                <a:solidFill>
                  <a:schemeClr val="accent4"/>
                </a:solidFill>
              </a:rPr>
              <a:t>する、など</a:t>
            </a:r>
            <a:r>
              <a:rPr lang="ja-JP" altLang="en-US" sz="1400" dirty="0" smtClean="0">
                <a:solidFill>
                  <a:schemeClr val="accent4"/>
                </a:solidFill>
              </a:rPr>
              <a:t>）</a:t>
            </a:r>
            <a:endParaRPr lang="en-US" altLang="ja-JP" sz="1400" dirty="0">
              <a:solidFill>
                <a:schemeClr val="accent4"/>
              </a:solidFill>
            </a:endParaRPr>
          </a:p>
        </p:txBody>
      </p:sp>
      <p:cxnSp>
        <p:nvCxnSpPr>
          <p:cNvPr id="29" name="直線矢印コネクタ 28"/>
          <p:cNvCxnSpPr/>
          <p:nvPr/>
        </p:nvCxnSpPr>
        <p:spPr>
          <a:xfrm flipH="1" flipV="1">
            <a:off x="4520952" y="2085747"/>
            <a:ext cx="958129" cy="1686493"/>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5457055" y="3823168"/>
            <a:ext cx="3886841" cy="738664"/>
          </a:xfrm>
          <a:prstGeom prst="rect">
            <a:avLst/>
          </a:prstGeom>
          <a:noFill/>
          <a:ln>
            <a:solidFill>
              <a:schemeClr val="tx1"/>
            </a:solidFill>
          </a:ln>
        </p:spPr>
        <p:txBody>
          <a:bodyPr wrap="square" rtlCol="0" anchor="t" anchorCtr="0">
            <a:spAutoFit/>
          </a:bodyPr>
          <a:lstStyle/>
          <a:p>
            <a:pPr marL="285750" indent="-285750">
              <a:buFont typeface="Wingdings" panose="05000000000000000000" pitchFamily="2" charset="2"/>
              <a:buChar char="l"/>
            </a:pPr>
            <a:r>
              <a:rPr lang="ja-JP" altLang="en-US" sz="1400" dirty="0" smtClean="0">
                <a:solidFill>
                  <a:schemeClr val="accent4"/>
                </a:solidFill>
              </a:rPr>
              <a:t>作業方法を具体的に記載</a:t>
            </a:r>
            <a:endParaRPr lang="en-US" altLang="ja-JP" sz="1400" dirty="0" smtClean="0">
              <a:solidFill>
                <a:schemeClr val="accent4"/>
              </a:solidFill>
            </a:endParaRPr>
          </a:p>
          <a:p>
            <a:pPr marL="360000"/>
            <a:r>
              <a:rPr lang="ja-JP" altLang="en-US" sz="1400" dirty="0" smtClean="0">
                <a:solidFill>
                  <a:schemeClr val="accent4"/>
                </a:solidFill>
              </a:rPr>
              <a:t>（上下流どちらからの作業か、予定機械の規格、など）</a:t>
            </a:r>
            <a:endParaRPr lang="en-US" altLang="ja-JP" sz="1400" dirty="0">
              <a:solidFill>
                <a:schemeClr val="accent4"/>
              </a:solidFill>
            </a:endParaRPr>
          </a:p>
        </p:txBody>
      </p:sp>
      <p:sp>
        <p:nvSpPr>
          <p:cNvPr id="22" name="テキスト ボックス 21"/>
          <p:cNvSpPr txBox="1">
            <a:spLocks noChangeArrowheads="1"/>
          </p:cNvSpPr>
          <p:nvPr/>
        </p:nvSpPr>
        <p:spPr bwMode="auto">
          <a:xfrm>
            <a:off x="7178936" y="95782"/>
            <a:ext cx="1282722"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６．除石計画</a:t>
            </a:r>
            <a:endParaRPr lang="en-US" altLang="ja-JP" sz="1600" dirty="0" smtClean="0">
              <a:latin typeface="+mj-ea"/>
              <a:ea typeface="+mj-ea"/>
            </a:endParaRPr>
          </a:p>
        </p:txBody>
      </p:sp>
      <p:sp>
        <p:nvSpPr>
          <p:cNvPr id="3" name="テキスト ボックス 2"/>
          <p:cNvSpPr txBox="1"/>
          <p:nvPr/>
        </p:nvSpPr>
        <p:spPr>
          <a:xfrm>
            <a:off x="1496616" y="4919366"/>
            <a:ext cx="2472399" cy="169277"/>
          </a:xfrm>
          <a:prstGeom prst="rect">
            <a:avLst/>
          </a:prstGeom>
          <a:solidFill>
            <a:schemeClr val="bg1"/>
          </a:solidFill>
          <a:ln>
            <a:noFill/>
          </a:ln>
        </p:spPr>
        <p:txBody>
          <a:bodyPr wrap="none" lIns="36000" tIns="0" rIns="36000" bIns="0" rtlCol="0">
            <a:spAutoFit/>
          </a:bodyPr>
          <a:lstStyle/>
          <a:p>
            <a:pPr algn="just"/>
            <a:r>
              <a:rPr kumimoji="1" lang="ja-JP" altLang="en-US" sz="1100" dirty="0" smtClean="0">
                <a:solidFill>
                  <a:srgbClr val="FF0000"/>
                </a:solidFill>
              </a:rPr>
              <a:t>管理用道路</a:t>
            </a:r>
            <a:r>
              <a:rPr lang="ja-JP" altLang="en-US" sz="1100" dirty="0" smtClean="0">
                <a:solidFill>
                  <a:srgbClr val="FF0000"/>
                </a:solidFill>
              </a:rPr>
              <a:t>（付替道路を利用）　</a:t>
            </a:r>
            <a:r>
              <a:rPr lang="en-US" altLang="ja-JP" sz="1100" dirty="0" smtClean="0">
                <a:solidFill>
                  <a:srgbClr val="FF0000"/>
                </a:solidFill>
              </a:rPr>
              <a:t>L=290m</a:t>
            </a:r>
            <a:endParaRPr kumimoji="1" lang="ja-JP" altLang="en-US" sz="1100" dirty="0" smtClean="0">
              <a:solidFill>
                <a:srgbClr val="FF0000"/>
              </a:solidFill>
            </a:endParaRPr>
          </a:p>
        </p:txBody>
      </p:sp>
    </p:spTree>
    <p:extLst>
      <p:ext uri="{BB962C8B-B14F-4D97-AF65-F5344CB8AC3E}">
        <p14:creationId xmlns:p14="http://schemas.microsoft.com/office/powerpoint/2010/main" val="996976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a:t>
            </a:r>
            <a:r>
              <a:rPr kumimoji="1" lang="ja-JP" altLang="en-US" dirty="0" smtClean="0"/>
              <a:t>砂防設備、砂防工事の定義①　～第１条～</a:t>
            </a:r>
            <a:endParaRPr kumimoji="1" lang="ja-JP" altLang="en-US" dirty="0"/>
          </a:p>
        </p:txBody>
      </p:sp>
      <p:sp>
        <p:nvSpPr>
          <p:cNvPr id="7" name="Rectangle 2"/>
          <p:cNvSpPr>
            <a:spLocks noChangeArrowheads="1"/>
          </p:cNvSpPr>
          <p:nvPr/>
        </p:nvSpPr>
        <p:spPr bwMode="auto">
          <a:xfrm>
            <a:off x="381000" y="-184666"/>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ja-JP" altLang="en-US">
              <a:latin typeface="Arial" charset="0"/>
            </a:endParaRPr>
          </a:p>
        </p:txBody>
      </p:sp>
      <p:sp>
        <p:nvSpPr>
          <p:cNvPr id="12" name="コンテンツ プレースホルダー 2"/>
          <p:cNvSpPr txBox="1">
            <a:spLocks/>
          </p:cNvSpPr>
          <p:nvPr/>
        </p:nvSpPr>
        <p:spPr bwMode="auto">
          <a:xfrm>
            <a:off x="173120" y="1289495"/>
            <a:ext cx="9559760" cy="1006017"/>
          </a:xfrm>
          <a:prstGeom prst="rect">
            <a:avLst/>
          </a:prstGeom>
          <a:gradFill flip="none" rotWithShape="1">
            <a:gsLst>
              <a:gs pos="0">
                <a:srgbClr val="E7E7FF"/>
              </a:gs>
              <a:gs pos="50000">
                <a:srgbClr val="F3FAFF"/>
              </a:gs>
              <a:gs pos="100000">
                <a:srgbClr val="E7E7FF"/>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a:latin typeface="+mn-ea"/>
              </a:rPr>
              <a:t>第１条（砂防設備、砂防工事の定義）</a:t>
            </a:r>
            <a:endParaRPr lang="en-US" altLang="ja-JP" sz="1600" kern="0" dirty="0" smtClean="0">
              <a:latin typeface="+mn-ea"/>
            </a:endParaRPr>
          </a:p>
          <a:p>
            <a:pPr marL="0" lvl="1" indent="0" eaLnBrk="1" hangingPunct="1">
              <a:buClrTx/>
              <a:buSzPct val="100000"/>
              <a:buNone/>
              <a:defRPr/>
            </a:pPr>
            <a:r>
              <a:rPr lang="ja-JP" altLang="en-US" sz="1600" kern="0" dirty="0" smtClean="0">
                <a:latin typeface="+mn-ea"/>
              </a:rPr>
              <a:t>此</a:t>
            </a:r>
            <a:r>
              <a:rPr lang="ja-JP" altLang="en-US" sz="1600" kern="0" dirty="0">
                <a:latin typeface="+mn-ea"/>
              </a:rPr>
              <a:t>ノ法律ニ於テ砂防設備ト称スルハ国土交通大臣ノ指定シタル土地ニ於テ</a:t>
            </a:r>
            <a:r>
              <a:rPr lang="ja-JP" altLang="en-US" sz="1600" b="1" u="sng" kern="0" dirty="0">
                <a:solidFill>
                  <a:srgbClr val="FF0000"/>
                </a:solidFill>
                <a:latin typeface="+mn-ea"/>
              </a:rPr>
              <a:t>治水上砂防ノ為</a:t>
            </a:r>
            <a:r>
              <a:rPr lang="ja-JP" altLang="en-US" sz="1600" kern="0" dirty="0">
                <a:latin typeface="+mn-ea"/>
              </a:rPr>
              <a:t>施設スルモノヲ謂ヒ砂防工事ト称スルハ砂防設備ノ為ニ施行スル作業ヲ謂フ</a:t>
            </a:r>
          </a:p>
        </p:txBody>
      </p:sp>
      <p:sp>
        <p:nvSpPr>
          <p:cNvPr id="13" name="角丸四角形 12"/>
          <p:cNvSpPr/>
          <p:nvPr/>
        </p:nvSpPr>
        <p:spPr>
          <a:xfrm>
            <a:off x="183712" y="836712"/>
            <a:ext cx="1536296" cy="408623"/>
          </a:xfrm>
          <a:prstGeom prst="roundRect">
            <a:avLst/>
          </a:prstGeom>
          <a:gradFill flip="none" rotWithShape="1">
            <a:gsLst>
              <a:gs pos="0">
                <a:schemeClr val="bg2"/>
              </a:gs>
              <a:gs pos="50000">
                <a:schemeClr val="accent1"/>
              </a:gs>
              <a:gs pos="100000">
                <a:schemeClr val="bg2"/>
              </a:gs>
            </a:gsLst>
            <a:lin ang="2700000" scaled="1"/>
            <a:tileRect/>
          </a:gradFill>
          <a:ln w="381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b="1" kern="0" dirty="0" smtClean="0">
                <a:solidFill>
                  <a:schemeClr val="bg1"/>
                </a:solidFill>
                <a:latin typeface="+mn-ea"/>
              </a:rPr>
              <a:t>（法律）第１条</a:t>
            </a:r>
            <a:endParaRPr lang="en-US" altLang="ja-JP" b="1" kern="0" dirty="0">
              <a:solidFill>
                <a:schemeClr val="bg1"/>
              </a:solidFill>
              <a:latin typeface="+mn-ea"/>
            </a:endParaRPr>
          </a:p>
        </p:txBody>
      </p:sp>
      <p:sp>
        <p:nvSpPr>
          <p:cNvPr id="18" name="テキスト ボックス 2"/>
          <p:cNvSpPr txBox="1">
            <a:spLocks noChangeArrowheads="1"/>
          </p:cNvSpPr>
          <p:nvPr/>
        </p:nvSpPr>
        <p:spPr bwMode="auto">
          <a:xfrm>
            <a:off x="381000" y="2535282"/>
            <a:ext cx="9180512" cy="4278094"/>
          </a:xfrm>
          <a:prstGeom prst="rect">
            <a:avLst/>
          </a:prstGeom>
          <a:solidFill>
            <a:schemeClr val="bg1"/>
          </a:solid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a:spcBef>
                <a:spcPct val="0"/>
              </a:spcBef>
              <a:buClrTx/>
              <a:buSzTx/>
              <a:buFontTx/>
              <a:buNone/>
            </a:pPr>
            <a:endParaRPr lang="en-US" altLang="ja-JP" sz="1600" dirty="0" smtClean="0">
              <a:solidFill>
                <a:srgbClr val="FF0000"/>
              </a:solidFill>
            </a:endParaRPr>
          </a:p>
          <a:p>
            <a:pPr>
              <a:spcBef>
                <a:spcPct val="0"/>
              </a:spcBef>
              <a:buClrTx/>
              <a:buSzTx/>
              <a:buFontTx/>
              <a:buNone/>
            </a:pPr>
            <a:r>
              <a:rPr lang="ja-JP" altLang="en-US" sz="1600" dirty="0" smtClean="0">
                <a:solidFill>
                  <a:srgbClr val="FF0000"/>
                </a:solidFill>
              </a:rPr>
              <a:t>（１）</a:t>
            </a:r>
            <a:r>
              <a:rPr lang="ja-JP" altLang="ja-JP" sz="1600" dirty="0" smtClean="0">
                <a:solidFill>
                  <a:srgbClr val="FF0000"/>
                </a:solidFill>
              </a:rPr>
              <a:t>砂防</a:t>
            </a:r>
            <a:r>
              <a:rPr lang="ja-JP" altLang="en-US" sz="1600" dirty="0" smtClean="0">
                <a:solidFill>
                  <a:srgbClr val="FF0000"/>
                </a:solidFill>
              </a:rPr>
              <a:t>の定義</a:t>
            </a:r>
            <a:endParaRPr lang="en-US" altLang="ja-JP" sz="1600" dirty="0">
              <a:solidFill>
                <a:srgbClr val="FF0000"/>
              </a:solidFill>
            </a:endParaRPr>
          </a:p>
          <a:p>
            <a:pPr marL="360000" indent="0">
              <a:spcBef>
                <a:spcPct val="0"/>
              </a:spcBef>
              <a:buClrTx/>
              <a:buSzTx/>
              <a:buFontTx/>
              <a:buNone/>
            </a:pPr>
            <a:r>
              <a:rPr lang="ja-JP" altLang="ja-JP" sz="1600" b="1" u="sng" dirty="0" smtClean="0">
                <a:solidFill>
                  <a:srgbClr val="FF0000"/>
                </a:solidFill>
              </a:rPr>
              <a:t>土砂</a:t>
            </a:r>
            <a:r>
              <a:rPr lang="ja-JP" altLang="ja-JP" sz="1600" b="1" u="sng" dirty="0">
                <a:solidFill>
                  <a:srgbClr val="FF0000"/>
                </a:solidFill>
              </a:rPr>
              <a:t>の生産を抑制</a:t>
            </a:r>
            <a:r>
              <a:rPr lang="ja-JP" altLang="ja-JP" sz="1600" dirty="0">
                <a:solidFill>
                  <a:srgbClr val="FF0000"/>
                </a:solidFill>
              </a:rPr>
              <a:t>し、</a:t>
            </a:r>
            <a:r>
              <a:rPr lang="ja-JP" altLang="ja-JP" sz="1600" b="1" u="sng" dirty="0">
                <a:solidFill>
                  <a:srgbClr val="FF0000"/>
                </a:solidFill>
              </a:rPr>
              <a:t>流送土砂を扞止</a:t>
            </a:r>
            <a:r>
              <a:rPr lang="ja-JP" altLang="ja-JP" sz="1600" dirty="0">
                <a:solidFill>
                  <a:srgbClr val="FF0000"/>
                </a:solidFill>
              </a:rPr>
              <a:t>調節することによって</a:t>
            </a:r>
            <a:r>
              <a:rPr lang="ja-JP" altLang="ja-JP" sz="1600" b="1" u="sng" dirty="0">
                <a:solidFill>
                  <a:srgbClr val="FF0000"/>
                </a:solidFill>
              </a:rPr>
              <a:t>災害を防止する</a:t>
            </a:r>
            <a:r>
              <a:rPr lang="ja-JP" altLang="ja-JP" sz="1600" dirty="0">
                <a:solidFill>
                  <a:srgbClr val="FF0000"/>
                </a:solidFill>
              </a:rPr>
              <a:t>こと。</a:t>
            </a:r>
          </a:p>
          <a:p>
            <a:pPr>
              <a:spcBef>
                <a:spcPct val="0"/>
              </a:spcBef>
              <a:buClrTx/>
              <a:buSzTx/>
              <a:buFontTx/>
              <a:buNone/>
            </a:pPr>
            <a:endParaRPr lang="en-US" altLang="ja-JP" sz="1600" dirty="0" smtClean="0"/>
          </a:p>
          <a:p>
            <a:pPr>
              <a:spcBef>
                <a:spcPct val="0"/>
              </a:spcBef>
              <a:buClrTx/>
              <a:buSzTx/>
              <a:buFontTx/>
              <a:buNone/>
            </a:pPr>
            <a:r>
              <a:rPr lang="ja-JP" altLang="en-US" sz="1600" dirty="0" smtClean="0">
                <a:solidFill>
                  <a:srgbClr val="FF0000"/>
                </a:solidFill>
              </a:rPr>
              <a:t>（２）</a:t>
            </a:r>
            <a:r>
              <a:rPr lang="ja-JP" altLang="ja-JP" sz="1600" dirty="0" smtClean="0">
                <a:solidFill>
                  <a:srgbClr val="FF0000"/>
                </a:solidFill>
              </a:rPr>
              <a:t>「</a:t>
            </a:r>
            <a:r>
              <a:rPr lang="ja-JP" altLang="ja-JP" sz="1600" dirty="0">
                <a:solidFill>
                  <a:srgbClr val="FF0000"/>
                </a:solidFill>
              </a:rPr>
              <a:t>治水上砂防」と</a:t>
            </a:r>
            <a:r>
              <a:rPr lang="ja-JP" altLang="ja-JP" sz="1600" dirty="0" smtClean="0">
                <a:solidFill>
                  <a:srgbClr val="FF0000"/>
                </a:solidFill>
              </a:rPr>
              <a:t>は</a:t>
            </a:r>
            <a:r>
              <a:rPr lang="en-US" altLang="ja-JP" sz="1600" dirty="0" smtClean="0">
                <a:solidFill>
                  <a:srgbClr val="FF0000"/>
                </a:solidFill>
              </a:rPr>
              <a:t>…</a:t>
            </a:r>
          </a:p>
          <a:p>
            <a:pPr marL="360000" lvl="1" indent="0">
              <a:spcBef>
                <a:spcPct val="0"/>
              </a:spcBef>
              <a:buClrTx/>
              <a:buSzTx/>
              <a:buFontTx/>
              <a:buNone/>
            </a:pPr>
            <a:r>
              <a:rPr lang="ja-JP" altLang="en-US" sz="1600" dirty="0" smtClean="0"/>
              <a:t>　</a:t>
            </a:r>
            <a:r>
              <a:rPr lang="ja-JP" altLang="ja-JP" sz="1600" dirty="0" smtClean="0"/>
              <a:t>山地</a:t>
            </a:r>
            <a:r>
              <a:rPr lang="ja-JP" altLang="ja-JP" sz="1600" dirty="0"/>
              <a:t>の斜面は、降水等により、</a:t>
            </a:r>
            <a:r>
              <a:rPr lang="ja-JP" altLang="ja-JP" sz="1600" dirty="0" smtClean="0"/>
              <a:t>表面</a:t>
            </a:r>
            <a:r>
              <a:rPr lang="ja-JP" altLang="en-US" sz="1600" dirty="0" smtClean="0"/>
              <a:t>侵食</a:t>
            </a:r>
            <a:r>
              <a:rPr lang="ja-JP" altLang="ja-JP" sz="1600" dirty="0" smtClean="0"/>
              <a:t>あるいはガリー</a:t>
            </a:r>
            <a:r>
              <a:rPr lang="ja-JP" altLang="en-US" sz="1600" dirty="0" smtClean="0"/>
              <a:t>侵食</a:t>
            </a:r>
            <a:r>
              <a:rPr lang="ja-JP" altLang="ja-JP" sz="1600" dirty="0" smtClean="0"/>
              <a:t>に</a:t>
            </a:r>
            <a:r>
              <a:rPr lang="ja-JP" altLang="ja-JP" sz="1600" dirty="0"/>
              <a:t>よって削りとられ、また、渓床や渓岸は</a:t>
            </a:r>
            <a:r>
              <a:rPr lang="ja-JP" altLang="ja-JP" sz="1600" dirty="0" smtClean="0"/>
              <a:t>、</a:t>
            </a:r>
            <a:r>
              <a:rPr lang="ja-JP" altLang="en-US" sz="1600" dirty="0" smtClean="0"/>
              <a:t>　</a:t>
            </a:r>
            <a:r>
              <a:rPr lang="ja-JP" altLang="ja-JP" sz="1600" dirty="0" smtClean="0"/>
              <a:t>流水</a:t>
            </a:r>
            <a:r>
              <a:rPr lang="ja-JP" altLang="ja-JP" sz="1600" dirty="0"/>
              <a:t>により縦横侵食を起こすことによって土砂の生産がたえず行われ、生産された土砂は不断に下流河川へと流送され、あるいは台風や不連続線等による異常降雨時には、莫大な量の土砂を流出させる。</a:t>
            </a:r>
          </a:p>
          <a:p>
            <a:pPr marL="360000" indent="0">
              <a:spcBef>
                <a:spcPct val="0"/>
              </a:spcBef>
              <a:buClrTx/>
              <a:buSzTx/>
              <a:buFontTx/>
              <a:buNone/>
            </a:pPr>
            <a:r>
              <a:rPr lang="ja-JP" altLang="en-US" sz="1600" dirty="0" smtClean="0"/>
              <a:t>　</a:t>
            </a:r>
            <a:r>
              <a:rPr lang="ja-JP" altLang="ja-JP" sz="1600" dirty="0" smtClean="0"/>
              <a:t>この</a:t>
            </a:r>
            <a:r>
              <a:rPr lang="ja-JP" altLang="ja-JP" sz="1600" dirty="0"/>
              <a:t>ために</a:t>
            </a:r>
            <a:r>
              <a:rPr lang="ja-JP" altLang="ja-JP" sz="1600" dirty="0">
                <a:solidFill>
                  <a:srgbClr val="FF0000"/>
                </a:solidFill>
              </a:rPr>
              <a:t>、</a:t>
            </a:r>
            <a:r>
              <a:rPr lang="ja-JP" altLang="ja-JP" sz="1600" u="sng" dirty="0">
                <a:solidFill>
                  <a:srgbClr val="FF0000"/>
                </a:solidFill>
              </a:rPr>
              <a:t>河状は常に変化し、河床上昇等の現象をきたし、水害の主要な原因を形成している。これを防止しようというのが、いわゆる</a:t>
            </a:r>
            <a:r>
              <a:rPr lang="ja-JP" altLang="ja-JP" sz="1600" b="1" u="sng" dirty="0">
                <a:solidFill>
                  <a:srgbClr val="FF0000"/>
                </a:solidFill>
              </a:rPr>
              <a:t>「治水上砂防」</a:t>
            </a:r>
            <a:r>
              <a:rPr lang="ja-JP" altLang="ja-JP" sz="1600" dirty="0"/>
              <a:t>である。</a:t>
            </a:r>
          </a:p>
          <a:p>
            <a:pPr>
              <a:spcBef>
                <a:spcPct val="0"/>
              </a:spcBef>
              <a:buClrTx/>
              <a:buSzTx/>
              <a:buFontTx/>
              <a:buNone/>
            </a:pPr>
            <a:r>
              <a:rPr lang="en-US" altLang="ja-JP" sz="1600" dirty="0"/>
              <a:t> </a:t>
            </a:r>
            <a:endParaRPr lang="en-US" altLang="ja-JP" sz="1600" dirty="0" smtClean="0"/>
          </a:p>
          <a:p>
            <a:pPr>
              <a:spcBef>
                <a:spcPct val="0"/>
              </a:spcBef>
              <a:buClrTx/>
              <a:buSzTx/>
              <a:buFontTx/>
              <a:buNone/>
            </a:pPr>
            <a:r>
              <a:rPr lang="ja-JP" altLang="ja-JP" sz="1600" dirty="0" smtClean="0"/>
              <a:t>☆簡単</a:t>
            </a:r>
            <a:r>
              <a:rPr lang="ja-JP" altLang="ja-JP" sz="1600" dirty="0"/>
              <a:t>に言えば･･･</a:t>
            </a:r>
          </a:p>
          <a:p>
            <a:pPr marL="360000" indent="0">
              <a:spcBef>
                <a:spcPct val="0"/>
              </a:spcBef>
              <a:buClrTx/>
              <a:buSzTx/>
              <a:buFontTx/>
              <a:buNone/>
            </a:pPr>
            <a:r>
              <a:rPr lang="ja-JP" altLang="ja-JP" sz="1600" u="sng" dirty="0"/>
              <a:t>豪雨等による山崩れ、河床</a:t>
            </a:r>
            <a:r>
              <a:rPr lang="ja-JP" altLang="ja-JP" sz="1600" u="sng" dirty="0" smtClean="0"/>
              <a:t>の</a:t>
            </a:r>
            <a:r>
              <a:rPr lang="ja-JP" altLang="en-US" sz="1600" u="sng" dirty="0" smtClean="0"/>
              <a:t>侵食</a:t>
            </a:r>
            <a:r>
              <a:rPr lang="ja-JP" altLang="ja-JP" sz="1600" u="sng" dirty="0" smtClean="0"/>
              <a:t>等</a:t>
            </a:r>
            <a:r>
              <a:rPr lang="ja-JP" altLang="ja-JP" sz="1600" u="sng" dirty="0"/>
              <a:t>の現象に伴う不安定な土砂の発生及びその流出による土砂災害を防止することによって、望ましい環境の確保と河川の治水上、利水上の機能の保全を図ることを目的とします。</a:t>
            </a:r>
            <a:endParaRPr lang="ja-JP" altLang="ja-JP" sz="1600" dirty="0"/>
          </a:p>
        </p:txBody>
      </p:sp>
      <p:sp>
        <p:nvSpPr>
          <p:cNvPr id="15" name="テキスト ボックス 14"/>
          <p:cNvSpPr txBox="1"/>
          <p:nvPr/>
        </p:nvSpPr>
        <p:spPr>
          <a:xfrm>
            <a:off x="428497" y="2688318"/>
            <a:ext cx="2162772" cy="369332"/>
          </a:xfrm>
          <a:prstGeom prst="rect">
            <a:avLst/>
          </a:prstGeom>
          <a:noFill/>
          <a:ln>
            <a:noFill/>
          </a:ln>
        </p:spPr>
        <p:txBody>
          <a:bodyPr wrap="none" rtlCol="0">
            <a:spAutoFit/>
          </a:bodyPr>
          <a:lstStyle/>
          <a:p>
            <a:r>
              <a:rPr lang="en-US" altLang="ja-JP" b="1" dirty="0">
                <a:ln w="0"/>
                <a:solidFill>
                  <a:srgbClr val="3333FF"/>
                </a:solidFill>
                <a:effectLst>
                  <a:outerShdw blurRad="38100" dist="25400" dir="5400000" algn="ctr" rotWithShape="0">
                    <a:srgbClr val="6E747A">
                      <a:alpha val="43000"/>
                    </a:srgbClr>
                  </a:outerShdw>
                </a:effectLst>
              </a:rPr>
              <a:t>【</a:t>
            </a:r>
            <a:r>
              <a:rPr lang="ja-JP" altLang="en-US" b="1" dirty="0">
                <a:ln w="0"/>
                <a:solidFill>
                  <a:srgbClr val="3333FF"/>
                </a:solidFill>
                <a:effectLst>
                  <a:outerShdw blurRad="38100" dist="25400" dir="5400000" algn="ctr" rotWithShape="0">
                    <a:srgbClr val="6E747A">
                      <a:alpha val="43000"/>
                    </a:srgbClr>
                  </a:outerShdw>
                </a:effectLst>
              </a:rPr>
              <a:t>砂防</a:t>
            </a:r>
            <a:r>
              <a:rPr lang="ja-JP" altLang="en-US" b="1" dirty="0" smtClean="0">
                <a:ln w="0"/>
                <a:solidFill>
                  <a:srgbClr val="3333FF"/>
                </a:solidFill>
                <a:effectLst>
                  <a:outerShdw blurRad="38100" dist="25400" dir="5400000" algn="ctr" rotWithShape="0">
                    <a:srgbClr val="6E747A">
                      <a:alpha val="43000"/>
                    </a:srgbClr>
                  </a:outerShdw>
                </a:effectLst>
              </a:rPr>
              <a:t>の定義・</a:t>
            </a:r>
            <a:r>
              <a:rPr lang="ja-JP" altLang="en-US" b="1" dirty="0">
                <a:ln w="0"/>
                <a:solidFill>
                  <a:srgbClr val="3333FF"/>
                </a:solidFill>
                <a:effectLst>
                  <a:outerShdw blurRad="38100" dist="25400" dir="5400000" algn="ctr" rotWithShape="0">
                    <a:srgbClr val="6E747A">
                      <a:alpha val="43000"/>
                    </a:srgbClr>
                  </a:outerShdw>
                </a:effectLst>
              </a:rPr>
              <a:t>目的</a:t>
            </a:r>
            <a:r>
              <a:rPr lang="en-US" altLang="ja-JP" b="1" dirty="0" smtClean="0">
                <a:ln w="0"/>
                <a:solidFill>
                  <a:srgbClr val="3333FF"/>
                </a:solidFill>
                <a:effectLst>
                  <a:outerShdw blurRad="38100" dist="25400" dir="5400000" algn="ctr" rotWithShape="0">
                    <a:srgbClr val="6E747A">
                      <a:alpha val="43000"/>
                    </a:srgbClr>
                  </a:outerShdw>
                </a:effectLst>
              </a:rPr>
              <a:t>】</a:t>
            </a:r>
            <a:endParaRPr lang="en-US" altLang="ja-JP" b="1" dirty="0">
              <a:ln w="0"/>
              <a:solidFill>
                <a:srgbClr val="3333FF"/>
              </a:solidFill>
              <a:effectLst>
                <a:outerShdw blurRad="38100" dist="25400" dir="5400000" algn="ctr" rotWithShape="0">
                  <a:srgbClr val="6E747A">
                    <a:alpha val="43000"/>
                  </a:srgbClr>
                </a:outerShdw>
              </a:effectLst>
            </a:endParaRPr>
          </a:p>
        </p:txBody>
      </p:sp>
      <p:grpSp>
        <p:nvGrpSpPr>
          <p:cNvPr id="21" name="グループ化 20"/>
          <p:cNvGrpSpPr/>
          <p:nvPr/>
        </p:nvGrpSpPr>
        <p:grpSpPr>
          <a:xfrm>
            <a:off x="460665" y="2314556"/>
            <a:ext cx="1473078" cy="360000"/>
            <a:chOff x="60222" y="4521844"/>
            <a:chExt cx="1473078" cy="360000"/>
          </a:xfrm>
        </p:grpSpPr>
        <p:sp>
          <p:nvSpPr>
            <p:cNvPr id="22" name="角丸四角形 21"/>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4" name="テキスト ボックス 13"/>
          <p:cNvSpPr txBox="1">
            <a:spLocks noChangeArrowheads="1"/>
          </p:cNvSpPr>
          <p:nvPr/>
        </p:nvSpPr>
        <p:spPr bwMode="auto">
          <a:xfrm>
            <a:off x="7318426" y="95782"/>
            <a:ext cx="1282722"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２</a:t>
            </a:r>
            <a:r>
              <a:rPr lang="ja-JP" altLang="en-US" sz="1600" dirty="0" smtClean="0">
                <a:latin typeface="+mj-ea"/>
                <a:ea typeface="+mj-ea"/>
              </a:rPr>
              <a:t>．砂防設備</a:t>
            </a:r>
            <a:endParaRPr lang="en-US" altLang="ja-JP" sz="1600" dirty="0" smtClean="0">
              <a:latin typeface="+mj-ea"/>
              <a:ea typeface="+mj-ea"/>
            </a:endParaRPr>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5</a:t>
            </a:fld>
            <a:endParaRPr lang="ja-JP" altLang="en-US"/>
          </a:p>
        </p:txBody>
      </p:sp>
    </p:spTree>
    <p:extLst>
      <p:ext uri="{BB962C8B-B14F-4D97-AF65-F5344CB8AC3E}">
        <p14:creationId xmlns:p14="http://schemas.microsoft.com/office/powerpoint/2010/main" val="20965871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pPr>
              <a:defRPr/>
            </a:pPr>
            <a:fld id="{975EE807-7F6C-401A-A233-96A422179899}" type="slidenum">
              <a:rPr lang="ja-JP" altLang="en-US" smtClean="0"/>
              <a:pPr>
                <a:defRPr/>
              </a:pPr>
              <a:t>50</a:t>
            </a:fld>
            <a:endParaRPr lang="ja-JP" altLang="en-US"/>
          </a:p>
        </p:txBody>
      </p:sp>
      <p:sp>
        <p:nvSpPr>
          <p:cNvPr id="4" name="Text Box 4"/>
          <p:cNvSpPr txBox="1">
            <a:spLocks noChangeArrowheads="1"/>
          </p:cNvSpPr>
          <p:nvPr/>
        </p:nvSpPr>
        <p:spPr bwMode="auto">
          <a:xfrm>
            <a:off x="400050" y="3047070"/>
            <a:ext cx="9124950" cy="641625"/>
          </a:xfrm>
          <a:prstGeom prst="rect">
            <a:avLst/>
          </a:prstGeom>
          <a:noFill/>
          <a:ln w="28575">
            <a:solidFill>
              <a:srgbClr val="0000FF"/>
            </a:solidFill>
            <a:miter lim="800000"/>
            <a:headEnd/>
            <a:tailEnd/>
          </a:ln>
        </p:spPr>
        <p:txBody>
          <a:bodyPr lIns="86781" tIns="43390" rIns="86781" bIns="43390" anchor="ctr">
            <a:spAutoFit/>
          </a:bodyPr>
          <a:lstStyle/>
          <a:p>
            <a:pPr algn="ctr" eaLnBrk="1" hangingPunct="1">
              <a:spcBef>
                <a:spcPct val="50000"/>
              </a:spcBef>
              <a:defRPr/>
            </a:pPr>
            <a:r>
              <a:rPr lang="ja-JP" altLang="en-US" sz="3600" dirty="0">
                <a:latin typeface="+mj-ea"/>
              </a:rPr>
              <a:t>２</a:t>
            </a:r>
            <a:r>
              <a:rPr lang="ja-JP" altLang="en-US" sz="3600" dirty="0" smtClean="0">
                <a:latin typeface="+mj-ea"/>
              </a:rPr>
              <a:t>．急傾斜事業</a:t>
            </a:r>
            <a:endParaRPr lang="ja-JP" altLang="en-US" sz="3600" dirty="0" smtClean="0">
              <a:latin typeface="+mj-ea"/>
            </a:endParaRPr>
          </a:p>
        </p:txBody>
      </p:sp>
    </p:spTree>
    <p:extLst>
      <p:ext uri="{BB962C8B-B14F-4D97-AF65-F5344CB8AC3E}">
        <p14:creationId xmlns:p14="http://schemas.microsoft.com/office/powerpoint/2010/main" val="23510336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2803" y="373887"/>
            <a:ext cx="4703532" cy="461665"/>
          </a:xfrm>
          <a:prstGeom prst="rect">
            <a:avLst/>
          </a:prstGeom>
          <a:noFill/>
        </p:spPr>
        <p:txBody>
          <a:bodyPr wrap="none" rtlCol="0" anchor="ctr" anchorCtr="0">
            <a:spAutoFit/>
          </a:bodyPr>
          <a:lstStyle/>
          <a:p>
            <a:r>
              <a:rPr kumimoji="1" lang="ja-JP" altLang="en-US" sz="2400" b="1" u="sng" dirty="0" smtClean="0">
                <a:effectLst>
                  <a:outerShdw blurRad="38100" dist="38100" dir="2700000" algn="tl">
                    <a:srgbClr val="000000">
                      <a:alpha val="43137"/>
                    </a:srgbClr>
                  </a:outerShdw>
                </a:effectLst>
              </a:rPr>
              <a:t>（１）急傾斜地崩壊対策事業の目的</a:t>
            </a:r>
          </a:p>
        </p:txBody>
      </p:sp>
      <p:sp>
        <p:nvSpPr>
          <p:cNvPr id="5" name="正方形/長方形 4"/>
          <p:cNvSpPr/>
          <p:nvPr/>
        </p:nvSpPr>
        <p:spPr>
          <a:xfrm>
            <a:off x="217776" y="2690687"/>
            <a:ext cx="9470448" cy="1622734"/>
          </a:xfrm>
          <a:prstGeom prst="rect">
            <a:avLst/>
          </a:prstGeom>
          <a:solidFill>
            <a:schemeClr val="bg1"/>
          </a:solidFill>
          <a:ln w="38100" cmpd="dbl">
            <a:solidFill>
              <a:srgbClr val="FF0000"/>
            </a:solidFill>
          </a:ln>
        </p:spPr>
        <p:txBody>
          <a:bodyPr wrap="square" lIns="108000" tIns="72000" rIns="108000" bIns="72000">
            <a:spAutoFit/>
          </a:bodyPr>
          <a:lstStyle/>
          <a:p>
            <a:pPr marL="0" indent="0" eaLnBrk="1" hangingPunct="1">
              <a:buNone/>
              <a:defRPr/>
            </a:pPr>
            <a:endParaRPr lang="en-US" altLang="ja-JP" sz="1200" b="1" kern="0" dirty="0" smtClean="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kern="0" dirty="0" smtClean="0">
                <a:latin typeface="+mn-ea"/>
              </a:rPr>
              <a:t>急傾斜地の崩壊による災害から</a:t>
            </a:r>
            <a:r>
              <a:rPr lang="ja-JP" altLang="en-US" sz="2400" b="1" u="sng" kern="0" dirty="0" smtClean="0">
                <a:solidFill>
                  <a:srgbClr val="FF0000"/>
                </a:solidFill>
                <a:effectLst>
                  <a:outerShdw blurRad="38100" dist="38100" dir="2700000" algn="tl">
                    <a:srgbClr val="000000">
                      <a:alpha val="43137"/>
                    </a:srgbClr>
                  </a:outerShdw>
                </a:effectLst>
                <a:latin typeface="+mn-ea"/>
              </a:rPr>
              <a:t>国民の生命を保護</a:t>
            </a:r>
            <a:r>
              <a:rPr lang="ja-JP" altLang="en-US" b="1" kern="0" dirty="0" smtClean="0">
                <a:latin typeface="+mn-ea"/>
              </a:rPr>
              <a:t>すること。</a:t>
            </a:r>
            <a:endParaRPr lang="en-US" altLang="ja-JP" b="1" kern="0" dirty="0" smtClean="0">
              <a:latin typeface="+mn-ea"/>
            </a:endParaRPr>
          </a:p>
          <a:p>
            <a:pPr marL="285750" indent="-285750" eaLnBrk="1" hangingPunct="1">
              <a:buFont typeface="Wingdings" panose="05000000000000000000" pitchFamily="2" charset="2"/>
              <a:buChar char="l"/>
              <a:defRPr/>
            </a:pPr>
            <a:r>
              <a:rPr lang="ja-JP" altLang="en-US" sz="2400" b="1" u="sng" kern="0" dirty="0" smtClean="0">
                <a:solidFill>
                  <a:srgbClr val="FF0000"/>
                </a:solidFill>
                <a:effectLst>
                  <a:outerShdw blurRad="38100" dist="38100" dir="2700000" algn="tl">
                    <a:srgbClr val="000000">
                      <a:alpha val="43137"/>
                    </a:srgbClr>
                  </a:outerShdw>
                </a:effectLst>
                <a:latin typeface="+mn-ea"/>
              </a:rPr>
              <a:t>財産は、直接の保護対象ではない。</a:t>
            </a:r>
            <a:endParaRPr lang="en-US" altLang="ja-JP" sz="2400" b="1" u="sng" kern="0" dirty="0" smtClean="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kern="0" dirty="0">
                <a:latin typeface="+mn-ea"/>
              </a:rPr>
              <a:t>生命</a:t>
            </a:r>
            <a:r>
              <a:rPr lang="ja-JP" altLang="en-US" b="1" kern="0" dirty="0" smtClean="0">
                <a:latin typeface="+mn-ea"/>
              </a:rPr>
              <a:t>の保護は、急傾斜地の所有者、利用者というよりはむしろその</a:t>
            </a:r>
            <a:r>
              <a:rPr lang="ja-JP" altLang="en-US" b="1" u="sng" kern="0" dirty="0" smtClean="0">
                <a:solidFill>
                  <a:srgbClr val="FF0000"/>
                </a:solidFill>
                <a:effectLst>
                  <a:outerShdw blurRad="38100" dist="38100" dir="2700000" algn="tl">
                    <a:srgbClr val="000000">
                      <a:alpha val="43137"/>
                    </a:srgbClr>
                  </a:outerShdw>
                </a:effectLst>
                <a:latin typeface="+mn-ea"/>
              </a:rPr>
              <a:t>周辺に居住する第三者</a:t>
            </a:r>
            <a:r>
              <a:rPr lang="ja-JP" altLang="en-US" b="1" kern="0" dirty="0" smtClean="0">
                <a:latin typeface="+mn-ea"/>
              </a:rPr>
              <a:t>の人命であって、</a:t>
            </a:r>
            <a:r>
              <a:rPr lang="ja-JP" altLang="en-US" b="1" u="sng" kern="0" dirty="0" smtClean="0">
                <a:solidFill>
                  <a:srgbClr val="FF0000"/>
                </a:solidFill>
                <a:effectLst>
                  <a:outerShdw blurRad="38100" dist="38100" dir="2700000" algn="tl">
                    <a:srgbClr val="000000">
                      <a:alpha val="43137"/>
                    </a:srgbClr>
                  </a:outerShdw>
                </a:effectLst>
                <a:latin typeface="+mn-ea"/>
              </a:rPr>
              <a:t>第三者への危険すなわち公益の侵害が起こることを防止</a:t>
            </a:r>
            <a:r>
              <a:rPr lang="ja-JP" altLang="en-US" b="1" kern="0" dirty="0" smtClean="0">
                <a:latin typeface="+mn-ea"/>
              </a:rPr>
              <a:t>。</a:t>
            </a:r>
            <a:endParaRPr lang="en-US" altLang="ja-JP" b="1" kern="0" dirty="0" smtClean="0">
              <a:latin typeface="+mn-ea"/>
            </a:endParaRPr>
          </a:p>
        </p:txBody>
      </p:sp>
      <p:sp>
        <p:nvSpPr>
          <p:cNvPr id="6" name="コンテンツ プレースホルダー 2"/>
          <p:cNvSpPr txBox="1">
            <a:spLocks/>
          </p:cNvSpPr>
          <p:nvPr/>
        </p:nvSpPr>
        <p:spPr bwMode="auto">
          <a:xfrm>
            <a:off x="173120" y="1482707"/>
            <a:ext cx="9559760" cy="710552"/>
          </a:xfrm>
          <a:prstGeom prst="rect">
            <a:avLst/>
          </a:prstGeom>
          <a:gradFill flip="none" rotWithShape="1">
            <a:gsLst>
              <a:gs pos="0">
                <a:srgbClr val="E7E7FF"/>
              </a:gs>
              <a:gs pos="50000">
                <a:srgbClr val="F3FAFF"/>
              </a:gs>
              <a:gs pos="100000">
                <a:srgbClr val="E7E7FF"/>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smtClean="0">
                <a:latin typeface="+mn-ea"/>
              </a:rPr>
              <a:t>第１条　この法律は、急傾斜地の崩壊による災害から国民の生命を保護するため、急傾斜地の崩壊を防止するために必要な措置を講じ、もって民生の安定と国土の保全とに</a:t>
            </a:r>
            <a:r>
              <a:rPr lang="ja-JP" altLang="en-US" sz="1600" kern="0" dirty="0" err="1" smtClean="0">
                <a:latin typeface="+mn-ea"/>
              </a:rPr>
              <a:t>質する</a:t>
            </a:r>
            <a:r>
              <a:rPr lang="ja-JP" altLang="en-US" sz="1600" kern="0" dirty="0" smtClean="0">
                <a:latin typeface="+mn-ea"/>
              </a:rPr>
              <a:t>ことを目的とする。</a:t>
            </a:r>
            <a:endParaRPr lang="en-US" altLang="ja-JP" sz="1600" kern="0" dirty="0">
              <a:latin typeface="+mn-ea"/>
            </a:endParaRPr>
          </a:p>
        </p:txBody>
      </p:sp>
      <p:sp>
        <p:nvSpPr>
          <p:cNvPr id="7" name="テキスト ボックス 6"/>
          <p:cNvSpPr txBox="1">
            <a:spLocks noChangeArrowheads="1"/>
          </p:cNvSpPr>
          <p:nvPr/>
        </p:nvSpPr>
        <p:spPr bwMode="auto">
          <a:xfrm>
            <a:off x="7066237" y="115888"/>
            <a:ext cx="1487908"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７</a:t>
            </a:r>
            <a:r>
              <a:rPr lang="ja-JP" altLang="en-US" sz="1600" dirty="0" smtClean="0">
                <a:latin typeface="+mj-ea"/>
                <a:ea typeface="+mj-ea"/>
              </a:rPr>
              <a:t>．急傾斜地法</a:t>
            </a:r>
            <a:endParaRPr lang="en-US" altLang="ja-JP" sz="1600" dirty="0" smtClean="0">
              <a:latin typeface="+mj-ea"/>
              <a:ea typeface="+mj-ea"/>
            </a:endParaRPr>
          </a:p>
        </p:txBody>
      </p:sp>
      <p:sp>
        <p:nvSpPr>
          <p:cNvPr id="9" name="下矢印 8"/>
          <p:cNvSpPr/>
          <p:nvPr/>
        </p:nvSpPr>
        <p:spPr>
          <a:xfrm>
            <a:off x="4340932" y="2378977"/>
            <a:ext cx="1224136" cy="216024"/>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3"/>
          <p:cNvSpPr>
            <a:spLocks noGrp="1"/>
          </p:cNvSpPr>
          <p:nvPr>
            <p:ph type="sldNum" sz="quarter" idx="11"/>
          </p:nvPr>
        </p:nvSpPr>
        <p:spPr>
          <a:xfrm>
            <a:off x="7594600" y="6570670"/>
            <a:ext cx="2311400" cy="276225"/>
          </a:xfrm>
        </p:spPr>
        <p:txBody>
          <a:bodyPr/>
          <a:lstStyle/>
          <a:p>
            <a:pPr>
              <a:defRPr/>
            </a:pPr>
            <a:fld id="{975EE807-7F6C-401A-A233-96A422179899}" type="slidenum">
              <a:rPr lang="ja-JP" altLang="en-US" smtClean="0"/>
              <a:pPr>
                <a:defRPr/>
              </a:pPr>
              <a:t>51</a:t>
            </a:fld>
            <a:endParaRPr lang="ja-JP" altLang="en-US" dirty="0"/>
          </a:p>
        </p:txBody>
      </p:sp>
      <p:sp>
        <p:nvSpPr>
          <p:cNvPr id="8" name="角丸四角形 7"/>
          <p:cNvSpPr/>
          <p:nvPr/>
        </p:nvSpPr>
        <p:spPr>
          <a:xfrm>
            <a:off x="81181" y="980728"/>
            <a:ext cx="2639571" cy="408623"/>
          </a:xfrm>
          <a:prstGeom prst="roundRect">
            <a:avLst/>
          </a:prstGeom>
          <a:gradFill flip="none" rotWithShape="1">
            <a:gsLst>
              <a:gs pos="0">
                <a:schemeClr val="bg2"/>
              </a:gs>
              <a:gs pos="50000">
                <a:schemeClr val="accent1"/>
              </a:gs>
              <a:gs pos="100000">
                <a:schemeClr val="bg2"/>
              </a:gs>
            </a:gsLst>
            <a:lin ang="2700000" scaled="1"/>
            <a:tileRect/>
          </a:gradFill>
          <a:ln w="381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b="1" kern="0" dirty="0" smtClean="0">
                <a:solidFill>
                  <a:schemeClr val="bg1"/>
                </a:solidFill>
                <a:latin typeface="+mn-ea"/>
              </a:rPr>
              <a:t>目的　（法律第１条）</a:t>
            </a:r>
            <a:endParaRPr lang="en-US" altLang="ja-JP" b="1" kern="0" dirty="0">
              <a:solidFill>
                <a:schemeClr val="bg1"/>
              </a:solidFill>
              <a:latin typeface="+mn-ea"/>
            </a:endParaRPr>
          </a:p>
        </p:txBody>
      </p:sp>
      <p:grpSp>
        <p:nvGrpSpPr>
          <p:cNvPr id="10" name="グループ化 9"/>
          <p:cNvGrpSpPr/>
          <p:nvPr/>
        </p:nvGrpSpPr>
        <p:grpSpPr>
          <a:xfrm>
            <a:off x="392779" y="2538106"/>
            <a:ext cx="1473078" cy="360000"/>
            <a:chOff x="60222" y="4521844"/>
            <a:chExt cx="1473078" cy="360000"/>
          </a:xfrm>
        </p:grpSpPr>
        <p:sp>
          <p:nvSpPr>
            <p:cNvPr id="11" name="角丸四角形 10"/>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Tree>
    <p:extLst>
      <p:ext uri="{BB962C8B-B14F-4D97-AF65-F5344CB8AC3E}">
        <p14:creationId xmlns:p14="http://schemas.microsoft.com/office/powerpoint/2010/main" val="3816925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bwMode="auto">
          <a:xfrm>
            <a:off x="200472" y="1461359"/>
            <a:ext cx="9577064" cy="2286368"/>
          </a:xfrm>
          <a:prstGeom prst="rect">
            <a:avLst/>
          </a:prstGeom>
          <a:gradFill flip="none" rotWithShape="1">
            <a:gsLst>
              <a:gs pos="0">
                <a:srgbClr val="E7E7FF"/>
              </a:gs>
              <a:gs pos="50000">
                <a:srgbClr val="F3FAFF"/>
              </a:gs>
              <a:gs pos="100000">
                <a:srgbClr val="E7E7FF"/>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smtClean="0">
                <a:solidFill>
                  <a:schemeClr val="accent4"/>
                </a:solidFill>
                <a:latin typeface="+mn-ea"/>
              </a:rPr>
              <a:t>第９条　</a:t>
            </a:r>
            <a:r>
              <a:rPr lang="ja-JP" altLang="en-US" sz="1600" u="sng" kern="0" dirty="0">
                <a:solidFill>
                  <a:schemeClr val="accent4"/>
                </a:solidFill>
                <a:latin typeface="+mn-ea"/>
              </a:rPr>
              <a:t>急傾斜地崩壊危険区域内の土地の所有者、管理者又は占有者は、その土地の維持管理については、当該急傾斜地崩壊危険区域内における急傾斜地の崩壊が生じないように努めなければならない。</a:t>
            </a:r>
          </a:p>
          <a:p>
            <a:pPr marL="0" lvl="1" indent="0" eaLnBrk="1" hangingPunct="1">
              <a:buClrTx/>
              <a:buSzPct val="100000"/>
              <a:buNone/>
              <a:defRPr/>
            </a:pPr>
            <a:r>
              <a:rPr lang="ja-JP" altLang="en-US" sz="1600" kern="0" dirty="0">
                <a:solidFill>
                  <a:schemeClr val="accent4"/>
                </a:solidFill>
                <a:latin typeface="+mn-ea"/>
              </a:rPr>
              <a:t>２ 　</a:t>
            </a:r>
            <a:r>
              <a:rPr lang="ja-JP" altLang="en-US" sz="1600" u="sng" kern="0" dirty="0">
                <a:solidFill>
                  <a:schemeClr val="accent4"/>
                </a:solidFill>
                <a:latin typeface="+mn-ea"/>
              </a:rPr>
              <a:t>急傾斜地崩壊危険区域内における急傾斜地の崩壊により被害を受けるおそれのある者は、当該急傾斜地の崩壊による被害を除却し、又は軽減するために必要な措置を講ずるように努めなければならない。</a:t>
            </a:r>
          </a:p>
          <a:p>
            <a:pPr marL="0" lvl="1" indent="0" eaLnBrk="1" hangingPunct="1">
              <a:buClrTx/>
              <a:buSzPct val="100000"/>
              <a:buNone/>
              <a:defRPr/>
            </a:pPr>
            <a:r>
              <a:rPr lang="ja-JP" altLang="en-US" sz="1600" kern="0" dirty="0">
                <a:solidFill>
                  <a:schemeClr val="accent4"/>
                </a:solidFill>
                <a:latin typeface="+mn-ea"/>
              </a:rPr>
              <a:t>３ 　</a:t>
            </a:r>
            <a:r>
              <a:rPr lang="ja-JP" altLang="en-US" sz="1600" u="sng" kern="0" dirty="0">
                <a:solidFill>
                  <a:schemeClr val="accent4"/>
                </a:solidFill>
                <a:latin typeface="+mn-ea"/>
              </a:rPr>
              <a:t>都道府県知事は、</a:t>
            </a:r>
            <a:r>
              <a:rPr lang="ja-JP" altLang="en-US" sz="1600" kern="0" dirty="0">
                <a:solidFill>
                  <a:schemeClr val="accent4"/>
                </a:solidFill>
                <a:latin typeface="+mn-ea"/>
              </a:rPr>
              <a:t>急傾斜地崩壊危険区域内における急傾斜地の崩壊による災害を防止するために必要があると認める場合においては、当該急傾斜地崩壊危険区域内の土地の所有者、管理者又は占有者、その土地内において制限行為を行</a:t>
            </a:r>
            <a:r>
              <a:rPr lang="ja-JP" altLang="en-US" sz="1600" kern="0" dirty="0" err="1">
                <a:solidFill>
                  <a:schemeClr val="accent4"/>
                </a:solidFill>
                <a:latin typeface="+mn-ea"/>
              </a:rPr>
              <a:t>つた</a:t>
            </a:r>
            <a:r>
              <a:rPr lang="ja-JP" altLang="en-US" sz="1600" kern="0" dirty="0">
                <a:solidFill>
                  <a:schemeClr val="accent4"/>
                </a:solidFill>
                <a:latin typeface="+mn-ea"/>
              </a:rPr>
              <a:t>者、当該急傾斜地の崩壊により被害を受けるおそれのある者等に対し、急傾斜地崩壊防止工事の施行その他の</a:t>
            </a:r>
            <a:r>
              <a:rPr lang="ja-JP" altLang="en-US" sz="1600" u="sng" kern="0" dirty="0">
                <a:solidFill>
                  <a:schemeClr val="accent4"/>
                </a:solidFill>
                <a:latin typeface="+mn-ea"/>
              </a:rPr>
              <a:t>必要な措置をとることを勧告することができる</a:t>
            </a:r>
            <a:r>
              <a:rPr lang="ja-JP" altLang="en-US" sz="1600" kern="0" dirty="0">
                <a:solidFill>
                  <a:schemeClr val="accent4"/>
                </a:solidFill>
                <a:latin typeface="+mn-ea"/>
              </a:rPr>
              <a:t>。</a:t>
            </a:r>
            <a:endParaRPr lang="en-US" altLang="ja-JP" sz="1600" kern="0" dirty="0">
              <a:solidFill>
                <a:schemeClr val="accent4"/>
              </a:solidFill>
              <a:latin typeface="+mn-ea"/>
            </a:endParaRPr>
          </a:p>
        </p:txBody>
      </p:sp>
      <p:sp>
        <p:nvSpPr>
          <p:cNvPr id="14" name="角丸四角形 13"/>
          <p:cNvSpPr/>
          <p:nvPr/>
        </p:nvSpPr>
        <p:spPr>
          <a:xfrm>
            <a:off x="72008" y="980728"/>
            <a:ext cx="3368824" cy="408623"/>
          </a:xfrm>
          <a:prstGeom prst="roundRect">
            <a:avLst/>
          </a:prstGeom>
          <a:gradFill flip="none" rotWithShape="1">
            <a:gsLst>
              <a:gs pos="0">
                <a:schemeClr val="bg2"/>
              </a:gs>
              <a:gs pos="50000">
                <a:schemeClr val="accent1"/>
              </a:gs>
              <a:gs pos="100000">
                <a:schemeClr val="bg2"/>
              </a:gs>
            </a:gsLst>
            <a:lin ang="2700000" scaled="1"/>
            <a:tileRect/>
          </a:gradFill>
          <a:ln w="381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b="1" kern="0" dirty="0">
                <a:solidFill>
                  <a:schemeClr val="bg1"/>
                </a:solidFill>
                <a:latin typeface="+mn-ea"/>
              </a:rPr>
              <a:t>土地</a:t>
            </a:r>
            <a:r>
              <a:rPr lang="ja-JP" altLang="en-US" b="1" kern="0" dirty="0" smtClean="0">
                <a:solidFill>
                  <a:schemeClr val="bg1"/>
                </a:solidFill>
                <a:latin typeface="+mn-ea"/>
              </a:rPr>
              <a:t>の保全等　（法律第９条）</a:t>
            </a:r>
            <a:endParaRPr lang="en-US" altLang="ja-JP" b="1" kern="0" dirty="0">
              <a:solidFill>
                <a:schemeClr val="bg1"/>
              </a:solidFill>
              <a:latin typeface="+mn-ea"/>
            </a:endParaRPr>
          </a:p>
        </p:txBody>
      </p:sp>
      <p:sp>
        <p:nvSpPr>
          <p:cNvPr id="2" name="テキスト ボックス 1"/>
          <p:cNvSpPr txBox="1"/>
          <p:nvPr/>
        </p:nvSpPr>
        <p:spPr>
          <a:xfrm>
            <a:off x="392803" y="373887"/>
            <a:ext cx="3164649" cy="461665"/>
          </a:xfrm>
          <a:prstGeom prst="rect">
            <a:avLst/>
          </a:prstGeom>
          <a:noFill/>
        </p:spPr>
        <p:txBody>
          <a:bodyPr wrap="none" rtlCol="0" anchor="ctr" anchorCtr="0">
            <a:spAutoFit/>
          </a:bodyPr>
          <a:lstStyle/>
          <a:p>
            <a:r>
              <a:rPr kumimoji="1" lang="ja-JP" altLang="en-US" sz="2400" b="1" u="sng" dirty="0" smtClean="0">
                <a:effectLst>
                  <a:outerShdw blurRad="38100" dist="38100" dir="2700000" algn="tl">
                    <a:srgbClr val="000000">
                      <a:alpha val="43137"/>
                    </a:srgbClr>
                  </a:outerShdw>
                </a:effectLst>
              </a:rPr>
              <a:t>（２）</a:t>
            </a:r>
            <a:r>
              <a:rPr kumimoji="1" lang="ja-JP" altLang="en-US" sz="2400" b="1" u="sng" dirty="0" smtClean="0">
                <a:effectLst>
                  <a:outerShdw blurRad="38100" dist="38100" dir="2700000" algn="tl">
                    <a:srgbClr val="000000">
                      <a:alpha val="43137"/>
                    </a:srgbClr>
                  </a:outerShdw>
                </a:effectLst>
              </a:rPr>
              <a:t>急傾斜地の保全①</a:t>
            </a:r>
          </a:p>
        </p:txBody>
      </p:sp>
      <p:sp>
        <p:nvSpPr>
          <p:cNvPr id="15" name="下矢印 14"/>
          <p:cNvSpPr/>
          <p:nvPr/>
        </p:nvSpPr>
        <p:spPr>
          <a:xfrm>
            <a:off x="1280592" y="3843974"/>
            <a:ext cx="1224136" cy="216024"/>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17776" y="4149080"/>
            <a:ext cx="9470448" cy="2638396"/>
          </a:xfrm>
          <a:prstGeom prst="rect">
            <a:avLst/>
          </a:prstGeom>
          <a:solidFill>
            <a:schemeClr val="bg1"/>
          </a:solidFill>
          <a:ln w="38100" cmpd="dbl">
            <a:solidFill>
              <a:srgbClr val="FF0000"/>
            </a:solidFill>
          </a:ln>
        </p:spPr>
        <p:txBody>
          <a:bodyPr wrap="square" lIns="108000" tIns="72000" rIns="108000" bIns="72000">
            <a:spAutoFit/>
          </a:bodyPr>
          <a:lstStyle/>
          <a:p>
            <a:pPr marL="0" indent="0" eaLnBrk="1" hangingPunct="1">
              <a:buNone/>
              <a:defRPr/>
            </a:pPr>
            <a:endParaRPr lang="en-US" altLang="ja-JP" sz="1400" b="1" kern="0" dirty="0" smtClean="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kern="0" dirty="0" smtClean="0">
                <a:latin typeface="+mn-ea"/>
              </a:rPr>
              <a:t>急傾斜地の土地所有者、管理者又は占有者は、急傾斜地の崩壊が生じないように努めなければならない。</a:t>
            </a:r>
            <a:endParaRPr lang="en-US" altLang="ja-JP" b="1" kern="0" dirty="0" smtClean="0">
              <a:latin typeface="+mn-ea"/>
            </a:endParaRPr>
          </a:p>
          <a:p>
            <a:pPr marL="285750" indent="-285750" eaLnBrk="1" hangingPunct="1">
              <a:buFont typeface="Wingdings" panose="05000000000000000000" pitchFamily="2" charset="2"/>
              <a:buChar char="l"/>
              <a:defRPr/>
            </a:pPr>
            <a:r>
              <a:rPr lang="ja-JP" altLang="en-US" b="1" kern="0" dirty="0" smtClean="0">
                <a:latin typeface="+mn-ea"/>
              </a:rPr>
              <a:t>急傾斜地の崩壊により被害を受けるおそれのある者は、被害を除却</a:t>
            </a:r>
            <a:r>
              <a:rPr lang="ja-JP" altLang="en-US" b="1" kern="0" dirty="0">
                <a:latin typeface="+mn-ea"/>
              </a:rPr>
              <a:t>し、又は軽減するために必要な措置を講ずるように努めなければならない</a:t>
            </a:r>
            <a:r>
              <a:rPr lang="ja-JP" altLang="en-US" b="1" kern="0" dirty="0" smtClean="0">
                <a:latin typeface="+mn-ea"/>
              </a:rPr>
              <a:t>。</a:t>
            </a:r>
            <a:endParaRPr lang="en-US" altLang="ja-JP" b="1" kern="0" dirty="0" smtClean="0">
              <a:latin typeface="+mn-ea"/>
            </a:endParaRPr>
          </a:p>
          <a:p>
            <a:pPr marL="285750" indent="-285750" eaLnBrk="1" hangingPunct="1">
              <a:buFont typeface="Wingdings" panose="05000000000000000000" pitchFamily="2" charset="2"/>
              <a:buChar char="l"/>
              <a:defRPr/>
            </a:pPr>
            <a:r>
              <a:rPr lang="ja-JP" altLang="en-US" b="1" kern="0" dirty="0">
                <a:latin typeface="+mn-ea"/>
              </a:rPr>
              <a:t>都道府県知事は、急傾斜地崩壊防止工事の施行その他の必要な措置をとることを勧告することができる</a:t>
            </a:r>
            <a:r>
              <a:rPr lang="ja-JP" altLang="en-US" b="1" kern="0" dirty="0" smtClean="0">
                <a:latin typeface="+mn-ea"/>
              </a:rPr>
              <a:t>。</a:t>
            </a:r>
            <a:endParaRPr lang="en-US" altLang="ja-JP" b="1" kern="0" dirty="0" smtClean="0">
              <a:latin typeface="+mn-ea"/>
            </a:endParaRPr>
          </a:p>
          <a:p>
            <a:pPr marL="285750" indent="-285750">
              <a:buFont typeface="Wingdings" panose="05000000000000000000" pitchFamily="2" charset="2"/>
              <a:buChar char="l"/>
              <a:defRPr/>
            </a:pPr>
            <a:r>
              <a:rPr lang="ja-JP" altLang="en-US" b="1" kern="0" dirty="0" smtClean="0">
                <a:solidFill>
                  <a:schemeClr val="accent4"/>
                </a:solidFill>
                <a:latin typeface="+mn-ea"/>
              </a:rPr>
              <a:t>法律第１０条において、「制限行為を行ったことにより崩壊のおそれが著しい際には、急傾斜地崩壊対策工事の施行を命ずることができる」とされている。</a:t>
            </a:r>
            <a:endParaRPr lang="ja-JP" altLang="en-US" b="1" kern="0" dirty="0">
              <a:solidFill>
                <a:schemeClr val="accent4"/>
              </a:solidFill>
              <a:latin typeface="+mn-ea"/>
            </a:endParaRPr>
          </a:p>
        </p:txBody>
      </p:sp>
      <p:sp>
        <p:nvSpPr>
          <p:cNvPr id="3" name="正方形/長方形 2"/>
          <p:cNvSpPr/>
          <p:nvPr/>
        </p:nvSpPr>
        <p:spPr>
          <a:xfrm>
            <a:off x="2727081" y="3861048"/>
            <a:ext cx="7122463" cy="523220"/>
          </a:xfrm>
          <a:prstGeom prst="rect">
            <a:avLst/>
          </a:prstGeom>
          <a:solidFill>
            <a:srgbClr val="FF0000"/>
          </a:solidFill>
          <a:ln w="44450" cmpd="dbl">
            <a:solidFill>
              <a:srgbClr val="FF0000"/>
            </a:solidFill>
          </a:ln>
        </p:spPr>
        <p:txBody>
          <a:bodyPr wrap="none">
            <a:spAutoFit/>
          </a:bodyPr>
          <a:lstStyle/>
          <a:p>
            <a:pPr>
              <a:defRPr/>
            </a:pPr>
            <a:r>
              <a:rPr lang="ja-JP" altLang="en-US" sz="2800" b="1" u="sng" kern="0" dirty="0" smtClean="0">
                <a:ln w="18000">
                  <a:solidFill>
                    <a:srgbClr val="FF0000"/>
                  </a:solidFill>
                  <a:prstDash val="solid"/>
                  <a:miter lim="800000"/>
                </a:ln>
                <a:solidFill>
                  <a:schemeClr val="bg1"/>
                </a:solidFill>
                <a:effectLst>
                  <a:outerShdw blurRad="25500" dist="23000" dir="7020000" algn="tl">
                    <a:srgbClr val="000000">
                      <a:alpha val="50000"/>
                    </a:srgbClr>
                  </a:outerShdw>
                </a:effectLst>
                <a:latin typeface="+mn-ea"/>
              </a:rPr>
              <a:t>急傾斜地</a:t>
            </a:r>
            <a:r>
              <a:rPr lang="ja-JP" altLang="en-US" sz="2800" b="1" u="sng" kern="0" dirty="0">
                <a:ln w="18000">
                  <a:solidFill>
                    <a:srgbClr val="FF0000"/>
                  </a:solidFill>
                  <a:prstDash val="solid"/>
                  <a:miter lim="800000"/>
                </a:ln>
                <a:solidFill>
                  <a:schemeClr val="bg1"/>
                </a:solidFill>
                <a:effectLst>
                  <a:outerShdw blurRad="25500" dist="23000" dir="7020000" algn="tl">
                    <a:srgbClr val="000000">
                      <a:alpha val="50000"/>
                    </a:srgbClr>
                  </a:outerShdw>
                </a:effectLst>
                <a:latin typeface="+mn-ea"/>
              </a:rPr>
              <a:t>の保全を行うのは、「土地所有者等」</a:t>
            </a:r>
            <a:endParaRPr lang="en-US" altLang="ja-JP" sz="2800" b="1" u="sng" kern="0" dirty="0">
              <a:ln w="18000">
                <a:solidFill>
                  <a:srgbClr val="FF0000"/>
                </a:solidFill>
                <a:prstDash val="solid"/>
                <a:miter lim="800000"/>
              </a:ln>
              <a:solidFill>
                <a:schemeClr val="bg1"/>
              </a:solidFill>
              <a:effectLst>
                <a:outerShdw blurRad="25500" dist="23000" dir="7020000" algn="tl">
                  <a:srgbClr val="000000">
                    <a:alpha val="50000"/>
                  </a:srgbClr>
                </a:outerShdw>
              </a:effectLst>
              <a:latin typeface="+mn-ea"/>
            </a:endParaRPr>
          </a:p>
        </p:txBody>
      </p:sp>
      <p:sp>
        <p:nvSpPr>
          <p:cNvPr id="12" name="スライド番号プレースホルダー 3"/>
          <p:cNvSpPr>
            <a:spLocks noGrp="1"/>
          </p:cNvSpPr>
          <p:nvPr>
            <p:ph type="sldNum" sz="quarter" idx="11"/>
          </p:nvPr>
        </p:nvSpPr>
        <p:spPr>
          <a:xfrm>
            <a:off x="7594600" y="6570670"/>
            <a:ext cx="2311400" cy="276225"/>
          </a:xfrm>
        </p:spPr>
        <p:txBody>
          <a:bodyPr/>
          <a:lstStyle/>
          <a:p>
            <a:pPr>
              <a:defRPr/>
            </a:pPr>
            <a:fld id="{975EE807-7F6C-401A-A233-96A422179899}" type="slidenum">
              <a:rPr lang="ja-JP" altLang="en-US" smtClean="0"/>
              <a:pPr>
                <a:defRPr/>
              </a:pPr>
              <a:t>52</a:t>
            </a:fld>
            <a:endParaRPr lang="ja-JP" altLang="en-US" dirty="0"/>
          </a:p>
        </p:txBody>
      </p:sp>
      <p:grpSp>
        <p:nvGrpSpPr>
          <p:cNvPr id="10" name="グループ化 9"/>
          <p:cNvGrpSpPr/>
          <p:nvPr/>
        </p:nvGrpSpPr>
        <p:grpSpPr>
          <a:xfrm>
            <a:off x="392779" y="4036782"/>
            <a:ext cx="1473078" cy="360000"/>
            <a:chOff x="60222" y="4521844"/>
            <a:chExt cx="1473078" cy="360000"/>
          </a:xfrm>
        </p:grpSpPr>
        <p:sp>
          <p:nvSpPr>
            <p:cNvPr id="11" name="角丸四角形 10"/>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7" name="テキスト ボックス 16"/>
          <p:cNvSpPr txBox="1">
            <a:spLocks noChangeArrowheads="1"/>
          </p:cNvSpPr>
          <p:nvPr/>
        </p:nvSpPr>
        <p:spPr bwMode="auto">
          <a:xfrm>
            <a:off x="7066237" y="115888"/>
            <a:ext cx="1487908"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７</a:t>
            </a:r>
            <a:r>
              <a:rPr lang="ja-JP" altLang="en-US" sz="1600" dirty="0" smtClean="0">
                <a:latin typeface="+mj-ea"/>
                <a:ea typeface="+mj-ea"/>
              </a:rPr>
              <a:t>．急傾斜地法</a:t>
            </a:r>
            <a:endParaRPr lang="en-US" altLang="ja-JP" sz="1600" dirty="0" smtClean="0">
              <a:latin typeface="+mj-ea"/>
              <a:ea typeface="+mj-ea"/>
            </a:endParaRPr>
          </a:p>
        </p:txBody>
      </p:sp>
    </p:spTree>
    <p:extLst>
      <p:ext uri="{BB962C8B-B14F-4D97-AF65-F5344CB8AC3E}">
        <p14:creationId xmlns:p14="http://schemas.microsoft.com/office/powerpoint/2010/main" val="34252368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bwMode="auto">
          <a:xfrm>
            <a:off x="151704" y="1461359"/>
            <a:ext cx="9577064" cy="4502359"/>
          </a:xfrm>
          <a:prstGeom prst="rect">
            <a:avLst/>
          </a:prstGeom>
          <a:gradFill flip="none" rotWithShape="1">
            <a:gsLst>
              <a:gs pos="0">
                <a:srgbClr val="E7E7FF"/>
              </a:gs>
              <a:gs pos="50000">
                <a:srgbClr val="F3FAFF"/>
              </a:gs>
              <a:gs pos="100000">
                <a:srgbClr val="E7E7FF"/>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smtClean="0">
                <a:solidFill>
                  <a:schemeClr val="accent4"/>
                </a:solidFill>
                <a:latin typeface="+mn-ea"/>
              </a:rPr>
              <a:t>第１２条　</a:t>
            </a:r>
            <a:r>
              <a:rPr lang="ja-JP" altLang="en-US" sz="1600" kern="0" dirty="0">
                <a:solidFill>
                  <a:schemeClr val="accent4"/>
                </a:solidFill>
                <a:latin typeface="+mn-ea"/>
              </a:rPr>
              <a:t>都道府県は、急傾斜地崩壊防止工事のうち、制限行為に伴う急傾斜地の崩壊を防止するために必要な工事以外の工事で、当該急傾斜地の</a:t>
            </a:r>
            <a:r>
              <a:rPr lang="ja-JP" altLang="en-US" sz="1600" b="1" u="sng" kern="0" dirty="0">
                <a:solidFill>
                  <a:schemeClr val="accent4"/>
                </a:solidFill>
                <a:latin typeface="+mn-ea"/>
              </a:rPr>
              <a:t>所有者、管理者若しくは占有者又は当該急傾斜地の崩壊により被害を受けるおそれのある者が</a:t>
            </a:r>
            <a:r>
              <a:rPr lang="ja-JP" altLang="en-US" sz="1600" b="1" u="sng" kern="0" dirty="0">
                <a:solidFill>
                  <a:srgbClr val="FF0000"/>
                </a:solidFill>
                <a:latin typeface="+mn-ea"/>
              </a:rPr>
              <a:t>施行することが困難又は不適当と認められるものを施行</a:t>
            </a:r>
            <a:r>
              <a:rPr lang="ja-JP" altLang="en-US" sz="1600" b="1" u="sng" kern="0" dirty="0">
                <a:solidFill>
                  <a:schemeClr val="accent4"/>
                </a:solidFill>
                <a:latin typeface="+mn-ea"/>
              </a:rPr>
              <a:t>する</a:t>
            </a:r>
            <a:r>
              <a:rPr lang="ja-JP" altLang="en-US" sz="1600" kern="0" dirty="0">
                <a:solidFill>
                  <a:schemeClr val="accent4"/>
                </a:solidFill>
                <a:latin typeface="+mn-ea"/>
              </a:rPr>
              <a:t>ものとする。</a:t>
            </a:r>
          </a:p>
          <a:p>
            <a:pPr marL="0" lvl="1" indent="0" eaLnBrk="1" hangingPunct="1">
              <a:buClrTx/>
              <a:buSzPct val="100000"/>
              <a:buNone/>
              <a:defRPr/>
            </a:pPr>
            <a:r>
              <a:rPr lang="ja-JP" altLang="en-US" sz="1600" kern="0" dirty="0">
                <a:solidFill>
                  <a:schemeClr val="accent4"/>
                </a:solidFill>
                <a:latin typeface="+mn-ea"/>
              </a:rPr>
              <a:t>２ 　</a:t>
            </a:r>
            <a:r>
              <a:rPr lang="ja-JP" altLang="en-US" sz="1600" b="1" u="sng" kern="0" dirty="0">
                <a:solidFill>
                  <a:schemeClr val="accent4"/>
                </a:solidFill>
                <a:latin typeface="+mn-ea"/>
              </a:rPr>
              <a:t>前項の規定は</a:t>
            </a:r>
            <a:r>
              <a:rPr lang="ja-JP" altLang="en-US" sz="1600" kern="0" dirty="0">
                <a:solidFill>
                  <a:schemeClr val="accent4"/>
                </a:solidFill>
                <a:latin typeface="+mn-ea"/>
              </a:rPr>
              <a:t>、</a:t>
            </a:r>
            <a:r>
              <a:rPr lang="ja-JP" altLang="en-US" sz="1600" u="sng" kern="0" dirty="0">
                <a:solidFill>
                  <a:schemeClr val="accent4"/>
                </a:solidFill>
                <a:latin typeface="+mn-ea"/>
              </a:rPr>
              <a:t>砂防法</a:t>
            </a:r>
            <a:r>
              <a:rPr lang="ja-JP" altLang="en-US" sz="1600" kern="0" dirty="0">
                <a:solidFill>
                  <a:schemeClr val="accent4"/>
                </a:solidFill>
                <a:latin typeface="+mn-ea"/>
              </a:rPr>
              <a:t> （明治三十年法律第二十九号）第二条 </a:t>
            </a:r>
            <a:r>
              <a:rPr lang="ja-JP" altLang="en-US" sz="1600" u="sng" kern="0" dirty="0">
                <a:solidFill>
                  <a:schemeClr val="accent4"/>
                </a:solidFill>
                <a:latin typeface="+mn-ea"/>
              </a:rPr>
              <a:t>の規定により指定された土地</a:t>
            </a:r>
            <a:r>
              <a:rPr lang="ja-JP" altLang="en-US" sz="1600" kern="0" dirty="0">
                <a:solidFill>
                  <a:schemeClr val="accent4"/>
                </a:solidFill>
                <a:latin typeface="+mn-ea"/>
              </a:rPr>
              <a:t>、</a:t>
            </a:r>
            <a:r>
              <a:rPr lang="ja-JP" altLang="en-US" sz="1600" u="sng" kern="0" dirty="0">
                <a:solidFill>
                  <a:schemeClr val="accent4"/>
                </a:solidFill>
                <a:latin typeface="+mn-ea"/>
              </a:rPr>
              <a:t>森林法</a:t>
            </a:r>
            <a:r>
              <a:rPr lang="ja-JP" altLang="en-US" sz="1600" kern="0" dirty="0">
                <a:solidFill>
                  <a:schemeClr val="accent4"/>
                </a:solidFill>
                <a:latin typeface="+mn-ea"/>
              </a:rPr>
              <a:t> （昭和二十六年法律第二百四十九号）第二十五条第一項 若しくは第二十五条の二第一項 若しくは第二項 </a:t>
            </a:r>
            <a:r>
              <a:rPr lang="ja-JP" altLang="en-US" sz="1600" u="sng" kern="0" dirty="0">
                <a:solidFill>
                  <a:schemeClr val="accent4"/>
                </a:solidFill>
                <a:latin typeface="+mn-ea"/>
              </a:rPr>
              <a:t>の規定により指定された保安林</a:t>
            </a:r>
            <a:r>
              <a:rPr lang="ja-JP" altLang="en-US" sz="1600" kern="0" dirty="0">
                <a:solidFill>
                  <a:schemeClr val="accent4"/>
                </a:solidFill>
                <a:latin typeface="+mn-ea"/>
              </a:rPr>
              <a:t>（同法第二十五条の二第一項 後段又は第二項 後段において準用する同法第二十五条第二項 の規定により指定された保安林を除く。）若しくは同法第四十一条 の規定により</a:t>
            </a:r>
            <a:r>
              <a:rPr lang="ja-JP" altLang="en-US" sz="1600" u="sng" kern="0" dirty="0">
                <a:solidFill>
                  <a:schemeClr val="accent4"/>
                </a:solidFill>
                <a:latin typeface="+mn-ea"/>
              </a:rPr>
              <a:t>指定された保安施設地区</a:t>
            </a:r>
            <a:r>
              <a:rPr lang="ja-JP" altLang="en-US" sz="1600" kern="0" dirty="0">
                <a:solidFill>
                  <a:schemeClr val="accent4"/>
                </a:solidFill>
                <a:latin typeface="+mn-ea"/>
              </a:rPr>
              <a:t>又は</a:t>
            </a:r>
            <a:r>
              <a:rPr lang="ja-JP" altLang="en-US" sz="1600" u="sng" kern="0" dirty="0">
                <a:solidFill>
                  <a:schemeClr val="accent4"/>
                </a:solidFill>
                <a:latin typeface="+mn-ea"/>
              </a:rPr>
              <a:t>地すべり等防止法 </a:t>
            </a:r>
            <a:r>
              <a:rPr lang="ja-JP" altLang="en-US" sz="1600" kern="0" dirty="0">
                <a:solidFill>
                  <a:schemeClr val="accent4"/>
                </a:solidFill>
                <a:latin typeface="+mn-ea"/>
              </a:rPr>
              <a:t>（昭和三十三年法律第三十号）第三条第一項 </a:t>
            </a:r>
            <a:r>
              <a:rPr lang="ja-JP" altLang="en-US" sz="1600" u="sng" kern="0" dirty="0">
                <a:solidFill>
                  <a:schemeClr val="accent4"/>
                </a:solidFill>
                <a:latin typeface="+mn-ea"/>
              </a:rPr>
              <a:t>の規定により指定された地すべり防止区域</a:t>
            </a:r>
            <a:r>
              <a:rPr lang="ja-JP" altLang="en-US" sz="1600" kern="0" dirty="0">
                <a:solidFill>
                  <a:schemeClr val="accent4"/>
                </a:solidFill>
                <a:latin typeface="+mn-ea"/>
              </a:rPr>
              <a:t>若しくは同法第四条第一項 の規定により指定された</a:t>
            </a:r>
            <a:r>
              <a:rPr lang="ja-JP" altLang="en-US" sz="1600" kern="0" dirty="0" err="1">
                <a:solidFill>
                  <a:schemeClr val="accent4"/>
                </a:solidFill>
                <a:latin typeface="+mn-ea"/>
              </a:rPr>
              <a:t>ぼた</a:t>
            </a:r>
            <a:r>
              <a:rPr lang="ja-JP" altLang="en-US" sz="1600" kern="0" dirty="0">
                <a:solidFill>
                  <a:schemeClr val="accent4"/>
                </a:solidFill>
                <a:latin typeface="+mn-ea"/>
              </a:rPr>
              <a:t>山崩壊防止区域については、</a:t>
            </a:r>
            <a:r>
              <a:rPr lang="ja-JP" altLang="en-US" sz="1600" b="1" u="sng" kern="0" dirty="0">
                <a:solidFill>
                  <a:schemeClr val="accent4"/>
                </a:solidFill>
                <a:latin typeface="+mn-ea"/>
              </a:rPr>
              <a:t>適用しない。</a:t>
            </a:r>
          </a:p>
          <a:p>
            <a:pPr marL="0" lvl="1" indent="0" eaLnBrk="1" hangingPunct="1">
              <a:buClrTx/>
              <a:buSzPct val="100000"/>
              <a:buNone/>
              <a:defRPr/>
            </a:pPr>
            <a:r>
              <a:rPr lang="ja-JP" altLang="en-US" sz="1600" kern="0" dirty="0">
                <a:solidFill>
                  <a:schemeClr val="accent4"/>
                </a:solidFill>
                <a:latin typeface="+mn-ea"/>
              </a:rPr>
              <a:t>３ 　都道府県は、漁港漁場整備法 （昭和二十五年法律第百三十七号）第二条 に規定する漁港の区域（水域を除く。）内、港湾法 （昭和二十五年法律第二百十八号）第三十七条第一項 に規定する港湾隣接地域内又は海岸法 （昭和三十一年法律第百一号）第三条第一項 に規定する海岸保全区域内において第一項 の規定による急傾斜地崩壊防止工事（以下「都道府県営工事」という。）を施行しようとするときは、あらかじめ、漁港管理者、港湾管理者又は海岸管理者に協議しなければならない。ただし、港湾法第三十七条第一項 及び第三項 又は海岸法第十条第二項 の規定により港湾管理者又は海岸管理者に協議しなければならない場合においては、この限りでない。</a:t>
            </a:r>
            <a:endParaRPr lang="en-US" altLang="ja-JP" sz="1600" kern="0" dirty="0">
              <a:solidFill>
                <a:schemeClr val="accent4"/>
              </a:solidFill>
              <a:latin typeface="+mn-ea"/>
            </a:endParaRPr>
          </a:p>
        </p:txBody>
      </p:sp>
      <p:sp>
        <p:nvSpPr>
          <p:cNvPr id="14" name="角丸四角形 13"/>
          <p:cNvSpPr/>
          <p:nvPr/>
        </p:nvSpPr>
        <p:spPr>
          <a:xfrm>
            <a:off x="72008" y="980728"/>
            <a:ext cx="6609184" cy="408623"/>
          </a:xfrm>
          <a:prstGeom prst="roundRect">
            <a:avLst/>
          </a:prstGeom>
          <a:gradFill flip="none" rotWithShape="1">
            <a:gsLst>
              <a:gs pos="0">
                <a:schemeClr val="bg2"/>
              </a:gs>
              <a:gs pos="50000">
                <a:schemeClr val="accent1"/>
              </a:gs>
              <a:gs pos="100000">
                <a:schemeClr val="bg2"/>
              </a:gs>
            </a:gsLst>
            <a:lin ang="2700000" scaled="1"/>
            <a:tileRect/>
          </a:gradFill>
          <a:ln w="381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b="1" kern="0" dirty="0">
                <a:solidFill>
                  <a:schemeClr val="bg1"/>
                </a:solidFill>
                <a:latin typeface="+mn-ea"/>
              </a:rPr>
              <a:t>都道府県の施行する急傾斜地崩壊防止工事</a:t>
            </a:r>
            <a:r>
              <a:rPr lang="ja-JP" altLang="en-US" b="1" kern="0" dirty="0" smtClean="0">
                <a:solidFill>
                  <a:schemeClr val="bg1"/>
                </a:solidFill>
                <a:latin typeface="+mn-ea"/>
              </a:rPr>
              <a:t>　（法律第１２条）</a:t>
            </a:r>
            <a:endParaRPr lang="en-US" altLang="ja-JP" b="1" kern="0" dirty="0">
              <a:solidFill>
                <a:schemeClr val="bg1"/>
              </a:solidFill>
              <a:latin typeface="+mn-ea"/>
            </a:endParaRPr>
          </a:p>
        </p:txBody>
      </p:sp>
      <p:sp>
        <p:nvSpPr>
          <p:cNvPr id="12" name="スライド番号プレースホルダー 3"/>
          <p:cNvSpPr>
            <a:spLocks noGrp="1"/>
          </p:cNvSpPr>
          <p:nvPr>
            <p:ph type="sldNum" sz="quarter" idx="11"/>
          </p:nvPr>
        </p:nvSpPr>
        <p:spPr>
          <a:xfrm>
            <a:off x="7594600" y="6570670"/>
            <a:ext cx="2311400" cy="276225"/>
          </a:xfrm>
        </p:spPr>
        <p:txBody>
          <a:bodyPr/>
          <a:lstStyle/>
          <a:p>
            <a:pPr>
              <a:defRPr/>
            </a:pPr>
            <a:fld id="{975EE807-7F6C-401A-A233-96A422179899}" type="slidenum">
              <a:rPr lang="ja-JP" altLang="en-US" smtClean="0"/>
              <a:pPr>
                <a:defRPr/>
              </a:pPr>
              <a:t>53</a:t>
            </a:fld>
            <a:endParaRPr lang="ja-JP" altLang="en-US" dirty="0"/>
          </a:p>
        </p:txBody>
      </p:sp>
      <p:sp>
        <p:nvSpPr>
          <p:cNvPr id="10" name="下矢印 9"/>
          <p:cNvSpPr/>
          <p:nvPr/>
        </p:nvSpPr>
        <p:spPr>
          <a:xfrm>
            <a:off x="4328168" y="6099352"/>
            <a:ext cx="1224136" cy="432048"/>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92803" y="373887"/>
            <a:ext cx="3164649" cy="461665"/>
          </a:xfrm>
          <a:prstGeom prst="rect">
            <a:avLst/>
          </a:prstGeom>
          <a:noFill/>
        </p:spPr>
        <p:txBody>
          <a:bodyPr wrap="none" rtlCol="0" anchor="ctr" anchorCtr="0">
            <a:spAutoFit/>
          </a:bodyPr>
          <a:lstStyle/>
          <a:p>
            <a:r>
              <a:rPr kumimoji="1" lang="ja-JP" altLang="en-US" sz="2400" b="1" u="sng" dirty="0" smtClean="0">
                <a:effectLst>
                  <a:outerShdw blurRad="38100" dist="38100" dir="2700000" algn="tl">
                    <a:srgbClr val="000000">
                      <a:alpha val="43137"/>
                    </a:srgbClr>
                  </a:outerShdw>
                </a:effectLst>
              </a:rPr>
              <a:t>（２）</a:t>
            </a:r>
            <a:r>
              <a:rPr kumimoji="1" lang="ja-JP" altLang="en-US" sz="2400" b="1" u="sng" dirty="0" smtClean="0">
                <a:effectLst>
                  <a:outerShdw blurRad="38100" dist="38100" dir="2700000" algn="tl">
                    <a:srgbClr val="000000">
                      <a:alpha val="43137"/>
                    </a:srgbClr>
                  </a:outerShdw>
                </a:effectLst>
              </a:rPr>
              <a:t>急傾斜地の保全②</a:t>
            </a:r>
          </a:p>
        </p:txBody>
      </p:sp>
      <p:sp>
        <p:nvSpPr>
          <p:cNvPr id="9" name="テキスト ボックス 8"/>
          <p:cNvSpPr txBox="1">
            <a:spLocks noChangeArrowheads="1"/>
          </p:cNvSpPr>
          <p:nvPr/>
        </p:nvSpPr>
        <p:spPr bwMode="auto">
          <a:xfrm>
            <a:off x="7066237" y="115888"/>
            <a:ext cx="1487908"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７</a:t>
            </a:r>
            <a:r>
              <a:rPr lang="ja-JP" altLang="en-US" sz="1600" dirty="0" smtClean="0">
                <a:latin typeface="+mj-ea"/>
                <a:ea typeface="+mj-ea"/>
              </a:rPr>
              <a:t>．急傾斜地法</a:t>
            </a:r>
            <a:endParaRPr lang="en-US" altLang="ja-JP" sz="1600" dirty="0" smtClean="0">
              <a:latin typeface="+mj-ea"/>
              <a:ea typeface="+mj-ea"/>
            </a:endParaRPr>
          </a:p>
        </p:txBody>
      </p:sp>
    </p:spTree>
    <p:extLst>
      <p:ext uri="{BB962C8B-B14F-4D97-AF65-F5344CB8AC3E}">
        <p14:creationId xmlns:p14="http://schemas.microsoft.com/office/powerpoint/2010/main" val="14436739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3"/>
          <p:cNvSpPr>
            <a:spLocks noGrp="1"/>
          </p:cNvSpPr>
          <p:nvPr>
            <p:ph type="sldNum" sz="quarter" idx="11"/>
          </p:nvPr>
        </p:nvSpPr>
        <p:spPr>
          <a:xfrm>
            <a:off x="7594600" y="6570670"/>
            <a:ext cx="2311400" cy="276225"/>
          </a:xfrm>
        </p:spPr>
        <p:txBody>
          <a:bodyPr/>
          <a:lstStyle/>
          <a:p>
            <a:pPr>
              <a:defRPr/>
            </a:pPr>
            <a:fld id="{975EE807-7F6C-401A-A233-96A422179899}" type="slidenum">
              <a:rPr lang="ja-JP" altLang="en-US" smtClean="0"/>
              <a:pPr>
                <a:defRPr/>
              </a:pPr>
              <a:t>54</a:t>
            </a:fld>
            <a:endParaRPr lang="ja-JP" altLang="en-US" dirty="0"/>
          </a:p>
        </p:txBody>
      </p:sp>
      <p:sp>
        <p:nvSpPr>
          <p:cNvPr id="9" name="正方形/長方形 8"/>
          <p:cNvSpPr/>
          <p:nvPr/>
        </p:nvSpPr>
        <p:spPr>
          <a:xfrm>
            <a:off x="217776" y="1560913"/>
            <a:ext cx="9470448" cy="4008002"/>
          </a:xfrm>
          <a:prstGeom prst="rect">
            <a:avLst/>
          </a:prstGeom>
          <a:solidFill>
            <a:schemeClr val="bg1"/>
          </a:solidFill>
          <a:ln w="38100" cmpd="dbl">
            <a:solidFill>
              <a:srgbClr val="FF0000"/>
            </a:solidFill>
          </a:ln>
        </p:spPr>
        <p:txBody>
          <a:bodyPr wrap="square" lIns="108000" tIns="72000" rIns="108000" bIns="72000">
            <a:spAutoFit/>
          </a:bodyPr>
          <a:lstStyle/>
          <a:p>
            <a:pPr marL="0" indent="0" eaLnBrk="1" hangingPunct="1">
              <a:buNone/>
              <a:defRPr/>
            </a:pPr>
            <a:endParaRPr lang="en-US" altLang="ja-JP" sz="1200" b="1" u="sng" kern="0" dirty="0" smtClean="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u="sng" kern="0" dirty="0">
                <a:solidFill>
                  <a:srgbClr val="FF0000"/>
                </a:solidFill>
                <a:effectLst>
                  <a:outerShdw blurRad="38100" dist="38100" dir="2700000" algn="tl">
                    <a:srgbClr val="000000">
                      <a:alpha val="43137"/>
                    </a:srgbClr>
                  </a:outerShdw>
                </a:effectLst>
                <a:latin typeface="+mn-ea"/>
              </a:rPr>
              <a:t>所有者、管理者若しくは占有者又は当該急傾斜地の崩壊により被害を受けるおそれのある者が施行することが困難又は不適当と認められるものを施行</a:t>
            </a:r>
            <a:r>
              <a:rPr lang="ja-JP" altLang="en-US" b="1" u="sng" kern="0" dirty="0" smtClean="0">
                <a:solidFill>
                  <a:srgbClr val="FF0000"/>
                </a:solidFill>
                <a:effectLst>
                  <a:outerShdw blurRad="38100" dist="38100" dir="2700000" algn="tl">
                    <a:srgbClr val="000000">
                      <a:alpha val="43137"/>
                    </a:srgbClr>
                  </a:outerShdw>
                </a:effectLst>
                <a:latin typeface="+mn-ea"/>
              </a:rPr>
              <a:t>する。</a:t>
            </a:r>
            <a:endParaRPr lang="en-US" altLang="ja-JP" b="1" u="sng" kern="0" dirty="0" smtClean="0">
              <a:solidFill>
                <a:srgbClr val="FF0000"/>
              </a:solidFill>
              <a:effectLst>
                <a:outerShdw blurRad="38100" dist="38100" dir="2700000" algn="tl">
                  <a:srgbClr val="000000">
                    <a:alpha val="43137"/>
                  </a:srgbClr>
                </a:outerShdw>
              </a:effectLst>
              <a:latin typeface="+mn-ea"/>
            </a:endParaRPr>
          </a:p>
          <a:p>
            <a:pPr lvl="1">
              <a:defRPr/>
            </a:pPr>
            <a:r>
              <a:rPr lang="ja-JP" altLang="en-US" kern="0" dirty="0" smtClean="0">
                <a:latin typeface="+mn-ea"/>
              </a:rPr>
              <a:t>⇒急傾斜地法の考え方→</a:t>
            </a:r>
            <a:r>
              <a:rPr lang="ja-JP" altLang="en-US" b="1" kern="0" dirty="0" smtClean="0">
                <a:latin typeface="+mn-ea"/>
              </a:rPr>
              <a:t>「土地所有者等」が急傾斜地の保全を行うべき。</a:t>
            </a:r>
            <a:endParaRPr lang="en-US" altLang="ja-JP" b="1" kern="0" dirty="0" smtClean="0">
              <a:latin typeface="+mn-ea"/>
            </a:endParaRPr>
          </a:p>
          <a:p>
            <a:pPr lvl="1">
              <a:defRPr/>
            </a:pPr>
            <a:r>
              <a:rPr lang="ja-JP" altLang="en-US" kern="0" dirty="0" smtClean="0">
                <a:latin typeface="+mn-ea"/>
              </a:rPr>
              <a:t>⇒よって、</a:t>
            </a:r>
            <a:r>
              <a:rPr lang="ja-JP" altLang="en-US" b="1" kern="0" dirty="0" smtClean="0">
                <a:latin typeface="+mn-ea"/>
              </a:rPr>
              <a:t>県が防止工事を施行するには相応の理由が必要。</a:t>
            </a:r>
            <a:endParaRPr lang="en-US" altLang="ja-JP" b="1" kern="0" dirty="0" smtClean="0">
              <a:latin typeface="+mn-ea"/>
            </a:endParaRPr>
          </a:p>
          <a:p>
            <a:pPr lvl="1">
              <a:defRPr/>
            </a:pPr>
            <a:r>
              <a:rPr lang="ja-JP" altLang="en-US" b="1" kern="0" dirty="0" smtClean="0">
                <a:latin typeface="+mn-ea"/>
              </a:rPr>
              <a:t>⇒「施行することが困難又は不適当」とは･･･</a:t>
            </a:r>
            <a:endParaRPr lang="en-US" altLang="ja-JP" b="1" kern="0" dirty="0" smtClean="0">
              <a:latin typeface="+mn-ea"/>
            </a:endParaRPr>
          </a:p>
          <a:p>
            <a:pPr lvl="2">
              <a:defRPr/>
            </a:pPr>
            <a:r>
              <a:rPr lang="en-US" altLang="ja-JP" b="1" kern="0" dirty="0" smtClean="0">
                <a:latin typeface="+mn-ea"/>
              </a:rPr>
              <a:t>【</a:t>
            </a:r>
            <a:r>
              <a:rPr lang="ja-JP" altLang="en-US" b="1" kern="0" dirty="0" smtClean="0">
                <a:latin typeface="+mn-ea"/>
              </a:rPr>
              <a:t>例示</a:t>
            </a:r>
            <a:r>
              <a:rPr lang="en-US" altLang="ja-JP" b="1" kern="0" dirty="0" smtClean="0">
                <a:latin typeface="+mn-ea"/>
              </a:rPr>
              <a:t>】</a:t>
            </a:r>
            <a:r>
              <a:rPr lang="ja-JP" altLang="en-US" b="1" kern="0" dirty="0" smtClean="0">
                <a:latin typeface="+mn-ea"/>
              </a:rPr>
              <a:t>保全対象が多い、急傾斜地の高さが高い、高度な技術を要する、など</a:t>
            </a:r>
          </a:p>
          <a:p>
            <a:pPr marL="285750" indent="-285750" eaLnBrk="1" hangingPunct="1">
              <a:spcBef>
                <a:spcPts val="600"/>
              </a:spcBef>
              <a:buFont typeface="Wingdings" panose="05000000000000000000" pitchFamily="2" charset="2"/>
              <a:buChar char="l"/>
              <a:defRPr/>
            </a:pPr>
            <a:r>
              <a:rPr lang="ja-JP" altLang="en-US" b="1" kern="0" dirty="0">
                <a:latin typeface="+mn-ea"/>
              </a:rPr>
              <a:t>砂防法 </a:t>
            </a:r>
            <a:r>
              <a:rPr lang="ja-JP" altLang="en-US" b="1" kern="0" dirty="0" smtClean="0">
                <a:latin typeface="+mn-ea"/>
              </a:rPr>
              <a:t>の「砂防指定地」、森林法 の「保安林、保安</a:t>
            </a:r>
            <a:r>
              <a:rPr lang="ja-JP" altLang="en-US" b="1" kern="0" dirty="0">
                <a:latin typeface="+mn-ea"/>
              </a:rPr>
              <a:t>施設</a:t>
            </a:r>
            <a:r>
              <a:rPr lang="ja-JP" altLang="en-US" b="1" kern="0" dirty="0" smtClean="0">
                <a:latin typeface="+mn-ea"/>
              </a:rPr>
              <a:t>地区」、地すべり</a:t>
            </a:r>
            <a:r>
              <a:rPr lang="ja-JP" altLang="en-US" b="1" kern="0" dirty="0">
                <a:latin typeface="+mn-ea"/>
              </a:rPr>
              <a:t>等防止法 </a:t>
            </a:r>
            <a:r>
              <a:rPr lang="ja-JP" altLang="en-US" b="1" kern="0" dirty="0" smtClean="0">
                <a:latin typeface="+mn-ea"/>
              </a:rPr>
              <a:t>「地すべり</a:t>
            </a:r>
            <a:r>
              <a:rPr lang="ja-JP" altLang="en-US" b="1" kern="0" dirty="0">
                <a:latin typeface="+mn-ea"/>
              </a:rPr>
              <a:t>防止</a:t>
            </a:r>
            <a:r>
              <a:rPr lang="ja-JP" altLang="en-US" b="1" kern="0" dirty="0" smtClean="0">
                <a:latin typeface="+mn-ea"/>
              </a:rPr>
              <a:t>区域」に</a:t>
            </a:r>
            <a:r>
              <a:rPr lang="ja-JP" altLang="en-US" b="1" kern="0" dirty="0">
                <a:latin typeface="+mn-ea"/>
              </a:rPr>
              <a:t>ついては、適用しない</a:t>
            </a:r>
            <a:r>
              <a:rPr lang="ja-JP" altLang="en-US" b="1" kern="0" dirty="0" smtClean="0">
                <a:latin typeface="+mn-ea"/>
              </a:rPr>
              <a:t>。</a:t>
            </a:r>
            <a:endParaRPr lang="en-US" altLang="ja-JP" b="1" kern="0" dirty="0" smtClean="0">
              <a:latin typeface="+mn-ea"/>
            </a:endParaRPr>
          </a:p>
          <a:p>
            <a:pPr lvl="1">
              <a:defRPr/>
            </a:pPr>
            <a:r>
              <a:rPr lang="ja-JP" altLang="en-US" b="1" u="sng" kern="0" dirty="0" smtClean="0">
                <a:solidFill>
                  <a:srgbClr val="FF0000"/>
                </a:solidFill>
                <a:effectLst>
                  <a:outerShdw blurRad="38100" dist="38100" dir="2700000" algn="tl">
                    <a:srgbClr val="000000">
                      <a:alpha val="43137"/>
                    </a:srgbClr>
                  </a:outerShdw>
                </a:effectLst>
                <a:latin typeface="+mn-ea"/>
              </a:rPr>
              <a:t>⇒砂防指定地、保安林、地すべり防止区域が指定されている場合には急傾斜地法改防止工事は実施できない。</a:t>
            </a:r>
            <a:endParaRPr lang="en-US" altLang="ja-JP" b="1" u="sng" kern="0" dirty="0" smtClean="0">
              <a:solidFill>
                <a:srgbClr val="FF0000"/>
              </a:solidFill>
              <a:effectLst>
                <a:outerShdw blurRad="38100" dist="38100" dir="2700000" algn="tl">
                  <a:srgbClr val="000000">
                    <a:alpha val="43137"/>
                  </a:srgbClr>
                </a:outerShdw>
              </a:effectLst>
              <a:latin typeface="+mn-ea"/>
            </a:endParaRPr>
          </a:p>
          <a:p>
            <a:pPr lvl="1">
              <a:defRPr/>
            </a:pPr>
            <a:r>
              <a:rPr lang="ja-JP" altLang="en-US" kern="0" dirty="0" smtClean="0">
                <a:solidFill>
                  <a:schemeClr val="accent4"/>
                </a:solidFill>
                <a:latin typeface="+mn-ea"/>
              </a:rPr>
              <a:t>⇒他法令が指定されている土地については、それぞれの法律の目的を達するためには急傾斜地の崩壊は有害な事象であり、それぞれの法律により急傾斜地崩壊防止工事と同等の対策が行われるため。</a:t>
            </a:r>
            <a:endParaRPr lang="en-US" altLang="ja-JP" kern="0" dirty="0" smtClean="0">
              <a:solidFill>
                <a:schemeClr val="accent4"/>
              </a:solidFill>
              <a:latin typeface="+mn-ea"/>
            </a:endParaRPr>
          </a:p>
        </p:txBody>
      </p:sp>
      <p:sp>
        <p:nvSpPr>
          <p:cNvPr id="3" name="正方形/長方形 2"/>
          <p:cNvSpPr/>
          <p:nvPr/>
        </p:nvSpPr>
        <p:spPr>
          <a:xfrm>
            <a:off x="2437989" y="908720"/>
            <a:ext cx="7282763" cy="523220"/>
          </a:xfrm>
          <a:prstGeom prst="rect">
            <a:avLst/>
          </a:prstGeom>
          <a:solidFill>
            <a:srgbClr val="FF0000"/>
          </a:solidFill>
          <a:ln w="44450" cmpd="dbl">
            <a:solidFill>
              <a:srgbClr val="FF0000"/>
            </a:solidFill>
          </a:ln>
        </p:spPr>
        <p:txBody>
          <a:bodyPr wrap="none">
            <a:spAutoFit/>
          </a:bodyPr>
          <a:lstStyle/>
          <a:p>
            <a:pPr>
              <a:defRPr/>
            </a:pPr>
            <a:r>
              <a:rPr lang="ja-JP" altLang="en-US" sz="2800" b="1" u="sng" kern="0" dirty="0" smtClean="0">
                <a:ln w="18000">
                  <a:solidFill>
                    <a:srgbClr val="FF0000"/>
                  </a:solidFill>
                  <a:prstDash val="solid"/>
                  <a:miter lim="800000"/>
                </a:ln>
                <a:solidFill>
                  <a:schemeClr val="bg1"/>
                </a:solidFill>
                <a:effectLst>
                  <a:outerShdw blurRad="25500" dist="23000" dir="7020000" algn="tl">
                    <a:srgbClr val="000000">
                      <a:alpha val="50000"/>
                    </a:srgbClr>
                  </a:outerShdw>
                </a:effectLst>
                <a:latin typeface="+mn-ea"/>
              </a:rPr>
              <a:t>県が防止工事を施行するのは特定の場合のみ</a:t>
            </a:r>
            <a:endParaRPr lang="en-US" altLang="ja-JP" sz="2800" b="1" u="sng" kern="0" dirty="0">
              <a:ln w="18000">
                <a:solidFill>
                  <a:srgbClr val="FF0000"/>
                </a:solidFill>
                <a:prstDash val="solid"/>
                <a:miter lim="800000"/>
              </a:ln>
              <a:solidFill>
                <a:schemeClr val="bg1"/>
              </a:solidFill>
              <a:effectLst>
                <a:outerShdw blurRad="25500" dist="23000" dir="7020000" algn="tl">
                  <a:srgbClr val="000000">
                    <a:alpha val="50000"/>
                  </a:srgbClr>
                </a:outerShdw>
              </a:effectLst>
              <a:latin typeface="+mn-ea"/>
            </a:endParaRPr>
          </a:p>
        </p:txBody>
      </p:sp>
      <p:sp>
        <p:nvSpPr>
          <p:cNvPr id="8" name="テキスト ボックス 7"/>
          <p:cNvSpPr txBox="1"/>
          <p:nvPr/>
        </p:nvSpPr>
        <p:spPr>
          <a:xfrm>
            <a:off x="392803" y="373887"/>
            <a:ext cx="3164649" cy="461665"/>
          </a:xfrm>
          <a:prstGeom prst="rect">
            <a:avLst/>
          </a:prstGeom>
          <a:noFill/>
        </p:spPr>
        <p:txBody>
          <a:bodyPr wrap="none" rtlCol="0" anchor="ctr" anchorCtr="0">
            <a:spAutoFit/>
          </a:bodyPr>
          <a:lstStyle/>
          <a:p>
            <a:r>
              <a:rPr kumimoji="1" lang="ja-JP" altLang="en-US" sz="2400" b="1" u="sng" dirty="0" smtClean="0">
                <a:effectLst>
                  <a:outerShdw blurRad="38100" dist="38100" dir="2700000" algn="tl">
                    <a:srgbClr val="000000">
                      <a:alpha val="43137"/>
                    </a:srgbClr>
                  </a:outerShdw>
                </a:effectLst>
              </a:rPr>
              <a:t>（２）</a:t>
            </a:r>
            <a:r>
              <a:rPr kumimoji="1" lang="ja-JP" altLang="en-US" sz="2400" b="1" u="sng" dirty="0" smtClean="0">
                <a:effectLst>
                  <a:outerShdw blurRad="38100" dist="38100" dir="2700000" algn="tl">
                    <a:srgbClr val="000000">
                      <a:alpha val="43137"/>
                    </a:srgbClr>
                  </a:outerShdw>
                </a:effectLst>
              </a:rPr>
              <a:t>急傾斜地の保全③</a:t>
            </a:r>
          </a:p>
        </p:txBody>
      </p:sp>
      <p:grpSp>
        <p:nvGrpSpPr>
          <p:cNvPr id="10" name="グループ化 9"/>
          <p:cNvGrpSpPr/>
          <p:nvPr/>
        </p:nvGrpSpPr>
        <p:grpSpPr>
          <a:xfrm>
            <a:off x="392779" y="1380913"/>
            <a:ext cx="1473078" cy="360000"/>
            <a:chOff x="60222" y="4521844"/>
            <a:chExt cx="1473078" cy="360000"/>
          </a:xfrm>
        </p:grpSpPr>
        <p:sp>
          <p:nvSpPr>
            <p:cNvPr id="11" name="角丸四角形 10"/>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4" name="テキスト ボックス 13"/>
          <p:cNvSpPr txBox="1">
            <a:spLocks noChangeArrowheads="1"/>
          </p:cNvSpPr>
          <p:nvPr/>
        </p:nvSpPr>
        <p:spPr bwMode="auto">
          <a:xfrm>
            <a:off x="7066237" y="115888"/>
            <a:ext cx="1487908"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７</a:t>
            </a:r>
            <a:r>
              <a:rPr lang="ja-JP" altLang="en-US" sz="1600" dirty="0" smtClean="0">
                <a:latin typeface="+mj-ea"/>
                <a:ea typeface="+mj-ea"/>
              </a:rPr>
              <a:t>．急傾斜地法</a:t>
            </a:r>
            <a:endParaRPr lang="en-US" altLang="ja-JP" sz="1600" dirty="0" smtClean="0">
              <a:latin typeface="+mj-ea"/>
              <a:ea typeface="+mj-ea"/>
            </a:endParaRPr>
          </a:p>
        </p:txBody>
      </p:sp>
    </p:spTree>
    <p:extLst>
      <p:ext uri="{BB962C8B-B14F-4D97-AF65-F5344CB8AC3E}">
        <p14:creationId xmlns:p14="http://schemas.microsoft.com/office/powerpoint/2010/main" val="36792425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コンテンツ プレースホルダー 2"/>
          <p:cNvSpPr txBox="1">
            <a:spLocks/>
          </p:cNvSpPr>
          <p:nvPr/>
        </p:nvSpPr>
        <p:spPr bwMode="auto">
          <a:xfrm>
            <a:off x="200472" y="1461359"/>
            <a:ext cx="9577064" cy="2828055"/>
          </a:xfrm>
          <a:prstGeom prst="rect">
            <a:avLst/>
          </a:prstGeom>
          <a:gradFill flip="none" rotWithShape="1">
            <a:gsLst>
              <a:gs pos="0">
                <a:srgbClr val="E7E7FF"/>
              </a:gs>
              <a:gs pos="50000">
                <a:srgbClr val="F3FAFF"/>
              </a:gs>
              <a:gs pos="100000">
                <a:srgbClr val="E7E7FF"/>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smtClean="0">
                <a:solidFill>
                  <a:schemeClr val="accent4"/>
                </a:solidFill>
                <a:latin typeface="+mn-ea"/>
              </a:rPr>
              <a:t>第３条　都道府県知事は、この法律の目的を達成するために必要があると認めるときは、関係市町村長の意見をきいて、</a:t>
            </a:r>
            <a:r>
              <a:rPr lang="ja-JP" altLang="en-US" sz="1600" u="sng" kern="0" dirty="0" smtClean="0">
                <a:solidFill>
                  <a:schemeClr val="accent4"/>
                </a:solidFill>
                <a:latin typeface="+mn-ea"/>
              </a:rPr>
              <a:t>崩壊するおそれのある急傾斜地で、その崩壊により相当数の居住者その他に危害が生ずるおそれのあるもの及びこれに隣接する土地のうち、当該急傾斜地の崩壊が助長され、又は誘発されるおそれがないようにするため、</a:t>
            </a:r>
            <a:r>
              <a:rPr lang="ja-JP" altLang="en-US" sz="1600" kern="0" dirty="0" smtClean="0">
                <a:solidFill>
                  <a:schemeClr val="accent4"/>
                </a:solidFill>
                <a:latin typeface="+mn-ea"/>
              </a:rPr>
              <a:t>第７条第１項各号に掲げる</a:t>
            </a:r>
            <a:r>
              <a:rPr lang="ja-JP" altLang="en-US" sz="1600" u="sng" kern="0" dirty="0" smtClean="0">
                <a:solidFill>
                  <a:schemeClr val="accent4"/>
                </a:solidFill>
                <a:latin typeface="+mn-ea"/>
              </a:rPr>
              <a:t>行為が行われることを制限する必要がある土地の区域を急傾斜地崩壊危険区域として指定</a:t>
            </a:r>
            <a:r>
              <a:rPr lang="ja-JP" altLang="en-US" sz="1600" kern="0" dirty="0" smtClean="0">
                <a:solidFill>
                  <a:schemeClr val="accent4"/>
                </a:solidFill>
                <a:latin typeface="+mn-ea"/>
              </a:rPr>
              <a:t>することができる。</a:t>
            </a:r>
            <a:endParaRPr lang="en-US" altLang="ja-JP" sz="1600" kern="0" dirty="0" smtClean="0">
              <a:solidFill>
                <a:schemeClr val="accent4"/>
              </a:solidFill>
              <a:latin typeface="+mn-ea"/>
            </a:endParaRPr>
          </a:p>
          <a:p>
            <a:pPr marL="0" lvl="1" indent="0" eaLnBrk="1" hangingPunct="1">
              <a:buClrTx/>
              <a:buSzPct val="100000"/>
              <a:buNone/>
              <a:defRPr/>
            </a:pPr>
            <a:r>
              <a:rPr lang="ja-JP" altLang="en-US" sz="1600" kern="0" dirty="0" smtClean="0">
                <a:solidFill>
                  <a:schemeClr val="accent4"/>
                </a:solidFill>
                <a:latin typeface="+mn-ea"/>
              </a:rPr>
              <a:t>２　前項の</a:t>
            </a:r>
            <a:r>
              <a:rPr lang="ja-JP" altLang="en-US" sz="1600" u="sng" kern="0" dirty="0" smtClean="0">
                <a:solidFill>
                  <a:schemeClr val="accent4"/>
                </a:solidFill>
                <a:latin typeface="+mn-ea"/>
              </a:rPr>
              <a:t>指定は、この法律の目的を達成するために必要な最小限度のものでなければならない</a:t>
            </a:r>
            <a:r>
              <a:rPr lang="ja-JP" altLang="en-US" sz="1600" kern="0" dirty="0" smtClean="0">
                <a:solidFill>
                  <a:schemeClr val="accent4"/>
                </a:solidFill>
                <a:latin typeface="+mn-ea"/>
              </a:rPr>
              <a:t>。</a:t>
            </a:r>
            <a:endParaRPr lang="en-US" altLang="ja-JP" sz="1600" kern="0" dirty="0" smtClean="0">
              <a:solidFill>
                <a:schemeClr val="accent4"/>
              </a:solidFill>
              <a:latin typeface="+mn-ea"/>
            </a:endParaRPr>
          </a:p>
          <a:p>
            <a:pPr marL="0" lvl="1" indent="0" eaLnBrk="1" hangingPunct="1">
              <a:buClrTx/>
              <a:buSzPct val="100000"/>
              <a:buNone/>
              <a:defRPr/>
            </a:pPr>
            <a:r>
              <a:rPr lang="ja-JP" altLang="en-US" sz="1600" kern="0" dirty="0" smtClean="0">
                <a:solidFill>
                  <a:schemeClr val="accent4"/>
                </a:solidFill>
                <a:latin typeface="+mn-ea"/>
              </a:rPr>
              <a:t>３　都道府県知事は、第１項の指定をするときは、国土交通省令で定めるところにより、当該急傾斜地崩壊危険区域を公示するとともに、その旨を関係市町村長に通知しなければならない。これを廃止するときも、同様とする。</a:t>
            </a:r>
            <a:endParaRPr lang="en-US" altLang="ja-JP" sz="1600" kern="0" dirty="0" smtClean="0">
              <a:solidFill>
                <a:schemeClr val="accent4"/>
              </a:solidFill>
              <a:latin typeface="+mn-ea"/>
            </a:endParaRPr>
          </a:p>
          <a:p>
            <a:pPr marL="0" lvl="1" indent="0" eaLnBrk="1" hangingPunct="1">
              <a:buClrTx/>
              <a:buSzPct val="100000"/>
              <a:buNone/>
              <a:defRPr/>
            </a:pPr>
            <a:r>
              <a:rPr lang="ja-JP" altLang="en-US" sz="1600" kern="0" dirty="0" smtClean="0">
                <a:solidFill>
                  <a:schemeClr val="accent4"/>
                </a:solidFill>
                <a:latin typeface="+mn-ea"/>
              </a:rPr>
              <a:t>４　急傾斜地崩壊危険区域の指定又は廃止は、前項の公示によってその効力を生ずる。</a:t>
            </a:r>
            <a:endParaRPr lang="en-US" altLang="ja-JP" sz="1600" kern="0" dirty="0">
              <a:solidFill>
                <a:schemeClr val="accent4"/>
              </a:solidFill>
              <a:latin typeface="+mn-ea"/>
            </a:endParaRPr>
          </a:p>
        </p:txBody>
      </p:sp>
      <p:sp>
        <p:nvSpPr>
          <p:cNvPr id="14" name="角丸四角形 13"/>
          <p:cNvSpPr/>
          <p:nvPr/>
        </p:nvSpPr>
        <p:spPr>
          <a:xfrm>
            <a:off x="36003" y="980728"/>
            <a:ext cx="4989005" cy="408623"/>
          </a:xfrm>
          <a:prstGeom prst="roundRect">
            <a:avLst/>
          </a:prstGeom>
          <a:gradFill flip="none" rotWithShape="1">
            <a:gsLst>
              <a:gs pos="0">
                <a:schemeClr val="bg2"/>
              </a:gs>
              <a:gs pos="50000">
                <a:schemeClr val="accent1"/>
              </a:gs>
              <a:gs pos="100000">
                <a:schemeClr val="bg2"/>
              </a:gs>
            </a:gsLst>
            <a:lin ang="2700000" scaled="1"/>
            <a:tileRect/>
          </a:gradFill>
          <a:ln w="381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b="1" kern="0" dirty="0">
                <a:solidFill>
                  <a:schemeClr val="bg1"/>
                </a:solidFill>
                <a:latin typeface="+mn-ea"/>
              </a:rPr>
              <a:t>急傾斜地崩壊危険区域</a:t>
            </a:r>
            <a:r>
              <a:rPr lang="ja-JP" altLang="en-US" b="1" kern="0" dirty="0" smtClean="0">
                <a:solidFill>
                  <a:schemeClr val="bg1"/>
                </a:solidFill>
                <a:latin typeface="+mn-ea"/>
              </a:rPr>
              <a:t>の指定　（法律第３条）</a:t>
            </a:r>
            <a:endParaRPr lang="en-US" altLang="ja-JP" b="1" kern="0" dirty="0">
              <a:solidFill>
                <a:schemeClr val="bg1"/>
              </a:solidFill>
              <a:latin typeface="+mn-ea"/>
            </a:endParaRPr>
          </a:p>
        </p:txBody>
      </p:sp>
      <p:sp>
        <p:nvSpPr>
          <p:cNvPr id="2" name="テキスト ボックス 1"/>
          <p:cNvSpPr txBox="1"/>
          <p:nvPr/>
        </p:nvSpPr>
        <p:spPr>
          <a:xfrm>
            <a:off x="392803" y="373887"/>
            <a:ext cx="4087979" cy="461665"/>
          </a:xfrm>
          <a:prstGeom prst="rect">
            <a:avLst/>
          </a:prstGeom>
          <a:noFill/>
        </p:spPr>
        <p:txBody>
          <a:bodyPr wrap="none" rtlCol="0" anchor="ctr" anchorCtr="0">
            <a:spAutoFit/>
          </a:bodyPr>
          <a:lstStyle/>
          <a:p>
            <a:r>
              <a:rPr kumimoji="1" lang="ja-JP" altLang="en-US" sz="2400" b="1" u="sng" dirty="0" smtClean="0">
                <a:effectLst>
                  <a:outerShdw blurRad="38100" dist="38100" dir="2700000" algn="tl">
                    <a:srgbClr val="000000">
                      <a:alpha val="43137"/>
                    </a:srgbClr>
                  </a:outerShdw>
                </a:effectLst>
              </a:rPr>
              <a:t>（３）急傾斜地崩壊危険区域①</a:t>
            </a:r>
          </a:p>
        </p:txBody>
      </p:sp>
      <p:sp>
        <p:nvSpPr>
          <p:cNvPr id="7" name="テキスト ボックス 6"/>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
        <p:nvSpPr>
          <p:cNvPr id="9" name="正方形/長方形 8"/>
          <p:cNvSpPr/>
          <p:nvPr/>
        </p:nvSpPr>
        <p:spPr>
          <a:xfrm>
            <a:off x="217776" y="4460790"/>
            <a:ext cx="9470448" cy="2269065"/>
          </a:xfrm>
          <a:prstGeom prst="rect">
            <a:avLst/>
          </a:prstGeom>
          <a:solidFill>
            <a:schemeClr val="bg1"/>
          </a:solidFill>
          <a:ln w="38100" cmpd="dbl">
            <a:solidFill>
              <a:srgbClr val="FF0000"/>
            </a:solidFill>
          </a:ln>
        </p:spPr>
        <p:txBody>
          <a:bodyPr wrap="square" lIns="108000" tIns="72000" rIns="108000" bIns="72000">
            <a:spAutoFit/>
          </a:bodyPr>
          <a:lstStyle/>
          <a:p>
            <a:pPr marL="0" indent="0" eaLnBrk="1" hangingPunct="1">
              <a:buNone/>
              <a:defRPr/>
            </a:pPr>
            <a:endParaRPr lang="en-US" altLang="ja-JP" sz="1200" b="1" kern="0" dirty="0" smtClean="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kern="0" dirty="0" smtClean="0">
                <a:latin typeface="+mn-ea"/>
              </a:rPr>
              <a:t>急傾斜地崩壊危険区域の指定は、急傾斜地法による急傾斜地崩壊対策の基本となるもので、その指定によって、</a:t>
            </a:r>
            <a:r>
              <a:rPr lang="ja-JP" altLang="en-US" b="1" u="sng" kern="0" dirty="0" smtClean="0">
                <a:solidFill>
                  <a:srgbClr val="FF0000"/>
                </a:solidFill>
                <a:effectLst>
                  <a:outerShdw blurRad="38100" dist="38100" dir="2700000" algn="tl">
                    <a:srgbClr val="000000">
                      <a:alpha val="43137"/>
                    </a:srgbClr>
                  </a:outerShdw>
                </a:effectLst>
                <a:latin typeface="+mn-ea"/>
              </a:rPr>
              <a:t>法律の規定が働くようになる土地</a:t>
            </a:r>
            <a:r>
              <a:rPr lang="ja-JP" altLang="en-US" b="1" kern="0" dirty="0" smtClean="0">
                <a:latin typeface="+mn-ea"/>
              </a:rPr>
              <a:t>となるもの。</a:t>
            </a:r>
            <a:endParaRPr lang="en-US" altLang="ja-JP" b="1" kern="0" dirty="0" smtClean="0">
              <a:latin typeface="+mn-ea"/>
            </a:endParaRPr>
          </a:p>
          <a:p>
            <a:pPr marL="285750" indent="-285750" eaLnBrk="1" hangingPunct="1">
              <a:buFont typeface="Wingdings" panose="05000000000000000000" pitchFamily="2" charset="2"/>
              <a:buChar char="l"/>
              <a:defRPr/>
            </a:pPr>
            <a:r>
              <a:rPr lang="ja-JP" altLang="en-US" b="1" kern="0" dirty="0" smtClean="0">
                <a:latin typeface="+mn-ea"/>
              </a:rPr>
              <a:t>指定の対象となる土地は、</a:t>
            </a:r>
            <a:r>
              <a:rPr lang="ja-JP" altLang="en-US" b="1" u="sng" kern="0" dirty="0">
                <a:solidFill>
                  <a:srgbClr val="FF0000"/>
                </a:solidFill>
                <a:effectLst>
                  <a:outerShdw blurRad="38100" dist="38100" dir="2700000" algn="tl">
                    <a:srgbClr val="000000">
                      <a:alpha val="43137"/>
                    </a:srgbClr>
                  </a:outerShdw>
                </a:effectLst>
                <a:latin typeface="+mn-ea"/>
              </a:rPr>
              <a:t>崩壊する</a:t>
            </a:r>
            <a:r>
              <a:rPr lang="ja-JP" altLang="en-US" b="1" u="sng" kern="0" dirty="0" smtClean="0">
                <a:solidFill>
                  <a:srgbClr val="FF0000"/>
                </a:solidFill>
                <a:effectLst>
                  <a:outerShdw blurRad="38100" dist="38100" dir="2700000" algn="tl">
                    <a:srgbClr val="000000">
                      <a:alpha val="43137"/>
                    </a:srgbClr>
                  </a:outerShdw>
                </a:effectLst>
                <a:latin typeface="+mn-ea"/>
              </a:rPr>
              <a:t>おそれのある急傾斜地で、その崩壊により相当数</a:t>
            </a:r>
            <a:r>
              <a:rPr lang="ja-JP" altLang="en-US" b="1" u="sng" kern="0" dirty="0">
                <a:solidFill>
                  <a:srgbClr val="FF0000"/>
                </a:solidFill>
                <a:effectLst>
                  <a:outerShdw blurRad="38100" dist="38100" dir="2700000" algn="tl">
                    <a:srgbClr val="000000">
                      <a:alpha val="43137"/>
                    </a:srgbClr>
                  </a:outerShdw>
                </a:effectLst>
                <a:latin typeface="+mn-ea"/>
              </a:rPr>
              <a:t>の居住者</a:t>
            </a:r>
            <a:r>
              <a:rPr lang="ja-JP" altLang="en-US" b="1" u="sng" kern="0" dirty="0" smtClean="0">
                <a:solidFill>
                  <a:srgbClr val="FF0000"/>
                </a:solidFill>
                <a:effectLst>
                  <a:outerShdw blurRad="38100" dist="38100" dir="2700000" algn="tl">
                    <a:srgbClr val="000000">
                      <a:alpha val="43137"/>
                    </a:srgbClr>
                  </a:outerShdw>
                </a:effectLst>
                <a:latin typeface="+mn-ea"/>
              </a:rPr>
              <a:t>その他の者に</a:t>
            </a:r>
            <a:r>
              <a:rPr lang="ja-JP" altLang="en-US" b="1" u="sng" kern="0" dirty="0">
                <a:solidFill>
                  <a:srgbClr val="FF0000"/>
                </a:solidFill>
                <a:effectLst>
                  <a:outerShdw blurRad="38100" dist="38100" dir="2700000" algn="tl">
                    <a:srgbClr val="000000">
                      <a:alpha val="43137"/>
                    </a:srgbClr>
                  </a:outerShdw>
                </a:effectLst>
                <a:latin typeface="+mn-ea"/>
              </a:rPr>
              <a:t>危害が生ずるおそれの</a:t>
            </a:r>
            <a:r>
              <a:rPr lang="ja-JP" altLang="en-US" b="1" u="sng" kern="0" dirty="0" smtClean="0">
                <a:solidFill>
                  <a:srgbClr val="FF0000"/>
                </a:solidFill>
                <a:effectLst>
                  <a:outerShdw blurRad="38100" dist="38100" dir="2700000" algn="tl">
                    <a:srgbClr val="000000">
                      <a:alpha val="43137"/>
                    </a:srgbClr>
                  </a:outerShdw>
                </a:effectLst>
                <a:latin typeface="+mn-ea"/>
              </a:rPr>
              <a:t>あるもの及び隣接</a:t>
            </a:r>
            <a:r>
              <a:rPr lang="ja-JP" altLang="en-US" b="1" u="sng" kern="0" dirty="0">
                <a:solidFill>
                  <a:srgbClr val="FF0000"/>
                </a:solidFill>
                <a:effectLst>
                  <a:outerShdw blurRad="38100" dist="38100" dir="2700000" algn="tl">
                    <a:srgbClr val="000000">
                      <a:alpha val="43137"/>
                    </a:srgbClr>
                  </a:outerShdw>
                </a:effectLst>
                <a:latin typeface="+mn-ea"/>
              </a:rPr>
              <a:t>する土地のうち</a:t>
            </a:r>
            <a:r>
              <a:rPr lang="ja-JP" altLang="en-US" b="1" u="sng" kern="0" dirty="0" smtClean="0">
                <a:solidFill>
                  <a:srgbClr val="FF0000"/>
                </a:solidFill>
                <a:effectLst>
                  <a:outerShdw blurRad="38100" dist="38100" dir="2700000" algn="tl">
                    <a:srgbClr val="000000">
                      <a:alpha val="43137"/>
                    </a:srgbClr>
                  </a:outerShdw>
                </a:effectLst>
                <a:latin typeface="+mn-ea"/>
              </a:rPr>
              <a:t>、崩壊</a:t>
            </a:r>
            <a:r>
              <a:rPr lang="ja-JP" altLang="en-US" b="1" u="sng" kern="0" dirty="0">
                <a:solidFill>
                  <a:srgbClr val="FF0000"/>
                </a:solidFill>
                <a:effectLst>
                  <a:outerShdw blurRad="38100" dist="38100" dir="2700000" algn="tl">
                    <a:srgbClr val="000000">
                      <a:alpha val="43137"/>
                    </a:srgbClr>
                  </a:outerShdw>
                </a:effectLst>
                <a:latin typeface="+mn-ea"/>
              </a:rPr>
              <a:t>を</a:t>
            </a:r>
            <a:r>
              <a:rPr lang="ja-JP" altLang="en-US" b="1" u="sng" kern="0" dirty="0" smtClean="0">
                <a:solidFill>
                  <a:srgbClr val="FF0000"/>
                </a:solidFill>
                <a:effectLst>
                  <a:outerShdw blurRad="38100" dist="38100" dir="2700000" algn="tl">
                    <a:srgbClr val="000000">
                      <a:alpha val="43137"/>
                    </a:srgbClr>
                  </a:outerShdw>
                </a:effectLst>
                <a:latin typeface="+mn-ea"/>
              </a:rPr>
              <a:t>助長、誘発</a:t>
            </a:r>
            <a:r>
              <a:rPr lang="ja-JP" altLang="en-US" b="1" u="sng" kern="0" dirty="0">
                <a:solidFill>
                  <a:srgbClr val="FF0000"/>
                </a:solidFill>
                <a:effectLst>
                  <a:outerShdw blurRad="38100" dist="38100" dir="2700000" algn="tl">
                    <a:srgbClr val="000000">
                      <a:alpha val="43137"/>
                    </a:srgbClr>
                  </a:outerShdw>
                </a:effectLst>
                <a:latin typeface="+mn-ea"/>
              </a:rPr>
              <a:t>されるおそれがないようにするため</a:t>
            </a:r>
            <a:r>
              <a:rPr lang="ja-JP" altLang="en-US" b="1" u="sng" kern="0" dirty="0" smtClean="0">
                <a:solidFill>
                  <a:srgbClr val="FF0000"/>
                </a:solidFill>
                <a:effectLst>
                  <a:outerShdw blurRad="38100" dist="38100" dir="2700000" algn="tl">
                    <a:srgbClr val="000000">
                      <a:alpha val="43137"/>
                    </a:srgbClr>
                  </a:outerShdw>
                </a:effectLst>
                <a:latin typeface="+mn-ea"/>
              </a:rPr>
              <a:t>、有害行為を</a:t>
            </a:r>
            <a:r>
              <a:rPr lang="ja-JP" altLang="en-US" b="1" u="sng" kern="0" dirty="0">
                <a:solidFill>
                  <a:srgbClr val="FF0000"/>
                </a:solidFill>
                <a:effectLst>
                  <a:outerShdw blurRad="38100" dist="38100" dir="2700000" algn="tl">
                    <a:srgbClr val="000000">
                      <a:alpha val="43137"/>
                    </a:srgbClr>
                  </a:outerShdw>
                </a:effectLst>
                <a:latin typeface="+mn-ea"/>
              </a:rPr>
              <a:t>制限する必要がある</a:t>
            </a:r>
            <a:r>
              <a:rPr lang="ja-JP" altLang="en-US" b="1" u="sng" kern="0" dirty="0" smtClean="0">
                <a:solidFill>
                  <a:srgbClr val="FF0000"/>
                </a:solidFill>
                <a:effectLst>
                  <a:outerShdw blurRad="38100" dist="38100" dir="2700000" algn="tl">
                    <a:srgbClr val="000000">
                      <a:alpha val="43137"/>
                    </a:srgbClr>
                  </a:outerShdw>
                </a:effectLst>
                <a:latin typeface="+mn-ea"/>
              </a:rPr>
              <a:t>土地。</a:t>
            </a:r>
            <a:endParaRPr lang="en-US" altLang="ja-JP" b="1" u="sng" kern="0" dirty="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kern="0" dirty="0" smtClean="0">
                <a:solidFill>
                  <a:schemeClr val="accent4"/>
                </a:solidFill>
                <a:latin typeface="+mn-ea"/>
              </a:rPr>
              <a:t>必要最小限度の範囲でなければならない。</a:t>
            </a:r>
            <a:endParaRPr lang="en-US" altLang="ja-JP" b="1" kern="0" dirty="0">
              <a:solidFill>
                <a:schemeClr val="accent4"/>
              </a:solidFill>
              <a:latin typeface="+mn-ea"/>
            </a:endParaRPr>
          </a:p>
          <a:p>
            <a:pPr marL="285750" indent="-285750" eaLnBrk="1" hangingPunct="1">
              <a:buFont typeface="Wingdings" panose="05000000000000000000" pitchFamily="2" charset="2"/>
              <a:buChar char="l"/>
              <a:defRPr/>
            </a:pPr>
            <a:r>
              <a:rPr lang="ja-JP" altLang="en-US" b="1" kern="0" dirty="0" smtClean="0">
                <a:solidFill>
                  <a:schemeClr val="accent4"/>
                </a:solidFill>
                <a:latin typeface="+mn-ea"/>
              </a:rPr>
              <a:t>急傾斜地法にかかる事務は都道府県知事の権限。</a:t>
            </a:r>
            <a:endParaRPr lang="en-US" altLang="ja-JP" b="1" kern="0" dirty="0" smtClean="0">
              <a:solidFill>
                <a:schemeClr val="accent4"/>
              </a:solidFill>
              <a:latin typeface="+mn-ea"/>
            </a:endParaRPr>
          </a:p>
        </p:txBody>
      </p:sp>
      <p:sp>
        <p:nvSpPr>
          <p:cNvPr id="15" name="下矢印 14"/>
          <p:cNvSpPr/>
          <p:nvPr/>
        </p:nvSpPr>
        <p:spPr>
          <a:xfrm>
            <a:off x="4340932" y="4257664"/>
            <a:ext cx="1224136" cy="216024"/>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3"/>
          <p:cNvSpPr>
            <a:spLocks noGrp="1"/>
          </p:cNvSpPr>
          <p:nvPr>
            <p:ph type="sldNum" sz="quarter" idx="11"/>
          </p:nvPr>
        </p:nvSpPr>
        <p:spPr>
          <a:xfrm>
            <a:off x="7594600" y="6570670"/>
            <a:ext cx="2311400" cy="276225"/>
          </a:xfrm>
        </p:spPr>
        <p:txBody>
          <a:bodyPr/>
          <a:lstStyle/>
          <a:p>
            <a:pPr>
              <a:defRPr/>
            </a:pPr>
            <a:fld id="{975EE807-7F6C-401A-A233-96A422179899}" type="slidenum">
              <a:rPr lang="ja-JP" altLang="en-US" smtClean="0"/>
              <a:pPr>
                <a:defRPr/>
              </a:pPr>
              <a:t>55</a:t>
            </a:fld>
            <a:endParaRPr lang="ja-JP" altLang="en-US" dirty="0"/>
          </a:p>
        </p:txBody>
      </p:sp>
      <p:grpSp>
        <p:nvGrpSpPr>
          <p:cNvPr id="10" name="グループ化 9"/>
          <p:cNvGrpSpPr/>
          <p:nvPr/>
        </p:nvGrpSpPr>
        <p:grpSpPr>
          <a:xfrm>
            <a:off x="392779" y="4293096"/>
            <a:ext cx="1473078" cy="360000"/>
            <a:chOff x="60222" y="4521844"/>
            <a:chExt cx="1473078" cy="360000"/>
          </a:xfrm>
        </p:grpSpPr>
        <p:sp>
          <p:nvSpPr>
            <p:cNvPr id="11" name="角丸四角形 10"/>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Tree>
    <p:extLst>
      <p:ext uri="{BB962C8B-B14F-4D97-AF65-F5344CB8AC3E}">
        <p14:creationId xmlns:p14="http://schemas.microsoft.com/office/powerpoint/2010/main" val="6759200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576512" y="2132856"/>
            <a:ext cx="4536728" cy="3269453"/>
            <a:chOff x="1118476" y="998543"/>
            <a:chExt cx="7669048" cy="5526801"/>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8476" y="998543"/>
              <a:ext cx="7669048" cy="552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直線コネクタ 12"/>
            <p:cNvCxnSpPr/>
            <p:nvPr/>
          </p:nvCxnSpPr>
          <p:spPr>
            <a:xfrm>
              <a:off x="3632472" y="1988840"/>
              <a:ext cx="0" cy="30963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8121352" y="1988840"/>
              <a:ext cx="0" cy="19442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7185248" y="2108472"/>
              <a:ext cx="93610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a:off x="3632472" y="2113824"/>
              <a:ext cx="117651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 name="正方形/長方形 10"/>
          <p:cNvSpPr/>
          <p:nvPr/>
        </p:nvSpPr>
        <p:spPr>
          <a:xfrm>
            <a:off x="173121" y="5380672"/>
            <a:ext cx="9559760" cy="1261884"/>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endParaRPr lang="en-US" altLang="ja-JP" sz="1200" dirty="0" smtClean="0">
              <a:solidFill>
                <a:schemeClr val="accent4"/>
              </a:solidFill>
              <a:latin typeface="+mj-ea"/>
              <a:ea typeface="+mj-ea"/>
            </a:endParaRPr>
          </a:p>
          <a:p>
            <a:r>
              <a:rPr lang="ja-JP" altLang="en-US" sz="1600" dirty="0" smtClean="0">
                <a:solidFill>
                  <a:schemeClr val="accent4"/>
                </a:solidFill>
                <a:latin typeface="+mj-ea"/>
                <a:ea typeface="+mj-ea"/>
              </a:rPr>
              <a:t>急傾斜地</a:t>
            </a:r>
            <a:r>
              <a:rPr lang="ja-JP" altLang="en-US" sz="1600" dirty="0">
                <a:solidFill>
                  <a:schemeClr val="accent4"/>
                </a:solidFill>
                <a:latin typeface="+mj-ea"/>
                <a:ea typeface="+mj-ea"/>
              </a:rPr>
              <a:t>崩壊防止工事を計画する区域は、崩壊する恐れのある急傾斜地で、その崩壊により相当 数の居住者などに危害が生ずることが予想される急傾斜地およびにこれに隣接する土地のうち、急 傾斜地の崩壊を助長または、誘発する恐れのある土地の区域とし、崩壊の原因、機構および規模に 応じて有効適切な工事が必要な範囲である</a:t>
            </a:r>
            <a:r>
              <a:rPr lang="ja-JP" altLang="en-US" sz="1600" dirty="0" smtClean="0">
                <a:solidFill>
                  <a:schemeClr val="accent4"/>
                </a:solidFill>
                <a:latin typeface="+mj-ea"/>
                <a:ea typeface="+mj-ea"/>
              </a:rPr>
              <a:t>。＝急傾斜地崩壊防止区域の範囲</a:t>
            </a:r>
            <a:endParaRPr lang="en-US" altLang="ja-JP" sz="1600" dirty="0">
              <a:solidFill>
                <a:schemeClr val="accent4"/>
              </a:solidFill>
              <a:latin typeface="+mj-ea"/>
              <a:ea typeface="+mj-ea"/>
            </a:endParaRPr>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56</a:t>
            </a:fld>
            <a:endParaRPr lang="ja-JP" altLang="en-US"/>
          </a:p>
        </p:txBody>
      </p:sp>
      <p:sp>
        <p:nvSpPr>
          <p:cNvPr id="5" name="テキスト ボックス 4"/>
          <p:cNvSpPr txBox="1"/>
          <p:nvPr/>
        </p:nvSpPr>
        <p:spPr>
          <a:xfrm>
            <a:off x="392803" y="373887"/>
            <a:ext cx="4087979" cy="461665"/>
          </a:xfrm>
          <a:prstGeom prst="rect">
            <a:avLst/>
          </a:prstGeom>
          <a:noFill/>
        </p:spPr>
        <p:txBody>
          <a:bodyPr wrap="none" rtlCol="0" anchor="ctr" anchorCtr="0">
            <a:spAutoFit/>
          </a:bodyPr>
          <a:lstStyle/>
          <a:p>
            <a:r>
              <a:rPr lang="ja-JP" altLang="en-US" sz="2400" b="1" u="sng" dirty="0" smtClean="0">
                <a:effectLst>
                  <a:outerShdw blurRad="38100" dist="38100" dir="2700000" algn="tl">
                    <a:srgbClr val="000000">
                      <a:alpha val="43137"/>
                    </a:srgbClr>
                  </a:outerShdw>
                </a:effectLst>
              </a:rPr>
              <a:t>（</a:t>
            </a:r>
            <a:r>
              <a:rPr lang="ja-JP" altLang="en-US" sz="2400" b="1" u="sng" dirty="0">
                <a:effectLst>
                  <a:outerShdw blurRad="38100" dist="38100" dir="2700000" algn="tl">
                    <a:srgbClr val="000000">
                      <a:alpha val="43137"/>
                    </a:srgbClr>
                  </a:outerShdw>
                </a:effectLst>
              </a:rPr>
              <a:t>３</a:t>
            </a:r>
            <a:r>
              <a:rPr lang="ja-JP" altLang="en-US" sz="2400" b="1" u="sng" dirty="0" smtClean="0">
                <a:effectLst>
                  <a:outerShdw blurRad="38100" dist="38100" dir="2700000" algn="tl">
                    <a:srgbClr val="000000">
                      <a:alpha val="43137"/>
                    </a:srgbClr>
                  </a:outerShdw>
                </a:effectLst>
              </a:rPr>
              <a:t>）</a:t>
            </a:r>
            <a:r>
              <a:rPr lang="ja-JP" altLang="en-US" sz="2400" b="1" u="sng" dirty="0">
                <a:effectLst>
                  <a:outerShdw blurRad="38100" dist="38100" dir="2700000" algn="tl">
                    <a:srgbClr val="000000">
                      <a:alpha val="43137"/>
                    </a:srgbClr>
                  </a:outerShdw>
                </a:effectLst>
              </a:rPr>
              <a:t>急傾斜地崩壊危険</a:t>
            </a:r>
            <a:r>
              <a:rPr lang="ja-JP" altLang="en-US" sz="2400" b="1" u="sng" dirty="0" smtClean="0">
                <a:effectLst>
                  <a:outerShdw blurRad="38100" dist="38100" dir="2700000" algn="tl">
                    <a:srgbClr val="000000">
                      <a:alpha val="43137"/>
                    </a:srgbClr>
                  </a:outerShdw>
                </a:effectLst>
              </a:rPr>
              <a:t>区域②</a:t>
            </a:r>
            <a:endParaRPr lang="ja-JP" altLang="en-US" sz="2400" b="1" u="sng" dirty="0">
              <a:effectLst>
                <a:outerShdw blurRad="38100" dist="38100" dir="2700000" algn="tl">
                  <a:srgbClr val="000000">
                    <a:alpha val="43137"/>
                  </a:srgbClr>
                </a:outerShdw>
              </a:effectLst>
            </a:endParaRPr>
          </a:p>
        </p:txBody>
      </p:sp>
      <p:sp>
        <p:nvSpPr>
          <p:cNvPr id="17" name="コンテンツ プレースホルダー 2"/>
          <p:cNvSpPr txBox="1">
            <a:spLocks/>
          </p:cNvSpPr>
          <p:nvPr/>
        </p:nvSpPr>
        <p:spPr bwMode="auto">
          <a:xfrm>
            <a:off x="173120" y="1278288"/>
            <a:ext cx="9559760" cy="710552"/>
          </a:xfrm>
          <a:prstGeom prst="rect">
            <a:avLst/>
          </a:prstGeom>
          <a:gradFill flip="none" rotWithShape="1">
            <a:gsLst>
              <a:gs pos="0">
                <a:srgbClr val="DDF7DD"/>
              </a:gs>
              <a:gs pos="50000">
                <a:srgbClr val="F9FDF9"/>
              </a:gs>
              <a:gs pos="100000">
                <a:srgbClr val="DDF7DD"/>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a:latin typeface="+mn-ea"/>
              </a:rPr>
              <a:t>　急傾斜地崩壊防止工事を計画する区域は、急傾斜地崩壊危険区域内であって急傾斜地の崩壊の原因、機構および規模に応じて、有効適切な工事を必要とする範囲としなければならない。（県指針</a:t>
            </a:r>
            <a:r>
              <a:rPr lang="en-US" altLang="ja-JP" sz="1600" kern="0" dirty="0">
                <a:latin typeface="+mn-ea"/>
              </a:rPr>
              <a:t>P8 </a:t>
            </a:r>
            <a:r>
              <a:rPr lang="ja-JP" altLang="en-US" sz="1600" kern="0" dirty="0">
                <a:latin typeface="+mn-ea"/>
              </a:rPr>
              <a:t>）</a:t>
            </a:r>
          </a:p>
        </p:txBody>
      </p:sp>
      <p:sp>
        <p:nvSpPr>
          <p:cNvPr id="18" name="角丸四角形 17"/>
          <p:cNvSpPr/>
          <p:nvPr/>
        </p:nvSpPr>
        <p:spPr>
          <a:xfrm>
            <a:off x="183712" y="850219"/>
            <a:ext cx="1609825" cy="408623"/>
          </a:xfrm>
          <a:prstGeom prst="roundRect">
            <a:avLst/>
          </a:prstGeom>
          <a:gradFill flip="none" rotWithShape="1">
            <a:gsLst>
              <a:gs pos="0">
                <a:srgbClr val="339933"/>
              </a:gs>
              <a:gs pos="50000">
                <a:srgbClr val="65D965"/>
              </a:gs>
              <a:gs pos="100000">
                <a:srgbClr val="339933"/>
              </a:gs>
            </a:gsLst>
            <a:lin ang="2700000" scaled="1"/>
            <a:tileRect/>
          </a:gradFill>
          <a:ln w="381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b="1" kern="0" dirty="0">
                <a:solidFill>
                  <a:schemeClr val="bg1"/>
                </a:solidFill>
                <a:latin typeface="+mn-ea"/>
              </a:rPr>
              <a:t>計画対象区域</a:t>
            </a:r>
          </a:p>
        </p:txBody>
      </p:sp>
      <p:grpSp>
        <p:nvGrpSpPr>
          <p:cNvPr id="19" name="グループ化 18"/>
          <p:cNvGrpSpPr/>
          <p:nvPr/>
        </p:nvGrpSpPr>
        <p:grpSpPr>
          <a:xfrm>
            <a:off x="373466" y="5171407"/>
            <a:ext cx="1473078" cy="360000"/>
            <a:chOff x="60222" y="4521844"/>
            <a:chExt cx="1473078" cy="360000"/>
          </a:xfrm>
        </p:grpSpPr>
        <p:sp>
          <p:nvSpPr>
            <p:cNvPr id="20" name="角丸四角形 19"/>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23" name="テキスト ボックス 22"/>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Tree>
    <p:extLst>
      <p:ext uri="{BB962C8B-B14F-4D97-AF65-F5344CB8AC3E}">
        <p14:creationId xmlns:p14="http://schemas.microsoft.com/office/powerpoint/2010/main" val="39236121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392803" y="373887"/>
            <a:ext cx="4087979" cy="461665"/>
          </a:xfrm>
          <a:prstGeom prst="rect">
            <a:avLst/>
          </a:prstGeom>
          <a:noFill/>
        </p:spPr>
        <p:txBody>
          <a:bodyPr wrap="none" rtlCol="0" anchor="ctr" anchorCtr="0">
            <a:spAutoFit/>
          </a:bodyPr>
          <a:lstStyle/>
          <a:p>
            <a:r>
              <a:rPr lang="ja-JP" altLang="en-US" sz="2400" b="1" u="sng" dirty="0" smtClean="0">
                <a:effectLst>
                  <a:outerShdw blurRad="38100" dist="38100" dir="2700000" algn="tl">
                    <a:srgbClr val="000000">
                      <a:alpha val="43137"/>
                    </a:srgbClr>
                  </a:outerShdw>
                </a:effectLst>
              </a:rPr>
              <a:t>（</a:t>
            </a:r>
            <a:r>
              <a:rPr lang="ja-JP" altLang="en-US" sz="2400" b="1" u="sng" dirty="0">
                <a:effectLst>
                  <a:outerShdw blurRad="38100" dist="38100" dir="2700000" algn="tl">
                    <a:srgbClr val="000000">
                      <a:alpha val="43137"/>
                    </a:srgbClr>
                  </a:outerShdw>
                </a:effectLst>
              </a:rPr>
              <a:t>３</a:t>
            </a:r>
            <a:r>
              <a:rPr lang="ja-JP" altLang="en-US" sz="2400" b="1" u="sng" dirty="0" smtClean="0">
                <a:effectLst>
                  <a:outerShdw blurRad="38100" dist="38100" dir="2700000" algn="tl">
                    <a:srgbClr val="000000">
                      <a:alpha val="43137"/>
                    </a:srgbClr>
                  </a:outerShdw>
                </a:effectLst>
              </a:rPr>
              <a:t>）</a:t>
            </a:r>
            <a:r>
              <a:rPr lang="ja-JP" altLang="en-US" sz="2400" b="1" u="sng" dirty="0">
                <a:effectLst>
                  <a:outerShdw blurRad="38100" dist="38100" dir="2700000" algn="tl">
                    <a:srgbClr val="000000">
                      <a:alpha val="43137"/>
                    </a:srgbClr>
                  </a:outerShdw>
                </a:effectLst>
              </a:rPr>
              <a:t>急傾斜地崩壊危険</a:t>
            </a:r>
            <a:r>
              <a:rPr lang="ja-JP" altLang="en-US" sz="2400" b="1" u="sng" dirty="0" smtClean="0">
                <a:effectLst>
                  <a:outerShdw blurRad="38100" dist="38100" dir="2700000" algn="tl">
                    <a:srgbClr val="000000">
                      <a:alpha val="43137"/>
                    </a:srgbClr>
                  </a:outerShdw>
                </a:effectLst>
              </a:rPr>
              <a:t>区域③</a:t>
            </a:r>
            <a:endParaRPr lang="ja-JP" altLang="en-US" sz="2400" b="1" u="sng" dirty="0">
              <a:effectLst>
                <a:outerShdw blurRad="38100" dist="38100" dir="2700000" algn="tl">
                  <a:srgbClr val="000000">
                    <a:alpha val="43137"/>
                  </a:srgbClr>
                </a:outerShdw>
              </a:effectLst>
            </a:endParaRPr>
          </a:p>
        </p:txBody>
      </p:sp>
      <p:sp>
        <p:nvSpPr>
          <p:cNvPr id="5" name="スライド番号プレースホルダー 4"/>
          <p:cNvSpPr>
            <a:spLocks noGrp="1"/>
          </p:cNvSpPr>
          <p:nvPr>
            <p:ph type="sldNum" sz="quarter" idx="11"/>
          </p:nvPr>
        </p:nvSpPr>
        <p:spPr/>
        <p:txBody>
          <a:bodyPr/>
          <a:lstStyle/>
          <a:p>
            <a:pPr>
              <a:defRPr/>
            </a:pPr>
            <a:fld id="{9F50A936-B072-4329-8A30-543A7EE0ED44}" type="slidenum">
              <a:rPr lang="ja-JP" altLang="en-US" smtClean="0"/>
              <a:pPr>
                <a:defRPr/>
              </a:pPr>
              <a:t>57</a:t>
            </a:fld>
            <a:endParaRPr lang="ja-JP" altLang="en-US"/>
          </a:p>
        </p:txBody>
      </p:sp>
      <p:sp>
        <p:nvSpPr>
          <p:cNvPr id="198" name="正方形/長方形 197"/>
          <p:cNvSpPr/>
          <p:nvPr/>
        </p:nvSpPr>
        <p:spPr>
          <a:xfrm>
            <a:off x="157008" y="1307820"/>
            <a:ext cx="9404503" cy="1253402"/>
          </a:xfrm>
          <a:prstGeom prst="rect">
            <a:avLst/>
          </a:prstGeom>
          <a:ln w="38100" cmpd="dbl">
            <a:solidFill>
              <a:srgbClr val="FF0000"/>
            </a:solidFill>
          </a:ln>
        </p:spPr>
        <p:txBody>
          <a:bodyPr wrap="square" lIns="108000" tIns="72000" rIns="108000" bIns="72000">
            <a:spAutoFit/>
          </a:bodyPr>
          <a:lstStyle/>
          <a:p>
            <a:pPr marL="0" indent="0" eaLnBrk="1" hangingPunct="1">
              <a:buNone/>
              <a:defRPr/>
            </a:pPr>
            <a:r>
              <a:rPr lang="ja-JP" altLang="en-US" b="1" kern="0" dirty="0" smtClean="0">
                <a:solidFill>
                  <a:srgbClr val="FF0000"/>
                </a:solidFill>
                <a:effectLst>
                  <a:outerShdw blurRad="38100" dist="38100" dir="2700000" algn="tl">
                    <a:srgbClr val="000000">
                      <a:alpha val="43137"/>
                    </a:srgbClr>
                  </a:outerShdw>
                </a:effectLst>
                <a:latin typeface="+mn-ea"/>
              </a:rPr>
              <a:t>　</a:t>
            </a:r>
            <a:endParaRPr lang="en-US" altLang="ja-JP" b="1" kern="0" dirty="0" smtClean="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kern="0" dirty="0">
                <a:solidFill>
                  <a:schemeClr val="accent4"/>
                </a:solidFill>
                <a:latin typeface="+mn-ea"/>
              </a:rPr>
              <a:t>急傾斜地崩壊危険</a:t>
            </a:r>
            <a:r>
              <a:rPr lang="ja-JP" altLang="en-US" b="1" kern="0" dirty="0" smtClean="0">
                <a:solidFill>
                  <a:schemeClr val="accent4"/>
                </a:solidFill>
                <a:latin typeface="+mn-ea"/>
              </a:rPr>
              <a:t>区域の指定範囲は法令では定められていない。</a:t>
            </a:r>
            <a:endParaRPr lang="en-US" altLang="ja-JP" b="1" kern="0" dirty="0" smtClean="0">
              <a:solidFill>
                <a:schemeClr val="accent4"/>
              </a:solidFill>
              <a:latin typeface="+mn-ea"/>
            </a:endParaRPr>
          </a:p>
          <a:p>
            <a:pPr lvl="1">
              <a:defRPr/>
            </a:pPr>
            <a:r>
              <a:rPr lang="ja-JP" altLang="en-US" b="1" kern="0" dirty="0" smtClean="0">
                <a:solidFill>
                  <a:schemeClr val="accent4"/>
                </a:solidFill>
                <a:latin typeface="+mn-ea"/>
              </a:rPr>
              <a:t>⇒鳥取県では、</a:t>
            </a:r>
            <a:r>
              <a:rPr lang="en-US" altLang="ja-JP" b="1" kern="0" dirty="0" smtClean="0">
                <a:solidFill>
                  <a:schemeClr val="accent4"/>
                </a:solidFill>
                <a:latin typeface="+mn-ea"/>
              </a:rPr>
              <a:t>『</a:t>
            </a:r>
            <a:r>
              <a:rPr lang="ja-JP" altLang="en-US" b="1" kern="0" dirty="0" smtClean="0">
                <a:solidFill>
                  <a:schemeClr val="accent4"/>
                </a:solidFill>
                <a:latin typeface="+mn-ea"/>
              </a:rPr>
              <a:t>急傾斜地崩壊危険区域編入調書作成業務特記仕様書</a:t>
            </a:r>
            <a:r>
              <a:rPr lang="en-US" altLang="ja-JP" b="1" kern="0" dirty="0" smtClean="0">
                <a:solidFill>
                  <a:schemeClr val="accent4"/>
                </a:solidFill>
                <a:latin typeface="+mn-ea"/>
              </a:rPr>
              <a:t>』</a:t>
            </a:r>
            <a:r>
              <a:rPr lang="ja-JP" altLang="en-US" b="1" kern="0" dirty="0" smtClean="0">
                <a:solidFill>
                  <a:schemeClr val="accent4"/>
                </a:solidFill>
                <a:latin typeface="+mn-ea"/>
              </a:rPr>
              <a:t>で定めている。</a:t>
            </a:r>
            <a:endParaRPr lang="en-US" altLang="ja-JP" b="1" kern="0" dirty="0" smtClean="0">
              <a:solidFill>
                <a:schemeClr val="accent4"/>
              </a:solidFill>
              <a:latin typeface="+mn-ea"/>
            </a:endParaRPr>
          </a:p>
          <a:p>
            <a:pPr marL="285750" indent="-285750" eaLnBrk="1" hangingPunct="1">
              <a:buFont typeface="Wingdings" panose="05000000000000000000" pitchFamily="2" charset="2"/>
              <a:buChar char="l"/>
              <a:defRPr/>
            </a:pPr>
            <a:r>
              <a:rPr lang="ja-JP" altLang="en-US" b="1" kern="0" dirty="0">
                <a:solidFill>
                  <a:schemeClr val="accent4"/>
                </a:solidFill>
                <a:latin typeface="+mn-ea"/>
              </a:rPr>
              <a:t>特記</a:t>
            </a:r>
            <a:r>
              <a:rPr lang="ja-JP" altLang="en-US" b="1" kern="0" dirty="0" smtClean="0">
                <a:solidFill>
                  <a:schemeClr val="accent4"/>
                </a:solidFill>
                <a:latin typeface="+mn-ea"/>
              </a:rPr>
              <a:t>仕様書の考え方は、急傾斜地崩壊危険箇所点検要領（</a:t>
            </a:r>
            <a:r>
              <a:rPr lang="en-US" altLang="ja-JP" b="1" kern="0" dirty="0" smtClean="0">
                <a:solidFill>
                  <a:schemeClr val="accent4"/>
                </a:solidFill>
                <a:latin typeface="+mn-ea"/>
              </a:rPr>
              <a:t>H11</a:t>
            </a:r>
            <a:r>
              <a:rPr lang="ja-JP" altLang="en-US" b="1" kern="0" dirty="0" smtClean="0">
                <a:solidFill>
                  <a:schemeClr val="accent4"/>
                </a:solidFill>
                <a:latin typeface="+mn-ea"/>
              </a:rPr>
              <a:t>）に準じている。</a:t>
            </a:r>
            <a:endParaRPr lang="en-US" altLang="ja-JP" b="1" kern="0" dirty="0" smtClean="0">
              <a:solidFill>
                <a:schemeClr val="accent4"/>
              </a:solidFill>
              <a:latin typeface="+mn-ea"/>
            </a:endParaRPr>
          </a:p>
        </p:txBody>
      </p:sp>
      <p:sp>
        <p:nvSpPr>
          <p:cNvPr id="199" name="角丸四角形 198"/>
          <p:cNvSpPr/>
          <p:nvPr/>
        </p:nvSpPr>
        <p:spPr>
          <a:xfrm>
            <a:off x="157008" y="836712"/>
            <a:ext cx="7973658" cy="408623"/>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b="1" kern="0" dirty="0">
                <a:solidFill>
                  <a:schemeClr val="bg1"/>
                </a:solidFill>
                <a:latin typeface="+mn-ea"/>
              </a:rPr>
              <a:t>危険</a:t>
            </a:r>
            <a:r>
              <a:rPr lang="ja-JP" altLang="en-US" b="1" kern="0" dirty="0" smtClean="0">
                <a:solidFill>
                  <a:schemeClr val="bg1"/>
                </a:solidFill>
                <a:latin typeface="+mn-ea"/>
              </a:rPr>
              <a:t>区域設定の考え方①　</a:t>
            </a:r>
            <a:r>
              <a:rPr lang="en-US" altLang="ja-JP" b="1" kern="0" dirty="0" smtClean="0">
                <a:solidFill>
                  <a:schemeClr val="bg1"/>
                </a:solidFill>
                <a:latin typeface="+mn-ea"/>
              </a:rPr>
              <a:t>《H28.8.25</a:t>
            </a:r>
            <a:r>
              <a:rPr lang="ja-JP" altLang="en-US" b="1" kern="0" dirty="0" smtClean="0">
                <a:solidFill>
                  <a:schemeClr val="bg1"/>
                </a:solidFill>
                <a:latin typeface="+mn-ea"/>
              </a:rPr>
              <a:t>　治山砂防課長通知　第</a:t>
            </a:r>
            <a:r>
              <a:rPr lang="en-US" altLang="ja-JP" b="1" kern="0" dirty="0" smtClean="0">
                <a:solidFill>
                  <a:schemeClr val="bg1"/>
                </a:solidFill>
                <a:latin typeface="+mn-ea"/>
              </a:rPr>
              <a:t>201600078709</a:t>
            </a:r>
            <a:r>
              <a:rPr lang="ja-JP" altLang="en-US" b="1" kern="0" dirty="0" smtClean="0">
                <a:solidFill>
                  <a:schemeClr val="bg1"/>
                </a:solidFill>
                <a:latin typeface="+mn-ea"/>
              </a:rPr>
              <a:t>号</a:t>
            </a:r>
            <a:r>
              <a:rPr lang="en-US" altLang="ja-JP" b="1" kern="0" dirty="0" smtClean="0">
                <a:solidFill>
                  <a:schemeClr val="bg1"/>
                </a:solidFill>
                <a:latin typeface="+mn-ea"/>
              </a:rPr>
              <a:t>》</a:t>
            </a:r>
            <a:endParaRPr lang="en-US" altLang="ja-JP" b="1" kern="0" dirty="0">
              <a:solidFill>
                <a:schemeClr val="bg1"/>
              </a:solidFill>
              <a:latin typeface="+mn-ea"/>
            </a:endParaRPr>
          </a:p>
        </p:txBody>
      </p:sp>
      <p:sp>
        <p:nvSpPr>
          <p:cNvPr id="235" name="正方形/長方形 234"/>
          <p:cNvSpPr/>
          <p:nvPr/>
        </p:nvSpPr>
        <p:spPr>
          <a:xfrm>
            <a:off x="157009" y="2564904"/>
            <a:ext cx="9620527" cy="4278094"/>
          </a:xfrm>
          <a:prstGeom prst="rect">
            <a:avLst/>
          </a:prstGeom>
        </p:spPr>
        <p:txBody>
          <a:bodyPr wrap="square">
            <a:spAutoFit/>
          </a:bodyPr>
          <a:lstStyle/>
          <a:p>
            <a:r>
              <a:rPr lang="en-US" altLang="ja-JP" sz="1600" dirty="0" smtClean="0">
                <a:solidFill>
                  <a:schemeClr val="accent4"/>
                </a:solidFill>
              </a:rPr>
              <a:t>《</a:t>
            </a:r>
            <a:r>
              <a:rPr lang="ja-JP" altLang="en-US" sz="1600" dirty="0" smtClean="0">
                <a:solidFill>
                  <a:schemeClr val="accent4"/>
                </a:solidFill>
              </a:rPr>
              <a:t>範囲の考え方</a:t>
            </a:r>
            <a:r>
              <a:rPr lang="en-US" altLang="ja-JP" sz="1600" dirty="0" smtClean="0">
                <a:solidFill>
                  <a:schemeClr val="accent4"/>
                </a:solidFill>
              </a:rPr>
              <a:t>》</a:t>
            </a:r>
            <a:r>
              <a:rPr lang="en-US" altLang="ja-JP" sz="1600" kern="0" dirty="0" smtClean="0">
                <a:solidFill>
                  <a:schemeClr val="accent4"/>
                </a:solidFill>
                <a:latin typeface="+mn-ea"/>
              </a:rPr>
              <a:t>※</a:t>
            </a:r>
            <a:r>
              <a:rPr lang="ja-JP" altLang="en-US" sz="1600" kern="0" dirty="0">
                <a:solidFill>
                  <a:schemeClr val="accent4"/>
                </a:solidFill>
                <a:latin typeface="+mn-ea"/>
              </a:rPr>
              <a:t>急傾斜地崩壊危険区域編入調書作成業務特記</a:t>
            </a:r>
            <a:r>
              <a:rPr lang="ja-JP" altLang="en-US" sz="1600" kern="0" dirty="0" smtClean="0">
                <a:solidFill>
                  <a:schemeClr val="accent4"/>
                </a:solidFill>
                <a:latin typeface="+mn-ea"/>
              </a:rPr>
              <a:t>仕様書</a:t>
            </a:r>
            <a:endParaRPr lang="en-US" altLang="ja-JP" sz="1600" dirty="0" smtClean="0">
              <a:solidFill>
                <a:schemeClr val="accent4"/>
              </a:solidFill>
            </a:endParaRPr>
          </a:p>
          <a:p>
            <a:r>
              <a:rPr lang="ja-JP" altLang="en-US" sz="1600" dirty="0" smtClean="0">
                <a:solidFill>
                  <a:schemeClr val="accent4"/>
                </a:solidFill>
              </a:rPr>
              <a:t>①高さ（Ｈ）・</a:t>
            </a:r>
            <a:r>
              <a:rPr lang="ja-JP" altLang="en-US" sz="1600" dirty="0">
                <a:solidFill>
                  <a:schemeClr val="accent4"/>
                </a:solidFill>
              </a:rPr>
              <a:t>・</a:t>
            </a:r>
            <a:r>
              <a:rPr lang="ja-JP" altLang="en-US" sz="1600" dirty="0" smtClean="0">
                <a:solidFill>
                  <a:schemeClr val="accent4"/>
                </a:solidFill>
              </a:rPr>
              <a:t>・</a:t>
            </a:r>
            <a:endParaRPr lang="en-US" altLang="ja-JP" sz="1600" dirty="0" smtClean="0">
              <a:solidFill>
                <a:schemeClr val="accent4"/>
              </a:solidFill>
            </a:endParaRPr>
          </a:p>
          <a:p>
            <a:pPr lvl="1"/>
            <a:r>
              <a:rPr lang="ja-JP" altLang="en-US" sz="1600" dirty="0" smtClean="0">
                <a:solidFill>
                  <a:schemeClr val="accent4"/>
                </a:solidFill>
              </a:rPr>
              <a:t>勾配</a:t>
            </a:r>
            <a:r>
              <a:rPr lang="ja-JP" altLang="en-US" sz="1600" dirty="0">
                <a:solidFill>
                  <a:schemeClr val="accent4"/>
                </a:solidFill>
              </a:rPr>
              <a:t>３０度の線が現況斜面と交差する</a:t>
            </a:r>
            <a:r>
              <a:rPr lang="ja-JP" altLang="en-US" sz="1600" dirty="0" smtClean="0">
                <a:solidFill>
                  <a:schemeClr val="accent4"/>
                </a:solidFill>
              </a:rPr>
              <a:t>地点の</a:t>
            </a:r>
            <a:r>
              <a:rPr lang="ja-JP" altLang="en-US" sz="1600" dirty="0">
                <a:solidFill>
                  <a:schemeClr val="accent4"/>
                </a:solidFill>
              </a:rPr>
              <a:t>直高を</a:t>
            </a:r>
            <a:r>
              <a:rPr lang="ja-JP" altLang="en-US" sz="1600" dirty="0" smtClean="0">
                <a:solidFill>
                  <a:schemeClr val="accent4"/>
                </a:solidFill>
              </a:rPr>
              <a:t>基本とする。</a:t>
            </a:r>
            <a:r>
              <a:rPr lang="ja-JP" altLang="en-US" sz="1600" dirty="0">
                <a:solidFill>
                  <a:schemeClr val="accent4"/>
                </a:solidFill>
              </a:rPr>
              <a:t>ただし、交差するまでに勾配３０度以上の現況斜面が勾配２０度以下となる地点があれば、その</a:t>
            </a:r>
            <a:r>
              <a:rPr lang="ja-JP" altLang="en-US" sz="1600" dirty="0" smtClean="0">
                <a:solidFill>
                  <a:schemeClr val="accent4"/>
                </a:solidFill>
              </a:rPr>
              <a:t>地点の</a:t>
            </a:r>
            <a:r>
              <a:rPr lang="ja-JP" altLang="en-US" sz="1600" dirty="0">
                <a:solidFill>
                  <a:schemeClr val="accent4"/>
                </a:solidFill>
              </a:rPr>
              <a:t>直</a:t>
            </a:r>
            <a:r>
              <a:rPr lang="ja-JP" altLang="en-US" sz="1600" dirty="0" smtClean="0">
                <a:solidFill>
                  <a:schemeClr val="accent4"/>
                </a:solidFill>
              </a:rPr>
              <a:t>高とする。</a:t>
            </a:r>
            <a:r>
              <a:rPr lang="ja-JP" altLang="en-US" sz="1600" dirty="0">
                <a:solidFill>
                  <a:schemeClr val="accent4"/>
                </a:solidFill>
              </a:rPr>
              <a:t>なお、高さは原則として最大５０ｍまでとする。</a:t>
            </a:r>
            <a:endParaRPr lang="en-US" altLang="ja-JP" sz="1600" dirty="0" smtClean="0">
              <a:solidFill>
                <a:schemeClr val="accent4"/>
              </a:solidFill>
            </a:endParaRPr>
          </a:p>
          <a:p>
            <a:r>
              <a:rPr lang="ja-JP" altLang="en-US" sz="1600" dirty="0" smtClean="0">
                <a:solidFill>
                  <a:schemeClr val="accent4"/>
                </a:solidFill>
              </a:rPr>
              <a:t>②急傾斜地（Ｂ１）・・・</a:t>
            </a:r>
            <a:endParaRPr lang="en-US" altLang="ja-JP" sz="1600" dirty="0" smtClean="0">
              <a:solidFill>
                <a:schemeClr val="accent4"/>
              </a:solidFill>
            </a:endParaRPr>
          </a:p>
          <a:p>
            <a:pPr lvl="1"/>
            <a:r>
              <a:rPr lang="ja-JP" altLang="ja-JP" sz="1600" dirty="0"/>
              <a:t>のり尻から高さの地点までの幅と</a:t>
            </a:r>
            <a:r>
              <a:rPr lang="ja-JP" altLang="ja-JP" sz="1600" dirty="0" smtClean="0"/>
              <a:t>する</a:t>
            </a:r>
            <a:r>
              <a:rPr lang="ja-JP" altLang="en-US" sz="1600" dirty="0" smtClean="0"/>
              <a:t>。</a:t>
            </a:r>
            <a:endParaRPr lang="en-US" altLang="ja-JP" sz="1600" dirty="0" smtClean="0">
              <a:solidFill>
                <a:schemeClr val="accent4"/>
              </a:solidFill>
            </a:endParaRPr>
          </a:p>
          <a:p>
            <a:r>
              <a:rPr lang="ja-JP" altLang="en-US" sz="1600" dirty="0">
                <a:solidFill>
                  <a:schemeClr val="accent4"/>
                </a:solidFill>
              </a:rPr>
              <a:t>③</a:t>
            </a:r>
            <a:r>
              <a:rPr lang="ja-JP" altLang="en-US" sz="1600" dirty="0" smtClean="0">
                <a:solidFill>
                  <a:schemeClr val="accent4"/>
                </a:solidFill>
              </a:rPr>
              <a:t>誘発助長区域（Ｂ２，Ｂ３）・・・</a:t>
            </a:r>
            <a:endParaRPr lang="en-US" altLang="ja-JP" sz="1600" dirty="0" smtClean="0">
              <a:solidFill>
                <a:schemeClr val="accent4"/>
              </a:solidFill>
            </a:endParaRPr>
          </a:p>
          <a:p>
            <a:pPr lvl="1"/>
            <a:r>
              <a:rPr lang="ja-JP" altLang="ja-JP" sz="1600" dirty="0"/>
              <a:t>誘発助長区域（斜面下部）については、斜面下端部（のり尻）から高さ相当幅とし、誘発助長区域（斜面上部）については、斜面上端部から高さ２分の１相当幅として、土地利用状況等を勘案しその幅を決定</a:t>
            </a:r>
            <a:r>
              <a:rPr lang="ja-JP" altLang="ja-JP" sz="1600" dirty="0" smtClean="0"/>
              <a:t>する。</a:t>
            </a:r>
            <a:r>
              <a:rPr lang="ja-JP" altLang="ja-JP" sz="1600" dirty="0"/>
              <a:t>ただし、上部が尾根を超える場合は、尾根までとする。</a:t>
            </a:r>
            <a:endParaRPr lang="en-US" altLang="ja-JP" sz="1600" dirty="0" smtClean="0">
              <a:solidFill>
                <a:schemeClr val="accent4"/>
              </a:solidFill>
            </a:endParaRPr>
          </a:p>
          <a:p>
            <a:r>
              <a:rPr lang="ja-JP" altLang="en-US" sz="1600" dirty="0" smtClean="0">
                <a:solidFill>
                  <a:schemeClr val="accent4"/>
                </a:solidFill>
              </a:rPr>
              <a:t>④被害想定区域（Ｂ４，Ｂ５</a:t>
            </a:r>
            <a:r>
              <a:rPr lang="ja-JP" altLang="en-US" sz="1600" dirty="0">
                <a:solidFill>
                  <a:schemeClr val="accent4"/>
                </a:solidFill>
              </a:rPr>
              <a:t>）</a:t>
            </a:r>
            <a:r>
              <a:rPr lang="ja-JP" altLang="en-US" sz="1600" dirty="0" smtClean="0">
                <a:solidFill>
                  <a:schemeClr val="accent4"/>
                </a:solidFill>
              </a:rPr>
              <a:t>・・・</a:t>
            </a:r>
            <a:endParaRPr lang="en-US" altLang="ja-JP" sz="1600" dirty="0" smtClean="0">
              <a:solidFill>
                <a:schemeClr val="accent4"/>
              </a:solidFill>
            </a:endParaRPr>
          </a:p>
          <a:p>
            <a:pPr lvl="1"/>
            <a:r>
              <a:rPr lang="ja-JP" altLang="ja-JP" sz="1600" dirty="0"/>
              <a:t>被害想定区域は、被害想定区域（斜面下部）の端部から被害想定区域（斜面上部）の端部までと</a:t>
            </a:r>
            <a:r>
              <a:rPr lang="ja-JP" altLang="ja-JP" sz="1600" dirty="0" smtClean="0"/>
              <a:t>する。</a:t>
            </a:r>
            <a:endParaRPr lang="ja-JP" altLang="ja-JP" sz="1600" dirty="0"/>
          </a:p>
          <a:p>
            <a:pPr lvl="1"/>
            <a:r>
              <a:rPr lang="ja-JP" altLang="ja-JP" sz="1600" dirty="0"/>
              <a:t>被害想定区域（斜面下部）については、斜面下端部から高さ２倍相当幅とし、最大５０ｍまで、被害想定区域（斜面上部）については、斜面上端部から高さ相当幅と</a:t>
            </a:r>
            <a:r>
              <a:rPr lang="ja-JP" altLang="ja-JP" sz="1600" dirty="0" smtClean="0"/>
              <a:t>する。</a:t>
            </a:r>
            <a:endParaRPr lang="en-US" altLang="ja-JP" sz="1600" dirty="0" smtClean="0">
              <a:solidFill>
                <a:schemeClr val="accent4"/>
              </a:solidFill>
            </a:endParaRPr>
          </a:p>
          <a:p>
            <a:r>
              <a:rPr lang="ja-JP" altLang="en-US" sz="1600" dirty="0">
                <a:solidFill>
                  <a:schemeClr val="accent4"/>
                </a:solidFill>
              </a:rPr>
              <a:t>⑤</a:t>
            </a:r>
            <a:r>
              <a:rPr lang="ja-JP" altLang="en-US" sz="1600" dirty="0" smtClean="0">
                <a:solidFill>
                  <a:schemeClr val="accent4"/>
                </a:solidFill>
              </a:rPr>
              <a:t>指定区域・・・</a:t>
            </a:r>
            <a:endParaRPr lang="en-US" altLang="ja-JP" sz="1600" dirty="0" smtClean="0">
              <a:solidFill>
                <a:schemeClr val="accent4"/>
              </a:solidFill>
            </a:endParaRPr>
          </a:p>
          <a:p>
            <a:pPr lvl="1"/>
            <a:r>
              <a:rPr lang="ja-JP" altLang="ja-JP" sz="1600" dirty="0"/>
              <a:t>誘発助長区域を包括する最低限の範囲とし、標柱設置予定地の土地利用状況等を勘案し決定する</a:t>
            </a:r>
            <a:r>
              <a:rPr lang="ja-JP" altLang="ja-JP" sz="1600" dirty="0" smtClean="0"/>
              <a:t>。</a:t>
            </a:r>
            <a:endParaRPr lang="ja-JP" altLang="ja-JP" sz="1600" dirty="0"/>
          </a:p>
        </p:txBody>
      </p:sp>
      <p:grpSp>
        <p:nvGrpSpPr>
          <p:cNvPr id="8" name="グループ化 7"/>
          <p:cNvGrpSpPr/>
          <p:nvPr/>
        </p:nvGrpSpPr>
        <p:grpSpPr>
          <a:xfrm>
            <a:off x="373466" y="1245335"/>
            <a:ext cx="1473078" cy="360000"/>
            <a:chOff x="60222" y="4521844"/>
            <a:chExt cx="1473078" cy="360000"/>
          </a:xfrm>
        </p:grpSpPr>
        <p:sp>
          <p:nvSpPr>
            <p:cNvPr id="9" name="角丸四角形 8"/>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3" name="テキスト ボックス 12"/>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Tree>
    <p:extLst>
      <p:ext uri="{BB962C8B-B14F-4D97-AF65-F5344CB8AC3E}">
        <p14:creationId xmlns:p14="http://schemas.microsoft.com/office/powerpoint/2010/main" val="37923487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136" y="724634"/>
            <a:ext cx="8915400" cy="400110"/>
          </a:xfrm>
        </p:spPr>
        <p:txBody>
          <a:bodyPr/>
          <a:lstStyle/>
          <a:p>
            <a:r>
              <a:rPr kumimoji="1" lang="ja-JP" altLang="en-US" sz="2000" b="0" dirty="0" smtClean="0"/>
              <a:t>急傾斜地崩壊危険区域と土砂災害（特別）警戒区域と急傾斜地崩壊危険箇所</a:t>
            </a:r>
            <a:endParaRPr kumimoji="1" lang="ja-JP" altLang="en-US" sz="2000" b="0"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58</a:t>
            </a:fld>
            <a:endParaRPr lang="ja-JP" altLang="en-US"/>
          </a:p>
        </p:txBody>
      </p:sp>
      <p:sp>
        <p:nvSpPr>
          <p:cNvPr id="5" name="正方形/長方形 4"/>
          <p:cNvSpPr/>
          <p:nvPr/>
        </p:nvSpPr>
        <p:spPr>
          <a:xfrm>
            <a:off x="6114404" y="1803939"/>
            <a:ext cx="3672408" cy="4577389"/>
          </a:xfrm>
          <a:prstGeom prst="rect">
            <a:avLst/>
          </a:prstGeom>
          <a:ln w="38100" cmpd="dbl">
            <a:solidFill>
              <a:srgbClr val="FF0000"/>
            </a:solidFill>
          </a:ln>
        </p:spPr>
        <p:txBody>
          <a:bodyPr wrap="square" lIns="108000" tIns="72000" rIns="108000" bIns="72000">
            <a:spAutoFit/>
          </a:bodyPr>
          <a:lstStyle/>
          <a:p>
            <a:pPr marL="0" indent="0" eaLnBrk="1" hangingPunct="1">
              <a:buNone/>
              <a:defRPr/>
            </a:pPr>
            <a:endParaRPr lang="en-US" altLang="ja-JP" b="1" kern="0" dirty="0" smtClean="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u="sng" kern="0" dirty="0" smtClean="0">
                <a:solidFill>
                  <a:srgbClr val="FF0000"/>
                </a:solidFill>
                <a:effectLst>
                  <a:outerShdw blurRad="38100" dist="38100" dir="2700000" algn="tl">
                    <a:srgbClr val="000000">
                      <a:alpha val="43137"/>
                    </a:srgbClr>
                  </a:outerShdw>
                </a:effectLst>
                <a:latin typeface="+mn-ea"/>
              </a:rPr>
              <a:t>急傾斜地法、土砂法ともに、対象となる斜面は、傾斜度が</a:t>
            </a:r>
            <a:r>
              <a:rPr lang="en-US" altLang="ja-JP" b="1" u="sng" kern="0" dirty="0" smtClean="0">
                <a:solidFill>
                  <a:srgbClr val="FF0000"/>
                </a:solidFill>
                <a:effectLst>
                  <a:outerShdw blurRad="38100" dist="38100" dir="2700000" algn="tl">
                    <a:srgbClr val="000000">
                      <a:alpha val="43137"/>
                    </a:srgbClr>
                  </a:outerShdw>
                </a:effectLst>
                <a:latin typeface="+mn-ea"/>
              </a:rPr>
              <a:t>30</a:t>
            </a:r>
            <a:r>
              <a:rPr lang="ja-JP" altLang="en-US" b="1" u="sng" kern="0" dirty="0" smtClean="0">
                <a:solidFill>
                  <a:srgbClr val="FF0000"/>
                </a:solidFill>
                <a:effectLst>
                  <a:outerShdw blurRad="38100" dist="38100" dir="2700000" algn="tl">
                    <a:srgbClr val="000000">
                      <a:alpha val="43137"/>
                    </a:srgbClr>
                  </a:outerShdw>
                </a:effectLst>
                <a:latin typeface="+mn-ea"/>
              </a:rPr>
              <a:t>度以上である土地。</a:t>
            </a:r>
            <a:endParaRPr lang="en-US" altLang="ja-JP" b="1" u="sng" kern="0" dirty="0" smtClean="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kern="0" dirty="0" smtClean="0">
                <a:solidFill>
                  <a:schemeClr val="accent4"/>
                </a:solidFill>
                <a:latin typeface="+mn-ea"/>
              </a:rPr>
              <a:t>「</a:t>
            </a:r>
            <a:r>
              <a:rPr lang="zh-TW" altLang="en-US" b="1" kern="0" dirty="0" smtClean="0">
                <a:solidFill>
                  <a:schemeClr val="accent4"/>
                </a:solidFill>
                <a:latin typeface="+mn-ea"/>
              </a:rPr>
              <a:t>危険</a:t>
            </a:r>
            <a:r>
              <a:rPr lang="zh-TW" altLang="en-US" b="1" kern="0" dirty="0">
                <a:solidFill>
                  <a:schemeClr val="accent4"/>
                </a:solidFill>
                <a:latin typeface="+mn-ea"/>
              </a:rPr>
              <a:t>区域編入調書作成業務特記</a:t>
            </a:r>
            <a:r>
              <a:rPr lang="zh-TW" altLang="en-US" b="1" kern="0" dirty="0" smtClean="0">
                <a:solidFill>
                  <a:schemeClr val="accent4"/>
                </a:solidFill>
                <a:latin typeface="+mn-ea"/>
              </a:rPr>
              <a:t>仕様書</a:t>
            </a:r>
            <a:r>
              <a:rPr lang="ja-JP" altLang="en-US" b="1" kern="0" dirty="0" smtClean="0">
                <a:solidFill>
                  <a:schemeClr val="accent4"/>
                </a:solidFill>
                <a:latin typeface="+mn-ea"/>
              </a:rPr>
              <a:t>」と「基礎調査マニュアル」の下端設定の考え方が異なる。</a:t>
            </a:r>
            <a:endParaRPr lang="en-US" altLang="ja-JP" b="1" kern="0" dirty="0" smtClean="0">
              <a:solidFill>
                <a:schemeClr val="accent4"/>
              </a:solidFill>
              <a:latin typeface="+mn-ea"/>
            </a:endParaRPr>
          </a:p>
          <a:p>
            <a:pPr eaLnBrk="1" hangingPunct="1">
              <a:defRPr/>
            </a:pPr>
            <a:endParaRPr lang="en-US" altLang="zh-TW" b="1" kern="0" dirty="0" smtClean="0">
              <a:solidFill>
                <a:schemeClr val="accent4"/>
              </a:solidFill>
              <a:latin typeface="+mn-ea"/>
            </a:endParaRPr>
          </a:p>
          <a:p>
            <a:pPr eaLnBrk="1" hangingPunct="1">
              <a:defRPr/>
            </a:pPr>
            <a:endParaRPr lang="en-US" altLang="zh-TW" b="1" kern="0" dirty="0">
              <a:solidFill>
                <a:schemeClr val="accent4"/>
              </a:solidFill>
              <a:latin typeface="+mn-ea"/>
            </a:endParaRPr>
          </a:p>
          <a:p>
            <a:pPr marL="285750" indent="-285750" eaLnBrk="1" hangingPunct="1">
              <a:buFont typeface="Wingdings" panose="05000000000000000000" pitchFamily="2" charset="2"/>
              <a:buChar char="l"/>
              <a:defRPr/>
            </a:pPr>
            <a:r>
              <a:rPr lang="ja-JP" altLang="en-US" b="1" kern="0" dirty="0" smtClean="0">
                <a:solidFill>
                  <a:schemeClr val="accent4"/>
                </a:solidFill>
                <a:latin typeface="+mn-ea"/>
              </a:rPr>
              <a:t>急傾斜地法では、多段斜面の評価により高さを設定して、</a:t>
            </a:r>
            <a:r>
              <a:rPr lang="en-US" altLang="ja-JP" b="1" kern="0" dirty="0" smtClean="0">
                <a:solidFill>
                  <a:schemeClr val="accent4"/>
                </a:solidFill>
                <a:latin typeface="+mn-ea"/>
              </a:rPr>
              <a:t>5m</a:t>
            </a:r>
            <a:r>
              <a:rPr lang="ja-JP" altLang="en-US" b="1" kern="0" dirty="0" smtClean="0">
                <a:solidFill>
                  <a:schemeClr val="accent4"/>
                </a:solidFill>
                <a:latin typeface="+mn-ea"/>
              </a:rPr>
              <a:t>以上の</a:t>
            </a:r>
            <a:r>
              <a:rPr lang="ja-JP" altLang="en-US" b="1" kern="0" dirty="0">
                <a:solidFill>
                  <a:schemeClr val="accent4"/>
                </a:solidFill>
                <a:latin typeface="+mn-ea"/>
              </a:rPr>
              <a:t>斜面</a:t>
            </a:r>
            <a:r>
              <a:rPr lang="ja-JP" altLang="en-US" b="1" kern="0" dirty="0" smtClean="0">
                <a:solidFill>
                  <a:schemeClr val="accent4"/>
                </a:solidFill>
                <a:latin typeface="+mn-ea"/>
              </a:rPr>
              <a:t>を指定の対象としている。</a:t>
            </a:r>
            <a:endParaRPr lang="en-US" altLang="ja-JP" b="1" kern="0" dirty="0" smtClean="0">
              <a:solidFill>
                <a:schemeClr val="accent4"/>
              </a:solidFill>
              <a:latin typeface="+mn-ea"/>
            </a:endParaRPr>
          </a:p>
          <a:p>
            <a:pPr marL="285750" indent="-285750" eaLnBrk="1" hangingPunct="1">
              <a:buFont typeface="Wingdings" panose="05000000000000000000" pitchFamily="2" charset="2"/>
              <a:buChar char="l"/>
              <a:defRPr/>
            </a:pPr>
            <a:r>
              <a:rPr lang="ja-JP" altLang="en-US" b="1" kern="0" dirty="0" smtClean="0">
                <a:solidFill>
                  <a:schemeClr val="accent4"/>
                </a:solidFill>
                <a:latin typeface="+mn-ea"/>
              </a:rPr>
              <a:t>土砂法マニュアルでは、傾斜度</a:t>
            </a:r>
            <a:r>
              <a:rPr lang="en-US" altLang="ja-JP" b="1" kern="0" dirty="0" smtClean="0">
                <a:solidFill>
                  <a:schemeClr val="accent4"/>
                </a:solidFill>
                <a:latin typeface="+mn-ea"/>
              </a:rPr>
              <a:t>30</a:t>
            </a:r>
            <a:r>
              <a:rPr lang="ja-JP" altLang="en-US" b="1" kern="0" dirty="0" smtClean="0">
                <a:solidFill>
                  <a:schemeClr val="accent4"/>
                </a:solidFill>
                <a:latin typeface="+mn-ea"/>
              </a:rPr>
              <a:t>度以上かつ</a:t>
            </a:r>
            <a:r>
              <a:rPr lang="en-US" altLang="ja-JP" b="1" kern="0" dirty="0" smtClean="0">
                <a:solidFill>
                  <a:schemeClr val="accent4"/>
                </a:solidFill>
                <a:latin typeface="+mn-ea"/>
              </a:rPr>
              <a:t>5m</a:t>
            </a:r>
            <a:r>
              <a:rPr lang="ja-JP" altLang="en-US" b="1" kern="0" dirty="0" smtClean="0">
                <a:solidFill>
                  <a:schemeClr val="accent4"/>
                </a:solidFill>
                <a:latin typeface="+mn-ea"/>
              </a:rPr>
              <a:t>以上の斜面を指定の対象としている。</a:t>
            </a:r>
            <a:endParaRPr lang="zh-TW" altLang="en-US" b="1" kern="0" dirty="0">
              <a:solidFill>
                <a:schemeClr val="accent4"/>
              </a:solidFill>
              <a:latin typeface="+mn-ea"/>
            </a:endParaRPr>
          </a:p>
        </p:txBody>
      </p:sp>
      <p:sp>
        <p:nvSpPr>
          <p:cNvPr id="6" name="タイトル 1"/>
          <p:cNvSpPr txBox="1">
            <a:spLocks/>
          </p:cNvSpPr>
          <p:nvPr/>
        </p:nvSpPr>
        <p:spPr bwMode="auto">
          <a:xfrm>
            <a:off x="6654464" y="1259813"/>
            <a:ext cx="2592288" cy="4001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pPr algn="ctr"/>
            <a:r>
              <a:rPr lang="ja-JP" altLang="en-US" sz="2000" kern="0" dirty="0"/>
              <a:t>下端</a:t>
            </a:r>
            <a:r>
              <a:rPr lang="ja-JP" altLang="en-US" sz="2000" kern="0" dirty="0" smtClean="0"/>
              <a:t>設定について</a:t>
            </a:r>
            <a:endParaRPr lang="ja-JP" altLang="en-US" sz="2000" kern="0" dirty="0"/>
          </a:p>
        </p:txBody>
      </p:sp>
      <p:sp>
        <p:nvSpPr>
          <p:cNvPr id="7" name="正方形/長方形 6"/>
          <p:cNvSpPr/>
          <p:nvPr/>
        </p:nvSpPr>
        <p:spPr>
          <a:xfrm>
            <a:off x="56456" y="1033503"/>
            <a:ext cx="2601994" cy="338554"/>
          </a:xfrm>
          <a:prstGeom prst="rect">
            <a:avLst/>
          </a:prstGeom>
        </p:spPr>
        <p:txBody>
          <a:bodyPr wrap="none">
            <a:spAutoFit/>
          </a:bodyPr>
          <a:lstStyle/>
          <a:p>
            <a:r>
              <a:rPr lang="ja-JP" altLang="en-US" sz="1600" b="1" kern="0" dirty="0">
                <a:solidFill>
                  <a:schemeClr val="accent4"/>
                </a:solidFill>
                <a:latin typeface="+mn-ea"/>
              </a:rPr>
              <a:t>●</a:t>
            </a:r>
            <a:r>
              <a:rPr lang="ja-JP" altLang="en-US" sz="1600" b="1" kern="0" dirty="0" smtClean="0">
                <a:solidFill>
                  <a:schemeClr val="accent4"/>
                </a:solidFill>
                <a:latin typeface="+mn-ea"/>
              </a:rPr>
              <a:t>急傾斜地法における下端</a:t>
            </a:r>
            <a:endParaRPr lang="ja-JP" altLang="en-US" sz="16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36" y="1371302"/>
            <a:ext cx="5685584" cy="241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35" y="3906107"/>
            <a:ext cx="5436011" cy="297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下矢印 12"/>
          <p:cNvSpPr/>
          <p:nvPr/>
        </p:nvSpPr>
        <p:spPr>
          <a:xfrm>
            <a:off x="7338540" y="4265994"/>
            <a:ext cx="1224136" cy="216024"/>
          </a:xfrm>
          <a:prstGeom prst="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6456" y="3602257"/>
            <a:ext cx="2188420" cy="338554"/>
          </a:xfrm>
          <a:prstGeom prst="rect">
            <a:avLst/>
          </a:prstGeom>
        </p:spPr>
        <p:txBody>
          <a:bodyPr wrap="none">
            <a:spAutoFit/>
          </a:bodyPr>
          <a:lstStyle/>
          <a:p>
            <a:r>
              <a:rPr lang="ja-JP" altLang="en-US" sz="1600" b="1" dirty="0" smtClean="0"/>
              <a:t>●土砂法における下端</a:t>
            </a:r>
            <a:endParaRPr lang="ja-JP" altLang="en-US" sz="1600" b="1" dirty="0"/>
          </a:p>
        </p:txBody>
      </p:sp>
      <p:sp>
        <p:nvSpPr>
          <p:cNvPr id="14" name="テキスト ボックス 13"/>
          <p:cNvSpPr txBox="1"/>
          <p:nvPr/>
        </p:nvSpPr>
        <p:spPr>
          <a:xfrm>
            <a:off x="392803" y="373887"/>
            <a:ext cx="4087979" cy="461665"/>
          </a:xfrm>
          <a:prstGeom prst="rect">
            <a:avLst/>
          </a:prstGeom>
          <a:noFill/>
        </p:spPr>
        <p:txBody>
          <a:bodyPr wrap="none" rtlCol="0" anchor="ctr" anchorCtr="0">
            <a:spAutoFit/>
          </a:bodyPr>
          <a:lstStyle/>
          <a:p>
            <a:r>
              <a:rPr lang="ja-JP" altLang="en-US" sz="2400" b="1" u="sng" dirty="0">
                <a:effectLst>
                  <a:outerShdw blurRad="38100" dist="38100" dir="2700000" algn="tl">
                    <a:srgbClr val="000000">
                      <a:alpha val="43137"/>
                    </a:srgbClr>
                  </a:outerShdw>
                </a:effectLst>
              </a:rPr>
              <a:t>（３）急傾斜地崩壊危険</a:t>
            </a:r>
            <a:r>
              <a:rPr lang="ja-JP" altLang="en-US" sz="2400" b="1" u="sng" dirty="0" smtClean="0">
                <a:effectLst>
                  <a:outerShdw blurRad="38100" dist="38100" dir="2700000" algn="tl">
                    <a:srgbClr val="000000">
                      <a:alpha val="43137"/>
                    </a:srgbClr>
                  </a:outerShdw>
                </a:effectLst>
              </a:rPr>
              <a:t>区域④</a:t>
            </a:r>
            <a:endParaRPr lang="ja-JP" altLang="en-US" sz="2400" b="1" u="sng" dirty="0">
              <a:effectLst>
                <a:outerShdw blurRad="38100" dist="38100" dir="2700000" algn="tl">
                  <a:srgbClr val="000000">
                    <a:alpha val="43137"/>
                  </a:srgbClr>
                </a:outerShdw>
              </a:effectLst>
            </a:endParaRPr>
          </a:p>
        </p:txBody>
      </p:sp>
      <p:grpSp>
        <p:nvGrpSpPr>
          <p:cNvPr id="16" name="グループ化 15"/>
          <p:cNvGrpSpPr/>
          <p:nvPr/>
        </p:nvGrpSpPr>
        <p:grpSpPr>
          <a:xfrm>
            <a:off x="5927830" y="1714399"/>
            <a:ext cx="1473078" cy="360000"/>
            <a:chOff x="60222" y="4521844"/>
            <a:chExt cx="1473078" cy="360000"/>
          </a:xfrm>
        </p:grpSpPr>
        <p:sp>
          <p:nvSpPr>
            <p:cNvPr id="17" name="角丸四角形 16"/>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20" name="テキスト ボックス 19"/>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Tree>
    <p:extLst>
      <p:ext uri="{BB962C8B-B14F-4D97-AF65-F5344CB8AC3E}">
        <p14:creationId xmlns:p14="http://schemas.microsoft.com/office/powerpoint/2010/main" val="24128436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392803" y="373887"/>
            <a:ext cx="5253361" cy="461665"/>
          </a:xfrm>
          <a:prstGeom prst="rect">
            <a:avLst/>
          </a:prstGeom>
          <a:noFill/>
        </p:spPr>
        <p:txBody>
          <a:bodyPr wrap="none" rtlCol="0" anchor="ctr" anchorCtr="0">
            <a:spAutoFit/>
          </a:bodyPr>
          <a:lstStyle/>
          <a:p>
            <a:r>
              <a:rPr lang="ja-JP" altLang="en-US" sz="2400" b="1" u="sng" dirty="0" smtClean="0">
                <a:effectLst>
                  <a:outerShdw blurRad="38100" dist="38100" dir="2700000" algn="tl">
                    <a:srgbClr val="000000">
                      <a:alpha val="43137"/>
                    </a:srgbClr>
                  </a:outerShdw>
                </a:effectLst>
              </a:rPr>
              <a:t>～急傾斜対策における高さの設定①～</a:t>
            </a:r>
            <a:endParaRPr kumimoji="1" lang="ja-JP" altLang="en-US" sz="2400" b="1" u="sng" dirty="0" smtClean="0">
              <a:effectLst>
                <a:outerShdw blurRad="38100" dist="38100" dir="2700000" algn="tl">
                  <a:srgbClr val="000000">
                    <a:alpha val="43137"/>
                  </a:srgbClr>
                </a:outerShdw>
              </a:effectLst>
            </a:endParaRPr>
          </a:p>
        </p:txBody>
      </p:sp>
      <p:sp>
        <p:nvSpPr>
          <p:cNvPr id="2" name="タイトル 1"/>
          <p:cNvSpPr>
            <a:spLocks noGrp="1"/>
          </p:cNvSpPr>
          <p:nvPr>
            <p:ph type="title"/>
          </p:nvPr>
        </p:nvSpPr>
        <p:spPr>
          <a:xfrm>
            <a:off x="6464382" y="811312"/>
            <a:ext cx="2592288" cy="400110"/>
          </a:xfrm>
          <a:solidFill>
            <a:srgbClr val="FFC000"/>
          </a:solidFill>
        </p:spPr>
        <p:txBody>
          <a:bodyPr/>
          <a:lstStyle/>
          <a:p>
            <a:pPr algn="ctr"/>
            <a:r>
              <a:rPr lang="ja-JP" altLang="en-US" sz="2000" dirty="0" smtClean="0"/>
              <a:t>上端設定</a:t>
            </a:r>
            <a:r>
              <a:rPr lang="ja-JP" altLang="en-US" sz="2000" dirty="0"/>
              <a:t>に</a:t>
            </a:r>
            <a:r>
              <a:rPr lang="ja-JP" altLang="en-US" sz="2000" dirty="0" smtClean="0"/>
              <a:t>ついて</a:t>
            </a:r>
            <a:endParaRPr kumimoji="1" lang="ja-JP" altLang="en-US" sz="2000"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59</a:t>
            </a:fld>
            <a:endParaRPr lang="ja-JP" altLang="en-US"/>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2" y="836712"/>
            <a:ext cx="5648842" cy="6003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5688281" y="1259188"/>
            <a:ext cx="4144488" cy="50588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ja-JP" altLang="en-US" sz="1200" dirty="0">
                <a:solidFill>
                  <a:schemeClr val="tx1"/>
                </a:solidFill>
                <a:latin typeface="HG丸ｺﾞｼｯｸM-PRO" panose="020F0600000000000000" pitchFamily="50" charset="-128"/>
                <a:ea typeface="HG丸ｺﾞｼｯｸM-PRO" panose="020F0600000000000000" pitchFamily="50" charset="-128"/>
              </a:rPr>
              <a:t>（解説）</a:t>
            </a:r>
          </a:p>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200" dirty="0">
                <a:solidFill>
                  <a:schemeClr val="tx1"/>
                </a:solidFill>
                <a:latin typeface="HG丸ｺﾞｼｯｸM-PRO" panose="020F0600000000000000" pitchFamily="50" charset="-128"/>
                <a:ea typeface="HG丸ｺﾞｼｯｸM-PRO" panose="020F0600000000000000" pitchFamily="50" charset="-128"/>
              </a:rPr>
              <a:t>急傾斜地の定義は急傾斜地法第２条により「</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傾斜度が</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　</a:t>
            </a:r>
            <a:r>
              <a:rPr lang="en-US" altLang="ja-JP" sz="1200" dirty="0" smtClean="0">
                <a:solidFill>
                  <a:schemeClr val="tx1"/>
                </a:solidFill>
                <a:latin typeface="HG丸ｺﾞｼｯｸM-PRO" panose="020F0600000000000000" pitchFamily="50" charset="-128"/>
                <a:ea typeface="HG丸ｺﾞｼｯｸM-PRO" panose="020F0600000000000000" pitchFamily="50" charset="-128"/>
              </a:rPr>
              <a:t>30°</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以上で</a:t>
            </a:r>
            <a:r>
              <a:rPr lang="ja-JP" altLang="en-US" sz="1200" dirty="0">
                <a:solidFill>
                  <a:schemeClr val="tx1"/>
                </a:solidFill>
                <a:latin typeface="HG丸ｺﾞｼｯｸM-PRO" panose="020F0600000000000000" pitchFamily="50" charset="-128"/>
                <a:ea typeface="HG丸ｺﾞｼｯｸM-PRO" panose="020F0600000000000000" pitchFamily="50" charset="-128"/>
              </a:rPr>
              <a:t>ある土地」とされ、また</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土砂法第</a:t>
            </a:r>
            <a:r>
              <a:rPr lang="en-US" altLang="ja-JP" sz="1200" dirty="0" smtClean="0">
                <a:solidFill>
                  <a:schemeClr val="tx1"/>
                </a:solidFill>
                <a:latin typeface="HG丸ｺﾞｼｯｸM-PRO" panose="020F0600000000000000" pitchFamily="50" charset="-128"/>
                <a:ea typeface="HG丸ｺﾞｼｯｸM-PRO" panose="020F0600000000000000" pitchFamily="50" charset="-128"/>
              </a:rPr>
              <a:t>2</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条でも</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　</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同様</a:t>
            </a:r>
            <a:r>
              <a:rPr lang="ja-JP" altLang="en-US" sz="1200" dirty="0">
                <a:solidFill>
                  <a:schemeClr val="tx1"/>
                </a:solidFill>
                <a:latin typeface="HG丸ｺﾞｼｯｸM-PRO" panose="020F0600000000000000" pitchFamily="50" charset="-128"/>
                <a:ea typeface="HG丸ｺﾞｼｯｸM-PRO" panose="020F0600000000000000" pitchFamily="50" charset="-128"/>
              </a:rPr>
              <a:t>の</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定義であることから、</a:t>
            </a:r>
            <a:r>
              <a:rPr lang="ja-JP" altLang="en-US" sz="1200" dirty="0">
                <a:solidFill>
                  <a:schemeClr val="tx1"/>
                </a:solidFill>
                <a:latin typeface="HG丸ｺﾞｼｯｸM-PRO" panose="020F0600000000000000" pitchFamily="50" charset="-128"/>
                <a:ea typeface="HG丸ｺﾞｼｯｸM-PRO" panose="020F0600000000000000" pitchFamily="50" charset="-128"/>
              </a:rPr>
              <a:t>急傾斜地崩壊防止</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工事に</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　</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より土砂法</a:t>
            </a:r>
            <a:r>
              <a:rPr lang="ja-JP" altLang="en-US" sz="1200" dirty="0">
                <a:solidFill>
                  <a:schemeClr val="tx1"/>
                </a:solidFill>
                <a:latin typeface="HG丸ｺﾞｼｯｸM-PRO" panose="020F0600000000000000" pitchFamily="50" charset="-128"/>
                <a:ea typeface="HG丸ｺﾞｼｯｸM-PRO" panose="020F0600000000000000" pitchFamily="50" charset="-128"/>
              </a:rPr>
              <a:t>に</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基づく、</a:t>
            </a:r>
            <a:r>
              <a:rPr lang="ja-JP" altLang="en-US" sz="1200" u="sng" dirty="0" smtClean="0">
                <a:solidFill>
                  <a:srgbClr val="FF0000"/>
                </a:solidFill>
                <a:latin typeface="HG丸ｺﾞｼｯｸM-PRO" panose="020F0600000000000000" pitchFamily="50" charset="-128"/>
                <a:ea typeface="HG丸ｺﾞｼｯｸM-PRO" panose="020F0600000000000000" pitchFamily="50" charset="-128"/>
              </a:rPr>
              <a:t>レッド区域</a:t>
            </a:r>
            <a:r>
              <a:rPr lang="ja-JP" altLang="en-US" sz="1200" u="sng" dirty="0">
                <a:solidFill>
                  <a:srgbClr val="FF0000"/>
                </a:solidFill>
                <a:latin typeface="HG丸ｺﾞｼｯｸM-PRO" panose="020F0600000000000000" pitchFamily="50" charset="-128"/>
                <a:ea typeface="HG丸ｺﾞｼｯｸM-PRO" panose="020F0600000000000000" pitchFamily="50" charset="-128"/>
              </a:rPr>
              <a:t>を解消</a:t>
            </a:r>
            <a:r>
              <a:rPr lang="ja-JP" altLang="en-US" sz="1200" u="sng" dirty="0" smtClean="0">
                <a:solidFill>
                  <a:srgbClr val="FF0000"/>
                </a:solidFill>
                <a:latin typeface="HG丸ｺﾞｼｯｸM-PRO" panose="020F0600000000000000" pitchFamily="50" charset="-128"/>
                <a:ea typeface="HG丸ｺﾞｼｯｸM-PRO" panose="020F0600000000000000" pitchFamily="50" charset="-128"/>
              </a:rPr>
              <a:t>するために用</a:t>
            </a:r>
            <a:endParaRPr lang="en-US" altLang="ja-JP" sz="1200" u="sng" dirty="0" smtClean="0">
              <a:solidFill>
                <a:srgbClr val="FF0000"/>
              </a:solidFill>
              <a:latin typeface="HG丸ｺﾞｼｯｸM-PRO" panose="020F0600000000000000" pitchFamily="50" charset="-128"/>
              <a:ea typeface="HG丸ｺﾞｼｯｸM-PRO" panose="020F0600000000000000" pitchFamily="50" charset="-128"/>
            </a:endParaRPr>
          </a:p>
          <a:p>
            <a:r>
              <a:rPr lang="ja-JP" altLang="en-US" sz="1200" dirty="0">
                <a:solidFill>
                  <a:srgbClr val="FF0000"/>
                </a:solidFill>
                <a:latin typeface="HG丸ｺﾞｼｯｸM-PRO" panose="020F0600000000000000" pitchFamily="50" charset="-128"/>
                <a:ea typeface="HG丸ｺﾞｼｯｸM-PRO" panose="020F0600000000000000" pitchFamily="50" charset="-128"/>
              </a:rPr>
              <a:t>　</a:t>
            </a:r>
            <a:r>
              <a:rPr lang="ja-JP" altLang="en-US" sz="1200" u="sng" dirty="0" smtClean="0">
                <a:solidFill>
                  <a:srgbClr val="FF0000"/>
                </a:solidFill>
                <a:latin typeface="HG丸ｺﾞｼｯｸM-PRO" panose="020F0600000000000000" pitchFamily="50" charset="-128"/>
                <a:ea typeface="HG丸ｺﾞｼｯｸM-PRO" panose="020F0600000000000000" pitchFamily="50" charset="-128"/>
              </a:rPr>
              <a:t>いる設計</a:t>
            </a:r>
            <a:r>
              <a:rPr lang="ja-JP" altLang="en-US" sz="1200" u="sng" dirty="0">
                <a:solidFill>
                  <a:srgbClr val="FF0000"/>
                </a:solidFill>
                <a:latin typeface="HG丸ｺﾞｼｯｸM-PRO" panose="020F0600000000000000" pitchFamily="50" charset="-128"/>
                <a:ea typeface="HG丸ｺﾞｼｯｸM-PRO" panose="020F0600000000000000" pitchFamily="50" charset="-128"/>
              </a:rPr>
              <a:t>高さ設定</a:t>
            </a:r>
            <a:r>
              <a:rPr lang="en-US" altLang="ja-JP" sz="1200" u="sng" dirty="0">
                <a:solidFill>
                  <a:srgbClr val="FF0000"/>
                </a:solidFill>
                <a:latin typeface="HG丸ｺﾞｼｯｸM-PRO" panose="020F0600000000000000" pitchFamily="50" charset="-128"/>
                <a:ea typeface="HG丸ｺﾞｼｯｸM-PRO" panose="020F0600000000000000" pitchFamily="50" charset="-128"/>
              </a:rPr>
              <a:t>[</a:t>
            </a:r>
            <a:r>
              <a:rPr lang="ja-JP" altLang="en-US" sz="1200" u="sng" dirty="0">
                <a:solidFill>
                  <a:srgbClr val="FF0000"/>
                </a:solidFill>
                <a:latin typeface="HG丸ｺﾞｼｯｸM-PRO" panose="020F0600000000000000" pitchFamily="50" charset="-128"/>
                <a:ea typeface="HG丸ｺﾞｼｯｸM-PRO" panose="020F0600000000000000" pitchFamily="50" charset="-128"/>
              </a:rPr>
              <a:t>上端設定</a:t>
            </a:r>
            <a:r>
              <a:rPr lang="en-US" altLang="ja-JP" sz="1200" u="sng" dirty="0">
                <a:solidFill>
                  <a:srgbClr val="FF0000"/>
                </a:solidFill>
                <a:latin typeface="HG丸ｺﾞｼｯｸM-PRO" panose="020F0600000000000000" pitchFamily="50" charset="-128"/>
                <a:ea typeface="HG丸ｺﾞｼｯｸM-PRO" panose="020F0600000000000000" pitchFamily="50" charset="-128"/>
              </a:rPr>
              <a:t>]</a:t>
            </a:r>
            <a:r>
              <a:rPr lang="ja-JP" altLang="en-US" sz="1200" u="sng" dirty="0" smtClean="0">
                <a:solidFill>
                  <a:srgbClr val="FF0000"/>
                </a:solidFill>
                <a:latin typeface="HG丸ｺﾞｼｯｸM-PRO" panose="020F0600000000000000" pitchFamily="50" charset="-128"/>
                <a:ea typeface="HG丸ｺﾞｼｯｸM-PRO" panose="020F0600000000000000" pitchFamily="50" charset="-128"/>
              </a:rPr>
              <a:t>については、</a:t>
            </a:r>
            <a:r>
              <a:rPr lang="en-US" altLang="ja-JP" sz="1200" u="sng" dirty="0" smtClean="0">
                <a:solidFill>
                  <a:srgbClr val="FF0000"/>
                </a:solidFill>
                <a:latin typeface="HG丸ｺﾞｼｯｸM-PRO" panose="020F0600000000000000" pitchFamily="50" charset="-128"/>
                <a:ea typeface="HG丸ｺﾞｼｯｸM-PRO" panose="020F0600000000000000" pitchFamily="50" charset="-128"/>
              </a:rPr>
              <a:t>30</a:t>
            </a:r>
            <a:r>
              <a:rPr lang="en-US" altLang="ja-JP" sz="1200" u="sng" dirty="0">
                <a:solidFill>
                  <a:srgbClr val="FF0000"/>
                </a:solidFill>
                <a:latin typeface="HG丸ｺﾞｼｯｸM-PRO" panose="020F0600000000000000" pitchFamily="50" charset="-128"/>
                <a:ea typeface="HG丸ｺﾞｼｯｸM-PRO" panose="020F0600000000000000" pitchFamily="50" charset="-128"/>
              </a:rPr>
              <a:t>°</a:t>
            </a:r>
            <a:r>
              <a:rPr lang="ja-JP" altLang="en-US" sz="1200" u="sng" dirty="0" smtClean="0">
                <a:solidFill>
                  <a:srgbClr val="FF0000"/>
                </a:solidFill>
                <a:latin typeface="HG丸ｺﾞｼｯｸM-PRO" panose="020F0600000000000000" pitchFamily="50" charset="-128"/>
                <a:ea typeface="HG丸ｺﾞｼｯｸM-PRO" panose="020F0600000000000000" pitchFamily="50" charset="-128"/>
              </a:rPr>
              <a:t>を</a:t>
            </a:r>
            <a:endParaRPr lang="en-US" altLang="ja-JP" sz="1200" u="sng" dirty="0" smtClean="0">
              <a:solidFill>
                <a:srgbClr val="FF0000"/>
              </a:solidFill>
              <a:latin typeface="HG丸ｺﾞｼｯｸM-PRO" panose="020F0600000000000000" pitchFamily="50" charset="-128"/>
              <a:ea typeface="HG丸ｺﾞｼｯｸM-PRO" panose="020F0600000000000000" pitchFamily="50" charset="-128"/>
            </a:endParaRPr>
          </a:p>
          <a:p>
            <a:r>
              <a:rPr lang="ja-JP" altLang="en-US" sz="1200" dirty="0">
                <a:solidFill>
                  <a:srgbClr val="FF0000"/>
                </a:solidFill>
                <a:latin typeface="HG丸ｺﾞｼｯｸM-PRO" panose="020F0600000000000000" pitchFamily="50" charset="-128"/>
                <a:ea typeface="HG丸ｺﾞｼｯｸM-PRO" panose="020F0600000000000000" pitchFamily="50" charset="-128"/>
              </a:rPr>
              <a:t>　</a:t>
            </a:r>
            <a:r>
              <a:rPr lang="ja-JP" altLang="en-US" sz="1200" u="sng" dirty="0" smtClean="0">
                <a:solidFill>
                  <a:srgbClr val="FF0000"/>
                </a:solidFill>
                <a:latin typeface="HG丸ｺﾞｼｯｸM-PRO" panose="020F0600000000000000" pitchFamily="50" charset="-128"/>
                <a:ea typeface="HG丸ｺﾞｼｯｸM-PRO" panose="020F0600000000000000" pitchFamily="50" charset="-128"/>
              </a:rPr>
              <a:t>下回った最初</a:t>
            </a:r>
            <a:r>
              <a:rPr lang="ja-JP" altLang="en-US" sz="1200" u="sng" dirty="0">
                <a:solidFill>
                  <a:srgbClr val="FF0000"/>
                </a:solidFill>
                <a:latin typeface="HG丸ｺﾞｼｯｸM-PRO" panose="020F0600000000000000" pitchFamily="50" charset="-128"/>
                <a:ea typeface="HG丸ｺﾞｼｯｸM-PRO" panose="020F0600000000000000" pitchFamily="50" charset="-128"/>
              </a:rPr>
              <a:t>の遷急点が斜面設計高さ</a:t>
            </a:r>
            <a:r>
              <a:rPr lang="ja-JP" altLang="en-US" sz="1200" u="sng" dirty="0" smtClean="0">
                <a:solidFill>
                  <a:srgbClr val="FF0000"/>
                </a:solidFill>
                <a:latin typeface="HG丸ｺﾞｼｯｸM-PRO" panose="020F0600000000000000" pitchFamily="50" charset="-128"/>
                <a:ea typeface="HG丸ｺﾞｼｯｸM-PRO" panose="020F0600000000000000" pitchFamily="50" charset="-128"/>
              </a:rPr>
              <a:t>位置</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となる。</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endParaRPr lang="ja-JP" altLang="en-US" sz="12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・設計高さは土砂法適用以降、「急傾斜地崩壊対策</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事業</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　</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における衝撃力</a:t>
            </a:r>
            <a:r>
              <a:rPr lang="ja-JP" altLang="en-US" sz="1200" dirty="0">
                <a:solidFill>
                  <a:schemeClr val="tx1"/>
                </a:solidFill>
                <a:latin typeface="HG丸ｺﾞｼｯｸM-PRO" panose="020F0600000000000000" pitchFamily="50" charset="-128"/>
                <a:ea typeface="HG丸ｺﾞｼｯｸM-PRO" panose="020F0600000000000000" pitchFamily="50" charset="-128"/>
              </a:rPr>
              <a:t>と崩壊土砂による堆積の力</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を考慮した</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　</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擁壁</a:t>
            </a:r>
            <a:r>
              <a:rPr lang="ja-JP" altLang="en-US" sz="1200" dirty="0">
                <a:solidFill>
                  <a:schemeClr val="tx1"/>
                </a:solidFill>
                <a:latin typeface="HG丸ｺﾞｼｯｸM-PRO" panose="020F0600000000000000" pitchFamily="50" charset="-128"/>
                <a:ea typeface="HG丸ｺﾞｼｯｸM-PRO" panose="020F0600000000000000" pitchFamily="50" charset="-128"/>
              </a:rPr>
              <a:t>の設計」に</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おける</a:t>
            </a:r>
            <a:r>
              <a:rPr lang="ja-JP" altLang="en-US" sz="1200" dirty="0">
                <a:solidFill>
                  <a:schemeClr val="tx1"/>
                </a:solidFill>
                <a:latin typeface="HG丸ｺﾞｼｯｸM-PRO" panose="020F0600000000000000" pitchFamily="50" charset="-128"/>
                <a:ea typeface="HG丸ｺﾞｼｯｸM-PRO" panose="020F0600000000000000" pitchFamily="50" charset="-128"/>
              </a:rPr>
              <a:t>計算式（告示式）パラメータ</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で</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　</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あり、これ</a:t>
            </a:r>
            <a:r>
              <a:rPr lang="ja-JP" altLang="en-US" sz="1200" dirty="0">
                <a:solidFill>
                  <a:schemeClr val="tx1"/>
                </a:solidFill>
                <a:latin typeface="HG丸ｺﾞｼｯｸM-PRO" panose="020F0600000000000000" pitchFamily="50" charset="-128"/>
                <a:ea typeface="HG丸ｺﾞｼｯｸM-PRO" panose="020F0600000000000000" pitchFamily="50" charset="-128"/>
              </a:rPr>
              <a:t>は同法に</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よる</a:t>
            </a:r>
            <a:r>
              <a:rPr lang="ja-JP" altLang="en-US" sz="1200" dirty="0">
                <a:solidFill>
                  <a:schemeClr val="tx1"/>
                </a:solidFill>
                <a:latin typeface="HG丸ｺﾞｼｯｸM-PRO" panose="020F0600000000000000" pitchFamily="50" charset="-128"/>
                <a:ea typeface="HG丸ｺﾞｼｯｸM-PRO" panose="020F0600000000000000" pitchFamily="50" charset="-128"/>
              </a:rPr>
              <a:t>基礎</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調査とも</a:t>
            </a:r>
            <a:r>
              <a:rPr lang="ja-JP" altLang="en-US" sz="1200" dirty="0">
                <a:solidFill>
                  <a:schemeClr val="tx1"/>
                </a:solidFill>
                <a:latin typeface="HG丸ｺﾞｼｯｸM-PRO" panose="020F0600000000000000" pitchFamily="50" charset="-128"/>
                <a:ea typeface="HG丸ｺﾞｼｯｸM-PRO" panose="020F0600000000000000" pitchFamily="50" charset="-128"/>
              </a:rPr>
              <a:t>密接に</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関係</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　</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が</a:t>
            </a:r>
            <a:r>
              <a:rPr lang="ja-JP" altLang="en-US" sz="1200" dirty="0">
                <a:solidFill>
                  <a:schemeClr val="tx1"/>
                </a:solidFill>
                <a:latin typeface="HG丸ｺﾞｼｯｸM-PRO" panose="020F0600000000000000" pitchFamily="50" charset="-128"/>
                <a:ea typeface="HG丸ｺﾞｼｯｸM-PRO" panose="020F0600000000000000" pitchFamily="50" charset="-128"/>
              </a:rPr>
              <a:t>あるため</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200" u="sng" dirty="0" smtClean="0">
                <a:solidFill>
                  <a:srgbClr val="FF0000"/>
                </a:solidFill>
                <a:latin typeface="HG丸ｺﾞｼｯｸM-PRO" panose="020F0600000000000000" pitchFamily="50" charset="-128"/>
                <a:ea typeface="HG丸ｺﾞｼｯｸM-PRO" panose="020F0600000000000000" pitchFamily="50" charset="-128"/>
              </a:rPr>
              <a:t>対策工法検討における斜面設計</a:t>
            </a:r>
            <a:r>
              <a:rPr lang="ja-JP" altLang="en-US" sz="1200" u="sng" dirty="0">
                <a:solidFill>
                  <a:srgbClr val="FF0000"/>
                </a:solidFill>
                <a:latin typeface="HG丸ｺﾞｼｯｸM-PRO" panose="020F0600000000000000" pitchFamily="50" charset="-128"/>
                <a:ea typeface="HG丸ｺﾞｼｯｸM-PRO" panose="020F0600000000000000" pitchFamily="50" charset="-128"/>
              </a:rPr>
              <a:t>高さ</a:t>
            </a:r>
            <a:r>
              <a:rPr lang="ja-JP" altLang="en-US" sz="1200" u="sng" dirty="0" smtClean="0">
                <a:solidFill>
                  <a:srgbClr val="FF0000"/>
                </a:solidFill>
                <a:latin typeface="HG丸ｺﾞｼｯｸM-PRO" panose="020F0600000000000000" pitchFamily="50" charset="-128"/>
                <a:ea typeface="HG丸ｺﾞｼｯｸM-PRO" panose="020F0600000000000000" pitchFamily="50" charset="-128"/>
              </a:rPr>
              <a:t>設定</a:t>
            </a:r>
            <a:endParaRPr lang="en-US" altLang="ja-JP" sz="1200" u="sng" dirty="0" smtClean="0">
              <a:solidFill>
                <a:srgbClr val="FF0000"/>
              </a:solidFill>
              <a:latin typeface="HG丸ｺﾞｼｯｸM-PRO" panose="020F0600000000000000" pitchFamily="50" charset="-128"/>
              <a:ea typeface="HG丸ｺﾞｼｯｸM-PRO" panose="020F0600000000000000" pitchFamily="50" charset="-128"/>
            </a:endParaRPr>
          </a:p>
          <a:p>
            <a:r>
              <a:rPr lang="ja-JP" altLang="en-US" sz="1200" dirty="0">
                <a:solidFill>
                  <a:srgbClr val="FF0000"/>
                </a:solidFill>
                <a:latin typeface="HG丸ｺﾞｼｯｸM-PRO" panose="020F0600000000000000" pitchFamily="50" charset="-128"/>
                <a:ea typeface="HG丸ｺﾞｼｯｸM-PRO" panose="020F0600000000000000" pitchFamily="50" charset="-128"/>
              </a:rPr>
              <a:t>　</a:t>
            </a:r>
            <a:r>
              <a:rPr lang="en-US" altLang="ja-JP" sz="1200" u="sng" dirty="0" smtClean="0">
                <a:solidFill>
                  <a:srgbClr val="FF0000"/>
                </a:solidFill>
                <a:latin typeface="HG丸ｺﾞｼｯｸM-PRO" panose="020F0600000000000000" pitchFamily="50" charset="-128"/>
                <a:ea typeface="HG丸ｺﾞｼｯｸM-PRO" panose="020F0600000000000000" pitchFamily="50" charset="-128"/>
              </a:rPr>
              <a:t>[</a:t>
            </a:r>
            <a:r>
              <a:rPr lang="ja-JP" altLang="en-US" sz="1200" u="sng" dirty="0">
                <a:solidFill>
                  <a:srgbClr val="FF0000"/>
                </a:solidFill>
                <a:latin typeface="HG丸ｺﾞｼｯｸM-PRO" panose="020F0600000000000000" pitchFamily="50" charset="-128"/>
                <a:ea typeface="HG丸ｺﾞｼｯｸM-PRO" panose="020F0600000000000000" pitchFamily="50" charset="-128"/>
              </a:rPr>
              <a:t>上端設定</a:t>
            </a:r>
            <a:r>
              <a:rPr lang="en-US" altLang="ja-JP" sz="1200" u="sng" dirty="0">
                <a:solidFill>
                  <a:srgbClr val="FF0000"/>
                </a:solidFill>
                <a:latin typeface="HG丸ｺﾞｼｯｸM-PRO" panose="020F0600000000000000" pitchFamily="50" charset="-128"/>
                <a:ea typeface="HG丸ｺﾞｼｯｸM-PRO" panose="020F0600000000000000" pitchFamily="50" charset="-128"/>
              </a:rPr>
              <a:t>]</a:t>
            </a:r>
            <a:r>
              <a:rPr lang="ja-JP" altLang="en-US" sz="1200" u="sng" dirty="0" smtClean="0">
                <a:solidFill>
                  <a:srgbClr val="FF0000"/>
                </a:solidFill>
                <a:latin typeface="HG丸ｺﾞｼｯｸM-PRO" panose="020F0600000000000000" pitchFamily="50" charset="-128"/>
                <a:ea typeface="HG丸ｺﾞｼｯｸM-PRO" panose="020F0600000000000000" pitchFamily="50" charset="-128"/>
              </a:rPr>
              <a:t>と同じ扱い</a:t>
            </a:r>
            <a:r>
              <a:rPr lang="ja-JP" altLang="en-US" sz="1200" dirty="0">
                <a:solidFill>
                  <a:schemeClr val="tx1"/>
                </a:solidFill>
                <a:latin typeface="HG丸ｺﾞｼｯｸM-PRO" panose="020F0600000000000000" pitchFamily="50" charset="-128"/>
                <a:ea typeface="HG丸ｺﾞｼｯｸM-PRO" panose="020F0600000000000000" pitchFamily="50" charset="-128"/>
              </a:rPr>
              <a:t>で</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ある。</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・よって、急傾斜地</a:t>
            </a:r>
            <a:r>
              <a:rPr lang="ja-JP" altLang="en-US" sz="1200" dirty="0">
                <a:solidFill>
                  <a:schemeClr val="tx1"/>
                </a:solidFill>
                <a:latin typeface="HG丸ｺﾞｼｯｸM-PRO" panose="020F0600000000000000" pitchFamily="50" charset="-128"/>
                <a:ea typeface="HG丸ｺﾞｼｯｸM-PRO" panose="020F0600000000000000" pitchFamily="50" charset="-128"/>
              </a:rPr>
              <a:t>の高さ設定は「基礎</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調査マニュアル</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　</a:t>
            </a:r>
            <a:r>
              <a:rPr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200" dirty="0">
                <a:solidFill>
                  <a:schemeClr val="tx1"/>
                </a:solidFill>
                <a:latin typeface="HG丸ｺﾞｼｯｸM-PRO" panose="020F0600000000000000" pitchFamily="50" charset="-128"/>
                <a:ea typeface="HG丸ｺﾞｼｯｸM-PRO" panose="020F0600000000000000" pitchFamily="50" charset="-128"/>
              </a:rPr>
              <a:t>案</a:t>
            </a:r>
            <a:r>
              <a:rPr lang="en-US" altLang="ja-JP"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急傾斜地</a:t>
            </a:r>
            <a:r>
              <a:rPr lang="ja-JP" altLang="en-US" sz="1200" dirty="0">
                <a:solidFill>
                  <a:schemeClr val="tx1"/>
                </a:solidFill>
                <a:latin typeface="HG丸ｺﾞｼｯｸM-PRO" panose="020F0600000000000000" pitchFamily="50" charset="-128"/>
                <a:ea typeface="HG丸ｺﾞｼｯｸM-PRO" panose="020F0600000000000000" pitchFamily="50" charset="-128"/>
              </a:rPr>
              <a:t>の崩壊編</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」に</a:t>
            </a:r>
            <a:r>
              <a:rPr lang="ja-JP" altLang="en-US" sz="1200" dirty="0">
                <a:solidFill>
                  <a:schemeClr val="tx1"/>
                </a:solidFill>
                <a:latin typeface="HG丸ｺﾞｼｯｸM-PRO" panose="020F0600000000000000" pitchFamily="50" charset="-128"/>
                <a:ea typeface="HG丸ｺﾞｼｯｸM-PRO" panose="020F0600000000000000" pitchFamily="50" charset="-128"/>
              </a:rPr>
              <a:t>基づき</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設定する。</a:t>
            </a:r>
            <a:endParaRPr lang="ja-JP" altLang="en-US" sz="1200" dirty="0">
              <a:solidFill>
                <a:schemeClr val="tx1"/>
              </a:solidFill>
              <a:latin typeface="HG丸ｺﾞｼｯｸM-PRO" panose="020F0600000000000000" pitchFamily="50" charset="-128"/>
              <a:ea typeface="HG丸ｺﾞｼｯｸM-PRO" panose="020F0600000000000000" pitchFamily="50" charset="-128"/>
            </a:endParaRPr>
          </a:p>
          <a:p>
            <a:endParaRPr lang="ja-JP" altLang="en-US"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5735783" y="1366066"/>
            <a:ext cx="4049486" cy="1318161"/>
          </a:xfrm>
          <a:prstGeom prst="rect">
            <a:avLst/>
          </a:prstGeom>
          <a:solidFill>
            <a:srgbClr val="FFFFCC"/>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7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r>
              <a:rPr lang="ja-JP" altLang="en-US" sz="1700"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適用</a:t>
            </a:r>
            <a:r>
              <a:rPr lang="en-US" altLang="ja-JP" sz="1700" dirty="0" smtClean="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a:t>
            </a:r>
            <a:endParaRPr lang="en-US" altLang="ja-JP" sz="17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r>
              <a:rPr lang="ja-JP" altLang="en-US" sz="1700" dirty="0">
                <a:solidFill>
                  <a:schemeClr val="tx1"/>
                </a:solidFill>
                <a:latin typeface="HG丸ｺﾞｼｯｸM-PRO" panose="020F0600000000000000" pitchFamily="50" charset="-128"/>
                <a:ea typeface="HG丸ｺﾞｼｯｸM-PRO" panose="020F0600000000000000" pitchFamily="50" charset="-128"/>
              </a:rPr>
              <a:t>　</a:t>
            </a:r>
            <a:r>
              <a:rPr lang="ja-JP" altLang="en-US" sz="1700" dirty="0" smtClean="0">
                <a:solidFill>
                  <a:schemeClr val="tx1"/>
                </a:solidFill>
                <a:latin typeface="HG丸ｺﾞｼｯｸM-PRO" panose="020F0600000000000000" pitchFamily="50" charset="-128"/>
                <a:ea typeface="HG丸ｺﾞｼｯｸM-PRO" panose="020F0600000000000000" pitchFamily="50" charset="-128"/>
              </a:rPr>
              <a:t>設計</a:t>
            </a:r>
            <a:r>
              <a:rPr lang="ja-JP" altLang="en-US" sz="1700" dirty="0">
                <a:solidFill>
                  <a:schemeClr val="tx1"/>
                </a:solidFill>
                <a:latin typeface="HG丸ｺﾞｼｯｸM-PRO" panose="020F0600000000000000" pitchFamily="50" charset="-128"/>
                <a:ea typeface="HG丸ｺﾞｼｯｸM-PRO" panose="020F0600000000000000" pitchFamily="50" charset="-128"/>
              </a:rPr>
              <a:t>高さ設定</a:t>
            </a:r>
            <a:r>
              <a:rPr lang="en-US" altLang="ja-JP" sz="1700" dirty="0">
                <a:solidFill>
                  <a:schemeClr val="tx1"/>
                </a:solidFill>
                <a:latin typeface="HG丸ｺﾞｼｯｸM-PRO" panose="020F0600000000000000" pitchFamily="50" charset="-128"/>
                <a:ea typeface="HG丸ｺﾞｼｯｸM-PRO" panose="020F0600000000000000" pitchFamily="50" charset="-128"/>
              </a:rPr>
              <a:t>[</a:t>
            </a:r>
            <a:r>
              <a:rPr lang="ja-JP" altLang="en-US" sz="1700" dirty="0">
                <a:solidFill>
                  <a:schemeClr val="tx1"/>
                </a:solidFill>
                <a:latin typeface="HG丸ｺﾞｼｯｸM-PRO" panose="020F0600000000000000" pitchFamily="50" charset="-128"/>
                <a:ea typeface="HG丸ｺﾞｼｯｸM-PRO" panose="020F0600000000000000" pitchFamily="50" charset="-128"/>
              </a:rPr>
              <a:t>上端設定</a:t>
            </a:r>
            <a:r>
              <a:rPr lang="en-US" altLang="ja-JP" sz="1700" dirty="0">
                <a:solidFill>
                  <a:schemeClr val="tx1"/>
                </a:solidFill>
                <a:latin typeface="HG丸ｺﾞｼｯｸM-PRO" panose="020F0600000000000000" pitchFamily="50" charset="-128"/>
                <a:ea typeface="HG丸ｺﾞｼｯｸM-PRO" panose="020F0600000000000000" pitchFamily="50" charset="-128"/>
              </a:rPr>
              <a:t>]</a:t>
            </a:r>
            <a:r>
              <a:rPr lang="ja-JP" altLang="en-US" sz="1700" dirty="0">
                <a:solidFill>
                  <a:schemeClr val="tx1"/>
                </a:solidFill>
                <a:latin typeface="HG丸ｺﾞｼｯｸM-PRO" panose="020F0600000000000000" pitchFamily="50" charset="-128"/>
                <a:ea typeface="HG丸ｺﾞｼｯｸM-PRO" panose="020F0600000000000000" pitchFamily="50" charset="-128"/>
              </a:rPr>
              <a:t>について</a:t>
            </a:r>
            <a:r>
              <a:rPr lang="ja-JP" altLang="en-US" sz="1700" dirty="0" smtClean="0">
                <a:solidFill>
                  <a:schemeClr val="tx1"/>
                </a:solidFill>
                <a:latin typeface="HG丸ｺﾞｼｯｸM-PRO" panose="020F0600000000000000" pitchFamily="50" charset="-128"/>
                <a:ea typeface="HG丸ｺﾞｼｯｸM-PRO" panose="020F0600000000000000" pitchFamily="50" charset="-128"/>
              </a:rPr>
              <a:t>は</a:t>
            </a:r>
            <a:endParaRPr lang="en-US" altLang="ja-JP" sz="17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700" dirty="0">
                <a:solidFill>
                  <a:schemeClr val="tx1"/>
                </a:solidFill>
                <a:latin typeface="HG丸ｺﾞｼｯｸM-PRO" panose="020F0600000000000000" pitchFamily="50" charset="-128"/>
                <a:ea typeface="HG丸ｺﾞｼｯｸM-PRO" panose="020F0600000000000000" pitchFamily="50" charset="-128"/>
              </a:rPr>
              <a:t>　</a:t>
            </a:r>
            <a:r>
              <a:rPr lang="ja-JP" altLang="en-US" sz="1700" dirty="0" smtClean="0">
                <a:solidFill>
                  <a:schemeClr val="tx1"/>
                </a:solidFill>
                <a:latin typeface="HG丸ｺﾞｼｯｸM-PRO" panose="020F0600000000000000" pitchFamily="50" charset="-128"/>
                <a:ea typeface="HG丸ｺﾞｼｯｸM-PRO" panose="020F0600000000000000" pitchFamily="50" charset="-128"/>
              </a:rPr>
              <a:t>傾斜度</a:t>
            </a:r>
            <a:r>
              <a:rPr lang="en-US" altLang="ja-JP" sz="1700" dirty="0" smtClean="0">
                <a:solidFill>
                  <a:schemeClr val="tx1"/>
                </a:solidFill>
                <a:latin typeface="HG丸ｺﾞｼｯｸM-PRO" panose="020F0600000000000000" pitchFamily="50" charset="-128"/>
                <a:ea typeface="HG丸ｺﾞｼｯｸM-PRO" panose="020F0600000000000000" pitchFamily="50" charset="-128"/>
              </a:rPr>
              <a:t>30</a:t>
            </a:r>
            <a:r>
              <a:rPr lang="en-US" altLang="ja-JP" sz="1700" dirty="0">
                <a:solidFill>
                  <a:schemeClr val="tx1"/>
                </a:solidFill>
                <a:latin typeface="HG丸ｺﾞｼｯｸM-PRO" panose="020F0600000000000000" pitchFamily="50" charset="-128"/>
                <a:ea typeface="HG丸ｺﾞｼｯｸM-PRO" panose="020F0600000000000000" pitchFamily="50" charset="-128"/>
              </a:rPr>
              <a:t>°</a:t>
            </a:r>
            <a:r>
              <a:rPr lang="ja-JP" altLang="en-US" sz="1700" dirty="0">
                <a:solidFill>
                  <a:schemeClr val="tx1"/>
                </a:solidFill>
                <a:latin typeface="HG丸ｺﾞｼｯｸM-PRO" panose="020F0600000000000000" pitchFamily="50" charset="-128"/>
                <a:ea typeface="HG丸ｺﾞｼｯｸM-PRO" panose="020F0600000000000000" pitchFamily="50" charset="-128"/>
              </a:rPr>
              <a:t>を</a:t>
            </a:r>
            <a:r>
              <a:rPr lang="ja-JP" altLang="en-US" sz="1700" dirty="0" smtClean="0">
                <a:solidFill>
                  <a:schemeClr val="tx1"/>
                </a:solidFill>
                <a:latin typeface="HG丸ｺﾞｼｯｸM-PRO" panose="020F0600000000000000" pitchFamily="50" charset="-128"/>
                <a:ea typeface="HG丸ｺﾞｼｯｸM-PRO" panose="020F0600000000000000" pitchFamily="50" charset="-128"/>
              </a:rPr>
              <a:t>下回った最初</a:t>
            </a:r>
            <a:r>
              <a:rPr lang="ja-JP" altLang="en-US" sz="1700" dirty="0">
                <a:solidFill>
                  <a:schemeClr val="tx1"/>
                </a:solidFill>
                <a:latin typeface="HG丸ｺﾞｼｯｸM-PRO" panose="020F0600000000000000" pitchFamily="50" charset="-128"/>
                <a:ea typeface="HG丸ｺﾞｼｯｸM-PRO" panose="020F0600000000000000" pitchFamily="50" charset="-128"/>
              </a:rPr>
              <a:t>の遷</a:t>
            </a:r>
            <a:r>
              <a:rPr lang="ja-JP" altLang="en-US" sz="1700" dirty="0" smtClean="0">
                <a:solidFill>
                  <a:schemeClr val="tx1"/>
                </a:solidFill>
                <a:latin typeface="HG丸ｺﾞｼｯｸM-PRO" panose="020F0600000000000000" pitchFamily="50" charset="-128"/>
                <a:ea typeface="HG丸ｺﾞｼｯｸM-PRO" panose="020F0600000000000000" pitchFamily="50" charset="-128"/>
              </a:rPr>
              <a:t>急点　</a:t>
            </a:r>
            <a:endParaRPr lang="en-US" altLang="ja-JP" sz="17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700" dirty="0">
                <a:solidFill>
                  <a:schemeClr val="tx1"/>
                </a:solidFill>
                <a:latin typeface="HG丸ｺﾞｼｯｸM-PRO" panose="020F0600000000000000" pitchFamily="50" charset="-128"/>
                <a:ea typeface="HG丸ｺﾞｼｯｸM-PRO" panose="020F0600000000000000" pitchFamily="50" charset="-128"/>
              </a:rPr>
              <a:t>　</a:t>
            </a:r>
            <a:r>
              <a:rPr lang="ja-JP" altLang="en-US" sz="1700" dirty="0" smtClean="0">
                <a:solidFill>
                  <a:schemeClr val="tx1"/>
                </a:solidFill>
                <a:latin typeface="HG丸ｺﾞｼｯｸM-PRO" panose="020F0600000000000000" pitchFamily="50" charset="-128"/>
                <a:ea typeface="HG丸ｺﾞｼｯｸM-PRO" panose="020F0600000000000000" pitchFamily="50" charset="-128"/>
              </a:rPr>
              <a:t>を斜面</a:t>
            </a:r>
            <a:r>
              <a:rPr lang="ja-JP" altLang="en-US" sz="1700" dirty="0">
                <a:solidFill>
                  <a:schemeClr val="tx1"/>
                </a:solidFill>
                <a:latin typeface="HG丸ｺﾞｼｯｸM-PRO" panose="020F0600000000000000" pitchFamily="50" charset="-128"/>
                <a:ea typeface="HG丸ｺﾞｼｯｸM-PRO" panose="020F0600000000000000" pitchFamily="50" charset="-128"/>
              </a:rPr>
              <a:t>設計高さ</a:t>
            </a:r>
            <a:r>
              <a:rPr lang="ja-JP" altLang="en-US" sz="1700" dirty="0" smtClean="0">
                <a:solidFill>
                  <a:schemeClr val="tx1"/>
                </a:solidFill>
                <a:latin typeface="HG丸ｺﾞｼｯｸM-PRO" panose="020F0600000000000000" pitchFamily="50" charset="-128"/>
                <a:ea typeface="HG丸ｺﾞｼｯｸM-PRO" panose="020F0600000000000000" pitchFamily="50" charset="-128"/>
              </a:rPr>
              <a:t>位置とする。</a:t>
            </a:r>
            <a:endParaRPr lang="ja-JP" altLang="en-US" sz="17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Tree>
    <p:extLst>
      <p:ext uri="{BB962C8B-B14F-4D97-AF65-F5344CB8AC3E}">
        <p14:creationId xmlns:p14="http://schemas.microsoft.com/office/powerpoint/2010/main" val="1957159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a:t>
            </a:r>
            <a:r>
              <a:rPr kumimoji="1" lang="en-US" altLang="ja-JP" dirty="0" smtClean="0"/>
              <a:t>1</a:t>
            </a:r>
            <a:r>
              <a:rPr kumimoji="1" lang="ja-JP" altLang="en-US" dirty="0" smtClean="0"/>
              <a:t>）</a:t>
            </a:r>
            <a:r>
              <a:rPr kumimoji="1" lang="ja-JP" altLang="en-US" dirty="0" smtClean="0"/>
              <a:t>砂防設備、砂防工事の定義②　～第１条～</a:t>
            </a:r>
            <a:endParaRPr kumimoji="1" lang="ja-JP" altLang="en-US" dirty="0"/>
          </a:p>
        </p:txBody>
      </p:sp>
      <p:sp>
        <p:nvSpPr>
          <p:cNvPr id="7" name="Rectangle 2"/>
          <p:cNvSpPr>
            <a:spLocks noChangeArrowheads="1"/>
          </p:cNvSpPr>
          <p:nvPr/>
        </p:nvSpPr>
        <p:spPr bwMode="auto">
          <a:xfrm>
            <a:off x="381000" y="-184666"/>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ja-JP" altLang="en-US">
              <a:latin typeface="Arial" charset="0"/>
            </a:endParaRPr>
          </a:p>
        </p:txBody>
      </p:sp>
      <p:sp>
        <p:nvSpPr>
          <p:cNvPr id="12" name="コンテンツ プレースホルダー 2"/>
          <p:cNvSpPr txBox="1">
            <a:spLocks/>
          </p:cNvSpPr>
          <p:nvPr/>
        </p:nvSpPr>
        <p:spPr bwMode="auto">
          <a:xfrm>
            <a:off x="173120" y="1289495"/>
            <a:ext cx="9559760" cy="1006017"/>
          </a:xfrm>
          <a:prstGeom prst="rect">
            <a:avLst/>
          </a:prstGeom>
          <a:gradFill flip="none" rotWithShape="1">
            <a:gsLst>
              <a:gs pos="0">
                <a:srgbClr val="E7E7FF"/>
              </a:gs>
              <a:gs pos="50000">
                <a:srgbClr val="F3FAFF"/>
              </a:gs>
              <a:gs pos="100000">
                <a:srgbClr val="E7E7FF"/>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a:latin typeface="+mn-ea"/>
              </a:rPr>
              <a:t>第１条（砂防設備、砂防工事の定義）</a:t>
            </a:r>
            <a:endParaRPr lang="en-US" altLang="ja-JP" sz="1600" kern="0" dirty="0" smtClean="0">
              <a:latin typeface="+mn-ea"/>
            </a:endParaRPr>
          </a:p>
          <a:p>
            <a:pPr marL="0" lvl="1" indent="0" eaLnBrk="1" hangingPunct="1">
              <a:buClrTx/>
              <a:buSzPct val="100000"/>
              <a:buNone/>
              <a:defRPr/>
            </a:pPr>
            <a:r>
              <a:rPr lang="ja-JP" altLang="en-US" sz="1600" kern="0" dirty="0" smtClean="0">
                <a:latin typeface="+mn-ea"/>
              </a:rPr>
              <a:t>此</a:t>
            </a:r>
            <a:r>
              <a:rPr lang="ja-JP" altLang="en-US" sz="1600" kern="0" dirty="0">
                <a:latin typeface="+mn-ea"/>
              </a:rPr>
              <a:t>ノ法律ニ於テ</a:t>
            </a:r>
            <a:r>
              <a:rPr lang="ja-JP" altLang="en-US" sz="1600" b="1" u="sng" kern="0" dirty="0">
                <a:solidFill>
                  <a:srgbClr val="FF0000"/>
                </a:solidFill>
                <a:latin typeface="+mn-ea"/>
              </a:rPr>
              <a:t>砂防設備ト称スルハ国土交通大臣ノ指定シタル土地ニ於テ治水上砂防ノ為施設スルモノ</a:t>
            </a:r>
            <a:r>
              <a:rPr lang="ja-JP" altLang="en-US" sz="1600" kern="0" dirty="0">
                <a:latin typeface="+mn-ea"/>
              </a:rPr>
              <a:t>ヲ謂ヒ砂防工事ト称スルハ砂防設備ノ為ニ施行スル作業ヲ謂フ</a:t>
            </a:r>
          </a:p>
        </p:txBody>
      </p:sp>
      <p:sp>
        <p:nvSpPr>
          <p:cNvPr id="13" name="角丸四角形 12"/>
          <p:cNvSpPr/>
          <p:nvPr/>
        </p:nvSpPr>
        <p:spPr>
          <a:xfrm>
            <a:off x="183712" y="836712"/>
            <a:ext cx="1536296" cy="408623"/>
          </a:xfrm>
          <a:prstGeom prst="roundRect">
            <a:avLst/>
          </a:prstGeom>
          <a:gradFill flip="none" rotWithShape="1">
            <a:gsLst>
              <a:gs pos="0">
                <a:schemeClr val="bg2"/>
              </a:gs>
              <a:gs pos="50000">
                <a:schemeClr val="accent1"/>
              </a:gs>
              <a:gs pos="100000">
                <a:schemeClr val="bg2"/>
              </a:gs>
            </a:gsLst>
            <a:lin ang="2700000" scaled="1"/>
            <a:tileRect/>
          </a:gradFill>
          <a:ln w="381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b="1" kern="0" dirty="0" smtClean="0">
                <a:solidFill>
                  <a:schemeClr val="bg1"/>
                </a:solidFill>
                <a:latin typeface="+mn-ea"/>
              </a:rPr>
              <a:t>（法律）第１条</a:t>
            </a:r>
            <a:endParaRPr lang="en-US" altLang="ja-JP" b="1" kern="0" dirty="0">
              <a:solidFill>
                <a:schemeClr val="bg1"/>
              </a:solidFill>
              <a:latin typeface="+mn-ea"/>
            </a:endParaRPr>
          </a:p>
        </p:txBody>
      </p:sp>
      <p:sp>
        <p:nvSpPr>
          <p:cNvPr id="8" name="テキスト ボックス 2"/>
          <p:cNvSpPr txBox="1">
            <a:spLocks noChangeArrowheads="1"/>
          </p:cNvSpPr>
          <p:nvPr/>
        </p:nvSpPr>
        <p:spPr bwMode="auto">
          <a:xfrm>
            <a:off x="381000" y="2535282"/>
            <a:ext cx="9180512" cy="4278094"/>
          </a:xfrm>
          <a:prstGeom prst="rect">
            <a:avLst/>
          </a:prstGeom>
          <a:no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a:spcBef>
                <a:spcPct val="0"/>
              </a:spcBef>
              <a:buClrTx/>
              <a:buSzTx/>
              <a:buFontTx/>
              <a:buNone/>
            </a:pPr>
            <a:endParaRPr lang="en-US" altLang="ja-JP" sz="1600" dirty="0" smtClean="0">
              <a:solidFill>
                <a:srgbClr val="FF0000"/>
              </a:solidFill>
            </a:endParaRPr>
          </a:p>
          <a:p>
            <a:pPr>
              <a:spcBef>
                <a:spcPct val="0"/>
              </a:spcBef>
              <a:buClrTx/>
              <a:buSzTx/>
              <a:buFontTx/>
              <a:buNone/>
            </a:pPr>
            <a:r>
              <a:rPr lang="ja-JP" altLang="en-US" sz="1600" dirty="0" smtClean="0">
                <a:solidFill>
                  <a:srgbClr val="FF0000"/>
                </a:solidFill>
              </a:rPr>
              <a:t>（１）</a:t>
            </a:r>
            <a:r>
              <a:rPr lang="ja-JP" altLang="ja-JP" sz="1600" dirty="0" smtClean="0">
                <a:solidFill>
                  <a:srgbClr val="FF0000"/>
                </a:solidFill>
              </a:rPr>
              <a:t>砂防</a:t>
            </a:r>
            <a:r>
              <a:rPr lang="ja-JP" altLang="en-US" sz="1600" dirty="0" smtClean="0">
                <a:solidFill>
                  <a:srgbClr val="FF0000"/>
                </a:solidFill>
              </a:rPr>
              <a:t>設備の定義</a:t>
            </a:r>
            <a:endParaRPr lang="en-US" altLang="ja-JP" sz="1600" dirty="0">
              <a:solidFill>
                <a:srgbClr val="FF0000"/>
              </a:solidFill>
            </a:endParaRPr>
          </a:p>
          <a:p>
            <a:pPr>
              <a:spcBef>
                <a:spcPct val="0"/>
              </a:spcBef>
              <a:buClrTx/>
              <a:buSzTx/>
              <a:buFontTx/>
              <a:buNone/>
            </a:pPr>
            <a:r>
              <a:rPr lang="ja-JP" altLang="en-US" sz="1600" dirty="0"/>
              <a:t>砂防</a:t>
            </a:r>
            <a:r>
              <a:rPr lang="ja-JP" altLang="en-US" sz="1600" dirty="0" smtClean="0"/>
              <a:t>設備とは、</a:t>
            </a:r>
            <a:r>
              <a:rPr lang="ja-JP" altLang="en-US" sz="1600" u="sng" dirty="0" smtClean="0">
                <a:solidFill>
                  <a:srgbClr val="FF0000"/>
                </a:solidFill>
              </a:rPr>
              <a:t>砂防法に基づいて</a:t>
            </a:r>
            <a:r>
              <a:rPr lang="ja-JP" altLang="en-US" sz="1600" b="1" u="sng" dirty="0" smtClean="0">
                <a:solidFill>
                  <a:srgbClr val="FF0000"/>
                </a:solidFill>
              </a:rPr>
              <a:t>砂防指定地</a:t>
            </a:r>
            <a:r>
              <a:rPr lang="ja-JP" altLang="en-US" sz="1600" u="sng" dirty="0" smtClean="0">
                <a:solidFill>
                  <a:srgbClr val="FF0000"/>
                </a:solidFill>
              </a:rPr>
              <a:t>において、</a:t>
            </a:r>
            <a:r>
              <a:rPr lang="ja-JP" altLang="en-US" sz="1600" b="1" u="sng" dirty="0" smtClean="0">
                <a:solidFill>
                  <a:srgbClr val="FF0000"/>
                </a:solidFill>
              </a:rPr>
              <a:t>砂防のために施設した設備</a:t>
            </a:r>
            <a:r>
              <a:rPr lang="ja-JP" altLang="en-US" sz="1600" dirty="0" smtClean="0"/>
              <a:t>をいう。</a:t>
            </a:r>
            <a:endParaRPr lang="en-US" altLang="ja-JP" sz="1600" dirty="0" smtClean="0"/>
          </a:p>
          <a:p>
            <a:pPr lvl="1">
              <a:spcBef>
                <a:spcPct val="0"/>
              </a:spcBef>
              <a:buClrTx/>
              <a:buSzTx/>
              <a:buFontTx/>
              <a:buNone/>
            </a:pPr>
            <a:r>
              <a:rPr lang="ja-JP" altLang="en-US" sz="1600" dirty="0" smtClean="0"/>
              <a:t>⇒治水上砂防のため、積極的、作為的に施設するものを砂防設備ということから、事実上砂防の効果を生じている土地、草木、工作物等が砂防指定地の指定前はもちろん、指定後の指定地内に存在していても砂防設備ではない！</a:t>
            </a:r>
            <a:endParaRPr lang="en-US" altLang="ja-JP" sz="1600" dirty="0" smtClean="0"/>
          </a:p>
          <a:p>
            <a:pPr lvl="1">
              <a:spcBef>
                <a:spcPct val="0"/>
              </a:spcBef>
              <a:buClrTx/>
              <a:buSzTx/>
              <a:buFontTx/>
              <a:buNone/>
            </a:pPr>
            <a:r>
              <a:rPr lang="ja-JP" altLang="en-US" sz="1600" dirty="0" smtClean="0"/>
              <a:t>⇒砂防指定地外において施設するもので、それがたまたま治水上砂防の効果を有していても、それは砂防設備ではない！</a:t>
            </a:r>
            <a:endParaRPr lang="en-US" altLang="ja-JP" sz="1600" dirty="0" smtClean="0"/>
          </a:p>
          <a:p>
            <a:pPr lvl="1">
              <a:spcBef>
                <a:spcPct val="0"/>
              </a:spcBef>
              <a:buClrTx/>
              <a:buSzTx/>
              <a:buFontTx/>
              <a:buNone/>
            </a:pPr>
            <a:r>
              <a:rPr lang="ja-JP" altLang="en-US" sz="1600" dirty="0" smtClean="0"/>
              <a:t>⇒砂防指定地内であっても、造林等の他の目的で施設されるものは、それが砂防の効果を発揮しても砂防設備ではない！</a:t>
            </a:r>
            <a:endParaRPr lang="en-US" altLang="ja-JP" sz="1600" dirty="0" smtClean="0"/>
          </a:p>
          <a:p>
            <a:pPr>
              <a:spcBef>
                <a:spcPct val="0"/>
              </a:spcBef>
              <a:buClrTx/>
              <a:buSzTx/>
              <a:buFontTx/>
              <a:buNone/>
            </a:pPr>
            <a:endParaRPr lang="en-US" altLang="ja-JP" sz="1600" dirty="0" smtClean="0"/>
          </a:p>
          <a:p>
            <a:pPr>
              <a:spcBef>
                <a:spcPct val="0"/>
              </a:spcBef>
              <a:buClrTx/>
              <a:buSzTx/>
              <a:buNone/>
            </a:pPr>
            <a:r>
              <a:rPr lang="ja-JP" altLang="en-US" sz="1600" dirty="0" smtClean="0">
                <a:solidFill>
                  <a:srgbClr val="FF0000"/>
                </a:solidFill>
              </a:rPr>
              <a:t>（２）</a:t>
            </a:r>
            <a:r>
              <a:rPr lang="ja-JP" altLang="ja-JP" sz="1600" dirty="0" smtClean="0">
                <a:solidFill>
                  <a:srgbClr val="FF0000"/>
                </a:solidFill>
              </a:rPr>
              <a:t>砂防</a:t>
            </a:r>
            <a:r>
              <a:rPr lang="ja-JP" altLang="en-US" sz="1600" dirty="0" smtClean="0">
                <a:solidFill>
                  <a:srgbClr val="FF0000"/>
                </a:solidFill>
              </a:rPr>
              <a:t>工事の</a:t>
            </a:r>
            <a:r>
              <a:rPr lang="ja-JP" altLang="en-US" sz="1600" dirty="0">
                <a:solidFill>
                  <a:srgbClr val="FF0000"/>
                </a:solidFill>
              </a:rPr>
              <a:t>定義</a:t>
            </a:r>
            <a:endParaRPr lang="en-US" altLang="ja-JP" sz="1600" dirty="0">
              <a:solidFill>
                <a:srgbClr val="FF0000"/>
              </a:solidFill>
            </a:endParaRPr>
          </a:p>
          <a:p>
            <a:pPr>
              <a:spcBef>
                <a:spcPct val="0"/>
              </a:spcBef>
              <a:buClrTx/>
              <a:buSzTx/>
              <a:buFontTx/>
              <a:buNone/>
            </a:pPr>
            <a:r>
              <a:rPr lang="ja-JP" altLang="en-US" sz="1600" dirty="0" smtClean="0"/>
              <a:t>砂防工事と</a:t>
            </a:r>
            <a:r>
              <a:rPr lang="ja-JP" altLang="en-US" sz="1600" dirty="0"/>
              <a:t>は、</a:t>
            </a:r>
            <a:r>
              <a:rPr lang="ja-JP" altLang="en-US" sz="1600" b="1" u="sng" dirty="0" smtClean="0">
                <a:solidFill>
                  <a:srgbClr val="FF0000"/>
                </a:solidFill>
              </a:rPr>
              <a:t>砂防指定地</a:t>
            </a:r>
            <a:r>
              <a:rPr lang="ja-JP" altLang="en-US" sz="1600" u="sng" dirty="0" smtClean="0">
                <a:solidFill>
                  <a:srgbClr val="FF0000"/>
                </a:solidFill>
              </a:rPr>
              <a:t>において、</a:t>
            </a:r>
            <a:r>
              <a:rPr lang="ja-JP" altLang="en-US" sz="1600" b="1" u="sng" dirty="0" smtClean="0">
                <a:solidFill>
                  <a:srgbClr val="FF0000"/>
                </a:solidFill>
              </a:rPr>
              <a:t>治水上砂防のため施設される設備のための工事</a:t>
            </a:r>
            <a:r>
              <a:rPr lang="ja-JP" altLang="en-US" sz="1600" dirty="0" smtClean="0"/>
              <a:t>をいう。</a:t>
            </a:r>
            <a:endParaRPr lang="en-US" altLang="ja-JP" sz="1600" dirty="0"/>
          </a:p>
          <a:p>
            <a:pPr lvl="1">
              <a:spcBef>
                <a:spcPct val="0"/>
              </a:spcBef>
              <a:buClrTx/>
              <a:buSzTx/>
              <a:buFontTx/>
              <a:buNone/>
            </a:pPr>
            <a:r>
              <a:rPr lang="ja-JP" altLang="en-US" sz="1600" dirty="0" smtClean="0"/>
              <a:t>⇒工事の内容が砂防工事と同種とみられるような、森林法の保安施設事業、河川法の河川工事等が、砂防工事と同種の工事とみられることがあっても、その目的が治水上砂防のための砂防設備に関するものでない限り砂防工事ではない。</a:t>
            </a:r>
            <a:endParaRPr lang="en-US" altLang="ja-JP" sz="1600" dirty="0" smtClean="0"/>
          </a:p>
        </p:txBody>
      </p:sp>
      <p:sp>
        <p:nvSpPr>
          <p:cNvPr id="9" name="テキスト ボックス 8"/>
          <p:cNvSpPr txBox="1"/>
          <p:nvPr/>
        </p:nvSpPr>
        <p:spPr>
          <a:xfrm>
            <a:off x="428497" y="2688318"/>
            <a:ext cx="3092513" cy="369332"/>
          </a:xfrm>
          <a:prstGeom prst="rect">
            <a:avLst/>
          </a:prstGeom>
          <a:noFill/>
          <a:ln>
            <a:noFill/>
          </a:ln>
        </p:spPr>
        <p:txBody>
          <a:bodyPr wrap="none" rtlCol="0">
            <a:spAutoFit/>
          </a:bodyPr>
          <a:lstStyle/>
          <a:p>
            <a:r>
              <a:rPr lang="en-US" altLang="ja-JP" b="1" dirty="0">
                <a:ln w="0"/>
                <a:solidFill>
                  <a:srgbClr val="3333FF"/>
                </a:solidFill>
                <a:effectLst>
                  <a:outerShdw blurRad="38100" dist="25400" dir="5400000" algn="ctr" rotWithShape="0">
                    <a:srgbClr val="6E747A">
                      <a:alpha val="43000"/>
                    </a:srgbClr>
                  </a:outerShdw>
                </a:effectLst>
              </a:rPr>
              <a:t>【</a:t>
            </a:r>
            <a:r>
              <a:rPr lang="ja-JP" altLang="en-US" b="1" dirty="0" smtClean="0">
                <a:ln w="0"/>
                <a:solidFill>
                  <a:srgbClr val="3333FF"/>
                </a:solidFill>
                <a:effectLst>
                  <a:outerShdw blurRad="38100" dist="25400" dir="5400000" algn="ctr" rotWithShape="0">
                    <a:srgbClr val="6E747A">
                      <a:alpha val="43000"/>
                    </a:srgbClr>
                  </a:outerShdw>
                </a:effectLst>
              </a:rPr>
              <a:t>砂防設備・砂防工事の定義</a:t>
            </a:r>
            <a:r>
              <a:rPr lang="en-US" altLang="ja-JP" b="1" dirty="0" smtClean="0">
                <a:ln w="0"/>
                <a:solidFill>
                  <a:srgbClr val="3333FF"/>
                </a:solidFill>
                <a:effectLst>
                  <a:outerShdw blurRad="38100" dist="25400" dir="5400000" algn="ctr" rotWithShape="0">
                    <a:srgbClr val="6E747A">
                      <a:alpha val="43000"/>
                    </a:srgbClr>
                  </a:outerShdw>
                </a:effectLst>
              </a:rPr>
              <a:t>】</a:t>
            </a:r>
            <a:endParaRPr lang="en-US" altLang="ja-JP" b="1" dirty="0">
              <a:ln w="0"/>
              <a:solidFill>
                <a:srgbClr val="3333FF"/>
              </a:solidFill>
              <a:effectLst>
                <a:outerShdw blurRad="38100" dist="25400" dir="5400000" algn="ctr" rotWithShape="0">
                  <a:srgbClr val="6E747A">
                    <a:alpha val="43000"/>
                  </a:srgbClr>
                </a:outerShdw>
              </a:effectLst>
            </a:endParaRPr>
          </a:p>
        </p:txBody>
      </p:sp>
      <p:grpSp>
        <p:nvGrpSpPr>
          <p:cNvPr id="10" name="グループ化 9"/>
          <p:cNvGrpSpPr/>
          <p:nvPr/>
        </p:nvGrpSpPr>
        <p:grpSpPr>
          <a:xfrm>
            <a:off x="460665" y="2314556"/>
            <a:ext cx="1473078" cy="360000"/>
            <a:chOff x="60222" y="4521844"/>
            <a:chExt cx="1473078" cy="360000"/>
          </a:xfrm>
        </p:grpSpPr>
        <p:sp>
          <p:nvSpPr>
            <p:cNvPr id="11" name="角丸四角形 10"/>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5" name="テキスト ボックス 14"/>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zh-TW" altLang="en-US" sz="1600" dirty="0">
                <a:latin typeface="+mj-ea"/>
                <a:ea typeface="+mj-ea"/>
              </a:rPr>
              <a:t>２．砂防設備</a:t>
            </a:r>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6</a:t>
            </a:fld>
            <a:endParaRPr lang="ja-JP" altLang="en-US"/>
          </a:p>
        </p:txBody>
      </p:sp>
    </p:spTree>
    <p:extLst>
      <p:ext uri="{BB962C8B-B14F-4D97-AF65-F5344CB8AC3E}">
        <p14:creationId xmlns:p14="http://schemas.microsoft.com/office/powerpoint/2010/main" val="39399701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080792" y="728128"/>
            <a:ext cx="6462952" cy="351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正方形/長方形 15"/>
          <p:cNvSpPr/>
          <p:nvPr/>
        </p:nvSpPr>
        <p:spPr>
          <a:xfrm>
            <a:off x="3348112" y="744824"/>
            <a:ext cx="6195632" cy="2988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9" name="正方形/長方形 8"/>
          <p:cNvSpPr/>
          <p:nvPr/>
        </p:nvSpPr>
        <p:spPr>
          <a:xfrm>
            <a:off x="8981286" y="868139"/>
            <a:ext cx="492443" cy="461665"/>
          </a:xfrm>
          <a:prstGeom prst="rect">
            <a:avLst/>
          </a:prstGeom>
        </p:spPr>
        <p:txBody>
          <a:bodyPr wrap="none">
            <a:spAutoFit/>
          </a:bodyPr>
          <a:lstStyle/>
          <a:p>
            <a:r>
              <a:rPr lang="ja-JP" altLang="en-US" sz="2400" dirty="0">
                <a:latin typeface="+mj-ea"/>
              </a:rPr>
              <a:t>①</a:t>
            </a:r>
            <a:endParaRPr lang="ja-JP" altLang="en-US" sz="2400" dirty="0"/>
          </a:p>
        </p:txBody>
      </p:sp>
      <p:cxnSp>
        <p:nvCxnSpPr>
          <p:cNvPr id="23" name="直線矢印コネクタ 22"/>
          <p:cNvCxnSpPr/>
          <p:nvPr/>
        </p:nvCxnSpPr>
        <p:spPr>
          <a:xfrm flipH="1">
            <a:off x="6541936" y="2168540"/>
            <a:ext cx="432048" cy="50405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901976" y="1931047"/>
            <a:ext cx="648072" cy="307777"/>
          </a:xfrm>
          <a:prstGeom prst="rect">
            <a:avLst/>
          </a:prstGeom>
          <a:noFill/>
        </p:spPr>
        <p:txBody>
          <a:bodyPr wrap="square" rtlCol="0">
            <a:spAutoFit/>
          </a:bodyPr>
          <a:lstStyle/>
          <a:p>
            <a:pPr algn="just"/>
            <a:r>
              <a:rPr kumimoji="1" lang="ja-JP" altLang="en-US" sz="1400" dirty="0" smtClean="0">
                <a:solidFill>
                  <a:srgbClr val="FF0000"/>
                </a:solidFill>
              </a:rPr>
              <a:t>下端</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952" y="3849486"/>
            <a:ext cx="6039024" cy="3043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a:spLocks noChangeArrowheads="1"/>
          </p:cNvSpPr>
          <p:nvPr/>
        </p:nvSpPr>
        <p:spPr bwMode="auto">
          <a:xfrm>
            <a:off x="102736" y="829220"/>
            <a:ext cx="3142784" cy="2751522"/>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en-US" altLang="ja-JP" sz="1800" dirty="0" smtClean="0">
                <a:latin typeface="+mj-ea"/>
                <a:ea typeface="+mj-ea"/>
              </a:rPr>
              <a:t>【</a:t>
            </a:r>
            <a:r>
              <a:rPr lang="ja-JP" altLang="en-US" sz="1800" dirty="0" smtClean="0">
                <a:latin typeface="+mj-ea"/>
                <a:ea typeface="+mj-ea"/>
              </a:rPr>
              <a:t>参考事例</a:t>
            </a:r>
            <a:r>
              <a:rPr lang="en-US" altLang="ja-JP" sz="1800" dirty="0" smtClean="0">
                <a:latin typeface="+mj-ea"/>
                <a:ea typeface="+mj-ea"/>
              </a:rPr>
              <a:t>】</a:t>
            </a:r>
          </a:p>
          <a:p>
            <a:pPr eaLnBrk="1" hangingPunct="1">
              <a:buFont typeface="Century Gothic" pitchFamily="34" charset="0"/>
              <a:buNone/>
              <a:defRPr/>
            </a:pPr>
            <a:r>
              <a:rPr lang="ja-JP" altLang="en-US" sz="1800" dirty="0" smtClean="0">
                <a:latin typeface="+mj-ea"/>
                <a:ea typeface="+mj-ea"/>
              </a:rPr>
              <a:t>●下端設定の</a:t>
            </a:r>
            <a:r>
              <a:rPr lang="ja-JP" altLang="en-US" sz="1800" dirty="0" smtClean="0">
                <a:latin typeface="+mj-ea"/>
                <a:ea typeface="+mj-ea"/>
              </a:rPr>
              <a:t>判断</a:t>
            </a:r>
            <a:endParaRPr lang="en-US" altLang="ja-JP" sz="1800" dirty="0">
              <a:latin typeface="+mj-ea"/>
              <a:ea typeface="+mj-ea"/>
            </a:endParaRPr>
          </a:p>
          <a:p>
            <a:pPr marL="180000" indent="0" eaLnBrk="1" hangingPunct="1">
              <a:buFont typeface="Century Gothic" pitchFamily="34" charset="0"/>
              <a:buNone/>
              <a:defRPr/>
            </a:pPr>
            <a:r>
              <a:rPr lang="ja-JP" altLang="en-US" sz="1800" dirty="0" smtClean="0">
                <a:latin typeface="+mj-ea"/>
                <a:ea typeface="+mj-ea"/>
              </a:rPr>
              <a:t>①と②のパターンで高さ設定した場合、対策工の計画範囲が変わる。</a:t>
            </a:r>
            <a:endParaRPr lang="en-US" altLang="ja-JP" sz="1800" dirty="0" smtClean="0">
              <a:latin typeface="+mj-ea"/>
              <a:ea typeface="+mj-ea"/>
            </a:endParaRPr>
          </a:p>
          <a:p>
            <a:pPr marL="180000" indent="0" eaLnBrk="1" hangingPunct="1">
              <a:buFont typeface="Century Gothic" pitchFamily="34" charset="0"/>
              <a:buNone/>
              <a:defRPr/>
            </a:pPr>
            <a:r>
              <a:rPr lang="ja-JP" altLang="en-US" sz="1800" dirty="0" smtClean="0">
                <a:latin typeface="+mj-ea"/>
                <a:ea typeface="+mj-ea"/>
              </a:rPr>
              <a:t>①で設定した場合、本来必要となる範囲の対策が不要と判断され、保全対象が保全されなかった事例。</a:t>
            </a:r>
            <a:endParaRPr lang="en-US" altLang="ja-JP" sz="1800" dirty="0">
              <a:latin typeface="+mj-ea"/>
              <a:ea typeface="+mj-ea"/>
            </a:endParaRPr>
          </a:p>
        </p:txBody>
      </p:sp>
      <p:sp>
        <p:nvSpPr>
          <p:cNvPr id="3" name="正方形/長方形 2"/>
          <p:cNvSpPr/>
          <p:nvPr/>
        </p:nvSpPr>
        <p:spPr>
          <a:xfrm>
            <a:off x="3348112" y="3849486"/>
            <a:ext cx="6195632" cy="298800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8981286" y="3929036"/>
            <a:ext cx="492443" cy="461665"/>
          </a:xfrm>
          <a:prstGeom prst="rect">
            <a:avLst/>
          </a:prstGeom>
        </p:spPr>
        <p:txBody>
          <a:bodyPr wrap="none">
            <a:spAutoFit/>
          </a:bodyPr>
          <a:lstStyle/>
          <a:p>
            <a:r>
              <a:rPr lang="ja-JP" altLang="en-US" sz="2400" dirty="0" smtClean="0"/>
              <a:t>②</a:t>
            </a:r>
            <a:endParaRPr lang="ja-JP" altLang="en-US" sz="2400" dirty="0"/>
          </a:p>
        </p:txBody>
      </p:sp>
      <p:cxnSp>
        <p:nvCxnSpPr>
          <p:cNvPr id="14" name="直線矢印コネクタ 13"/>
          <p:cNvCxnSpPr/>
          <p:nvPr/>
        </p:nvCxnSpPr>
        <p:spPr>
          <a:xfrm flipH="1">
            <a:off x="7740600" y="5723418"/>
            <a:ext cx="432048" cy="50405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8100640" y="5485925"/>
            <a:ext cx="648072" cy="307777"/>
          </a:xfrm>
          <a:prstGeom prst="rect">
            <a:avLst/>
          </a:prstGeom>
          <a:noFill/>
        </p:spPr>
        <p:txBody>
          <a:bodyPr wrap="square" rtlCol="0">
            <a:spAutoFit/>
          </a:bodyPr>
          <a:lstStyle/>
          <a:p>
            <a:pPr algn="just"/>
            <a:r>
              <a:rPr kumimoji="1" lang="ja-JP" altLang="en-US" sz="1400" dirty="0" smtClean="0">
                <a:solidFill>
                  <a:srgbClr val="FF0000"/>
                </a:solidFill>
              </a:rPr>
              <a:t>下端</a:t>
            </a:r>
          </a:p>
        </p:txBody>
      </p:sp>
      <p:sp>
        <p:nvSpPr>
          <p:cNvPr id="25" name="スライド番号プレースホルダー 3"/>
          <p:cNvSpPr txBox="1">
            <a:spLocks/>
          </p:cNvSpPr>
          <p:nvPr/>
        </p:nvSpPr>
        <p:spPr bwMode="auto">
          <a:xfrm>
            <a:off x="7594600" y="6570670"/>
            <a:ext cx="2311400" cy="276225"/>
          </a:xfrm>
          <a:prstGeom prst="rect">
            <a:avLst/>
          </a:prstGeom>
          <a:noFill/>
          <a:ln>
            <a:noFill/>
          </a:ln>
          <a:effectLst/>
          <a:extLst/>
        </p:spPr>
        <p:txBody>
          <a:bodyPr vert="horz" wrap="square" lIns="91440" tIns="45720" rIns="91440" bIns="45720" numCol="1" anchor="b" anchorCtr="0" compatLnSpc="1">
            <a:prstTxWarp prst="textNoShape">
              <a:avLst/>
            </a:prstTxWarp>
            <a:spAutoFit/>
          </a:bodyPr>
          <a:lstStyle>
            <a:defPPr>
              <a:defRPr lang="ja-JP"/>
            </a:defPPr>
            <a:lvl1pPr algn="r" rtl="0" fontAlgn="base">
              <a:spcBef>
                <a:spcPct val="0"/>
              </a:spcBef>
              <a:spcAft>
                <a:spcPct val="0"/>
              </a:spcAft>
              <a:defRPr kumimoji="0" sz="1200" kern="1200">
                <a:solidFill>
                  <a:schemeClr val="tx1"/>
                </a:solidFill>
                <a:latin typeface="Arial Black"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5pPr>
            <a:lvl6pPr marL="2286000" algn="l" defTabSz="914400" rtl="0" eaLnBrk="1" latinLnBrk="0" hangingPunct="1">
              <a:defRPr kumimoji="1" kern="1200">
                <a:solidFill>
                  <a:schemeClr val="tx1"/>
                </a:solidFill>
                <a:latin typeface="Palatino Linotype" pitchFamily="18" charset="0"/>
                <a:ea typeface="ＭＳ Ｐゴシック" pitchFamily="50" charset="-128"/>
                <a:cs typeface="+mn-cs"/>
              </a:defRPr>
            </a:lvl6pPr>
            <a:lvl7pPr marL="2743200" algn="l" defTabSz="914400" rtl="0" eaLnBrk="1" latinLnBrk="0" hangingPunct="1">
              <a:defRPr kumimoji="1" kern="1200">
                <a:solidFill>
                  <a:schemeClr val="tx1"/>
                </a:solidFill>
                <a:latin typeface="Palatino Linotype" pitchFamily="18" charset="0"/>
                <a:ea typeface="ＭＳ Ｐゴシック" pitchFamily="50" charset="-128"/>
                <a:cs typeface="+mn-cs"/>
              </a:defRPr>
            </a:lvl7pPr>
            <a:lvl8pPr marL="3200400" algn="l" defTabSz="914400" rtl="0" eaLnBrk="1" latinLnBrk="0" hangingPunct="1">
              <a:defRPr kumimoji="1" kern="1200">
                <a:solidFill>
                  <a:schemeClr val="tx1"/>
                </a:solidFill>
                <a:latin typeface="Palatino Linotype" pitchFamily="18" charset="0"/>
                <a:ea typeface="ＭＳ Ｐゴシック" pitchFamily="50" charset="-128"/>
                <a:cs typeface="+mn-cs"/>
              </a:defRPr>
            </a:lvl8pPr>
            <a:lvl9pPr marL="3657600" algn="l" defTabSz="914400" rtl="0" eaLnBrk="1" latinLnBrk="0" hangingPunct="1">
              <a:defRPr kumimoji="1" kern="1200">
                <a:solidFill>
                  <a:schemeClr val="tx1"/>
                </a:solidFill>
                <a:latin typeface="Palatino Linotype" pitchFamily="18" charset="0"/>
                <a:ea typeface="ＭＳ Ｐゴシック" pitchFamily="50" charset="-128"/>
                <a:cs typeface="+mn-cs"/>
              </a:defRPr>
            </a:lvl9pPr>
          </a:lstStyle>
          <a:p>
            <a:pPr>
              <a:defRPr/>
            </a:pPr>
            <a:fld id="{975EE807-7F6C-401A-A233-96A422179899}" type="slidenum">
              <a:rPr lang="ja-JP" altLang="en-US" smtClean="0"/>
              <a:pPr>
                <a:defRPr/>
              </a:pPr>
              <a:t>60</a:t>
            </a:fld>
            <a:endParaRPr lang="ja-JP" altLang="en-US"/>
          </a:p>
        </p:txBody>
      </p:sp>
      <p:sp>
        <p:nvSpPr>
          <p:cNvPr id="18" name="テキスト ボックス 17"/>
          <p:cNvSpPr txBox="1"/>
          <p:nvPr/>
        </p:nvSpPr>
        <p:spPr>
          <a:xfrm>
            <a:off x="392803" y="373887"/>
            <a:ext cx="4057521" cy="461665"/>
          </a:xfrm>
          <a:prstGeom prst="rect">
            <a:avLst/>
          </a:prstGeom>
          <a:noFill/>
        </p:spPr>
        <p:txBody>
          <a:bodyPr wrap="none" rtlCol="0" anchor="ctr" anchorCtr="0">
            <a:spAutoFit/>
          </a:bodyPr>
          <a:lstStyle/>
          <a:p>
            <a:r>
              <a:rPr lang="ja-JP" altLang="en-US" sz="2400" b="1" u="sng" dirty="0" smtClean="0">
                <a:effectLst>
                  <a:outerShdw blurRad="38100" dist="38100" dir="2700000" algn="tl">
                    <a:srgbClr val="000000">
                      <a:alpha val="43137"/>
                    </a:srgbClr>
                  </a:outerShdw>
                </a:effectLst>
              </a:rPr>
              <a:t>～下端設定を誤った事例①～</a:t>
            </a:r>
            <a:endParaRPr kumimoji="1" lang="ja-JP" altLang="en-US" sz="2400" b="1" u="sng" dirty="0" smtClean="0">
              <a:effectLst>
                <a:outerShdw blurRad="38100" dist="38100" dir="2700000" algn="tl">
                  <a:srgbClr val="000000">
                    <a:alpha val="43137"/>
                  </a:srgbClr>
                </a:outerShdw>
              </a:effectLst>
            </a:endParaRPr>
          </a:p>
        </p:txBody>
      </p:sp>
      <p:sp>
        <p:nvSpPr>
          <p:cNvPr id="20" name="テキスト ボックス 19"/>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Tree>
    <p:extLst>
      <p:ext uri="{BB962C8B-B14F-4D97-AF65-F5344CB8AC3E}">
        <p14:creationId xmlns:p14="http://schemas.microsoft.com/office/powerpoint/2010/main" val="28273475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auto">
          <a:xfrm>
            <a:off x="128464" y="836712"/>
            <a:ext cx="3816424" cy="4001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pPr algn="ctr"/>
            <a:r>
              <a:rPr lang="ja-JP" altLang="en-US" sz="2000" kern="0" dirty="0"/>
              <a:t>下端</a:t>
            </a:r>
            <a:r>
              <a:rPr lang="ja-JP" altLang="en-US" sz="2000" kern="0" dirty="0" smtClean="0"/>
              <a:t>設定を誤るとどうなる？</a:t>
            </a:r>
            <a:endParaRPr lang="ja-JP" altLang="en-US" sz="2000" kern="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75" y="1296055"/>
            <a:ext cx="8127251" cy="556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グループ化 6"/>
          <p:cNvGrpSpPr/>
          <p:nvPr/>
        </p:nvGrpSpPr>
        <p:grpSpPr>
          <a:xfrm>
            <a:off x="6933283" y="690135"/>
            <a:ext cx="2565399" cy="646331"/>
            <a:chOff x="6933283" y="834151"/>
            <a:chExt cx="2565399" cy="646331"/>
          </a:xfrm>
        </p:grpSpPr>
        <p:sp>
          <p:nvSpPr>
            <p:cNvPr id="14" name="正方形/長方形 13"/>
            <p:cNvSpPr/>
            <p:nvPr/>
          </p:nvSpPr>
          <p:spPr>
            <a:xfrm>
              <a:off x="6933283" y="834151"/>
              <a:ext cx="2031325" cy="646331"/>
            </a:xfrm>
            <a:prstGeom prst="rect">
              <a:avLst/>
            </a:prstGeom>
          </p:spPr>
          <p:txBody>
            <a:bodyPr wrap="none">
              <a:spAutoFit/>
            </a:bodyPr>
            <a:lstStyle/>
            <a:p>
              <a:r>
                <a:rPr lang="ja-JP" altLang="en-US" dirty="0" smtClean="0">
                  <a:latin typeface="+mj-ea"/>
                </a:rPr>
                <a:t>①下端が斜面途中</a:t>
              </a:r>
              <a:endParaRPr lang="en-US" altLang="ja-JP" dirty="0" smtClean="0">
                <a:latin typeface="+mj-ea"/>
              </a:endParaRPr>
            </a:p>
            <a:p>
              <a:r>
                <a:rPr lang="ja-JP" altLang="en-US" dirty="0" smtClean="0">
                  <a:latin typeface="+mj-ea"/>
                </a:rPr>
                <a:t>②下端が斜面下部</a:t>
              </a:r>
              <a:endParaRPr lang="ja-JP" altLang="en-US" dirty="0"/>
            </a:p>
          </p:txBody>
        </p:sp>
        <p:sp>
          <p:nvSpPr>
            <p:cNvPr id="5" name="正方形/長方形 4"/>
            <p:cNvSpPr/>
            <p:nvPr/>
          </p:nvSpPr>
          <p:spPr>
            <a:xfrm>
              <a:off x="9007682" y="896528"/>
              <a:ext cx="490999" cy="216000"/>
            </a:xfrm>
            <a:prstGeom prst="rect">
              <a:avLst/>
            </a:prstGeom>
            <a:solidFill>
              <a:srgbClr val="00FFFF">
                <a:alpha val="49804"/>
              </a:srgbClr>
            </a:solidFill>
            <a:ln>
              <a:solidFill>
                <a:srgbClr val="0000CC">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9007683" y="1188054"/>
              <a:ext cx="490999" cy="216000"/>
            </a:xfrm>
            <a:prstGeom prst="rect">
              <a:avLst/>
            </a:prstGeom>
            <a:solidFill>
              <a:srgbClr val="99FFCC">
                <a:alpha val="5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スライド番号プレースホルダー 3"/>
          <p:cNvSpPr txBox="1">
            <a:spLocks/>
          </p:cNvSpPr>
          <p:nvPr/>
        </p:nvSpPr>
        <p:spPr bwMode="auto">
          <a:xfrm>
            <a:off x="7594600" y="6570670"/>
            <a:ext cx="2311400" cy="276225"/>
          </a:xfrm>
          <a:prstGeom prst="rect">
            <a:avLst/>
          </a:prstGeom>
          <a:noFill/>
          <a:ln>
            <a:noFill/>
          </a:ln>
          <a:effectLst/>
          <a:extLst/>
        </p:spPr>
        <p:txBody>
          <a:bodyPr vert="horz" wrap="square" lIns="91440" tIns="45720" rIns="91440" bIns="45720" numCol="1" anchor="b" anchorCtr="0" compatLnSpc="1">
            <a:prstTxWarp prst="textNoShape">
              <a:avLst/>
            </a:prstTxWarp>
            <a:spAutoFit/>
          </a:bodyPr>
          <a:lstStyle>
            <a:defPPr>
              <a:defRPr lang="ja-JP"/>
            </a:defPPr>
            <a:lvl1pPr algn="r" rtl="0" fontAlgn="base">
              <a:spcBef>
                <a:spcPct val="0"/>
              </a:spcBef>
              <a:spcAft>
                <a:spcPct val="0"/>
              </a:spcAft>
              <a:defRPr kumimoji="0" sz="1200" kern="1200">
                <a:solidFill>
                  <a:schemeClr val="tx1"/>
                </a:solidFill>
                <a:latin typeface="Arial Black"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5pPr>
            <a:lvl6pPr marL="2286000" algn="l" defTabSz="914400" rtl="0" eaLnBrk="1" latinLnBrk="0" hangingPunct="1">
              <a:defRPr kumimoji="1" kern="1200">
                <a:solidFill>
                  <a:schemeClr val="tx1"/>
                </a:solidFill>
                <a:latin typeface="Palatino Linotype" pitchFamily="18" charset="0"/>
                <a:ea typeface="ＭＳ Ｐゴシック" pitchFamily="50" charset="-128"/>
                <a:cs typeface="+mn-cs"/>
              </a:defRPr>
            </a:lvl6pPr>
            <a:lvl7pPr marL="2743200" algn="l" defTabSz="914400" rtl="0" eaLnBrk="1" latinLnBrk="0" hangingPunct="1">
              <a:defRPr kumimoji="1" kern="1200">
                <a:solidFill>
                  <a:schemeClr val="tx1"/>
                </a:solidFill>
                <a:latin typeface="Palatino Linotype" pitchFamily="18" charset="0"/>
                <a:ea typeface="ＭＳ Ｐゴシック" pitchFamily="50" charset="-128"/>
                <a:cs typeface="+mn-cs"/>
              </a:defRPr>
            </a:lvl7pPr>
            <a:lvl8pPr marL="3200400" algn="l" defTabSz="914400" rtl="0" eaLnBrk="1" latinLnBrk="0" hangingPunct="1">
              <a:defRPr kumimoji="1" kern="1200">
                <a:solidFill>
                  <a:schemeClr val="tx1"/>
                </a:solidFill>
                <a:latin typeface="Palatino Linotype" pitchFamily="18" charset="0"/>
                <a:ea typeface="ＭＳ Ｐゴシック" pitchFamily="50" charset="-128"/>
                <a:cs typeface="+mn-cs"/>
              </a:defRPr>
            </a:lvl8pPr>
            <a:lvl9pPr marL="3657600" algn="l" defTabSz="914400" rtl="0" eaLnBrk="1" latinLnBrk="0" hangingPunct="1">
              <a:defRPr kumimoji="1" kern="1200">
                <a:solidFill>
                  <a:schemeClr val="tx1"/>
                </a:solidFill>
                <a:latin typeface="Palatino Linotype" pitchFamily="18" charset="0"/>
                <a:ea typeface="ＭＳ Ｐゴシック" pitchFamily="50" charset="-128"/>
                <a:cs typeface="+mn-cs"/>
              </a:defRPr>
            </a:lvl9pPr>
          </a:lstStyle>
          <a:p>
            <a:pPr>
              <a:defRPr/>
            </a:pPr>
            <a:fld id="{975EE807-7F6C-401A-A233-96A422179899}" type="slidenum">
              <a:rPr lang="ja-JP" altLang="en-US" smtClean="0"/>
              <a:pPr>
                <a:defRPr/>
              </a:pPr>
              <a:t>61</a:t>
            </a:fld>
            <a:endParaRPr lang="ja-JP" altLang="en-US"/>
          </a:p>
        </p:txBody>
      </p:sp>
      <p:sp>
        <p:nvSpPr>
          <p:cNvPr id="13" name="テキスト ボックス 12"/>
          <p:cNvSpPr txBox="1"/>
          <p:nvPr/>
        </p:nvSpPr>
        <p:spPr>
          <a:xfrm>
            <a:off x="392803" y="373887"/>
            <a:ext cx="4057521" cy="461665"/>
          </a:xfrm>
          <a:prstGeom prst="rect">
            <a:avLst/>
          </a:prstGeom>
          <a:noFill/>
        </p:spPr>
        <p:txBody>
          <a:bodyPr wrap="none" rtlCol="0" anchor="ctr" anchorCtr="0">
            <a:spAutoFit/>
          </a:bodyPr>
          <a:lstStyle/>
          <a:p>
            <a:r>
              <a:rPr lang="ja-JP" altLang="en-US" sz="2400" b="1" u="sng" dirty="0">
                <a:effectLst>
                  <a:outerShdw blurRad="38100" dist="38100" dir="2700000" algn="tl">
                    <a:srgbClr val="000000">
                      <a:alpha val="43137"/>
                    </a:srgbClr>
                  </a:outerShdw>
                </a:effectLst>
              </a:rPr>
              <a:t>～下端設定を誤った</a:t>
            </a:r>
            <a:r>
              <a:rPr lang="ja-JP" altLang="en-US" sz="2400" b="1" u="sng" dirty="0" smtClean="0">
                <a:effectLst>
                  <a:outerShdw blurRad="38100" dist="38100" dir="2700000" algn="tl">
                    <a:srgbClr val="000000">
                      <a:alpha val="43137"/>
                    </a:srgbClr>
                  </a:outerShdw>
                </a:effectLst>
              </a:rPr>
              <a:t>事例②～</a:t>
            </a:r>
            <a:endParaRPr lang="ja-JP" altLang="en-US" sz="2400" b="1" u="sng" dirty="0">
              <a:effectLst>
                <a:outerShdw blurRad="38100" dist="38100" dir="2700000" algn="tl">
                  <a:srgbClr val="000000">
                    <a:alpha val="43137"/>
                  </a:srgbClr>
                </a:outerShdw>
              </a:effectLst>
            </a:endParaRPr>
          </a:p>
        </p:txBody>
      </p:sp>
      <p:sp>
        <p:nvSpPr>
          <p:cNvPr id="11" name="テキスト ボックス 10"/>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
        <p:nvSpPr>
          <p:cNvPr id="2" name="フリーフォーム 1"/>
          <p:cNvSpPr/>
          <p:nvPr/>
        </p:nvSpPr>
        <p:spPr>
          <a:xfrm>
            <a:off x="889000" y="2933700"/>
            <a:ext cx="2743200" cy="469900"/>
          </a:xfrm>
          <a:custGeom>
            <a:avLst/>
            <a:gdLst>
              <a:gd name="connsiteX0" fmla="*/ 0 w 2768600"/>
              <a:gd name="connsiteY0" fmla="*/ 457200 h 457200"/>
              <a:gd name="connsiteX1" fmla="*/ 1663700 w 2768600"/>
              <a:gd name="connsiteY1" fmla="*/ 203200 h 457200"/>
              <a:gd name="connsiteX2" fmla="*/ 2768600 w 2768600"/>
              <a:gd name="connsiteY2" fmla="*/ 152400 h 457200"/>
              <a:gd name="connsiteX3" fmla="*/ 2743200 w 2768600"/>
              <a:gd name="connsiteY3" fmla="*/ 0 h 457200"/>
              <a:gd name="connsiteX4" fmla="*/ 1600200 w 2768600"/>
              <a:gd name="connsiteY4" fmla="*/ 63500 h 457200"/>
              <a:gd name="connsiteX5" fmla="*/ 25400 w 2768600"/>
              <a:gd name="connsiteY5" fmla="*/ 342900 h 457200"/>
              <a:gd name="connsiteX6" fmla="*/ 0 w 2768600"/>
              <a:gd name="connsiteY6" fmla="*/ 457200 h 457200"/>
              <a:gd name="connsiteX0" fmla="*/ 0 w 2743200"/>
              <a:gd name="connsiteY0" fmla="*/ 469900 h 469900"/>
              <a:gd name="connsiteX1" fmla="*/ 1638300 w 2743200"/>
              <a:gd name="connsiteY1" fmla="*/ 203200 h 469900"/>
              <a:gd name="connsiteX2" fmla="*/ 2743200 w 2743200"/>
              <a:gd name="connsiteY2" fmla="*/ 152400 h 469900"/>
              <a:gd name="connsiteX3" fmla="*/ 2717800 w 2743200"/>
              <a:gd name="connsiteY3" fmla="*/ 0 h 469900"/>
              <a:gd name="connsiteX4" fmla="*/ 1574800 w 2743200"/>
              <a:gd name="connsiteY4" fmla="*/ 63500 h 469900"/>
              <a:gd name="connsiteX5" fmla="*/ 0 w 2743200"/>
              <a:gd name="connsiteY5" fmla="*/ 342900 h 469900"/>
              <a:gd name="connsiteX6" fmla="*/ 0 w 2743200"/>
              <a:gd name="connsiteY6" fmla="*/ 4699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200" h="469900">
                <a:moveTo>
                  <a:pt x="0" y="469900"/>
                </a:moveTo>
                <a:lnTo>
                  <a:pt x="1638300" y="203200"/>
                </a:lnTo>
                <a:lnTo>
                  <a:pt x="2743200" y="152400"/>
                </a:lnTo>
                <a:lnTo>
                  <a:pt x="2717800" y="0"/>
                </a:lnTo>
                <a:lnTo>
                  <a:pt x="1574800" y="63500"/>
                </a:lnTo>
                <a:lnTo>
                  <a:pt x="0" y="342900"/>
                </a:lnTo>
                <a:lnTo>
                  <a:pt x="0" y="4699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p:cNvSpPr/>
          <p:nvPr/>
        </p:nvSpPr>
        <p:spPr>
          <a:xfrm>
            <a:off x="5524500" y="2466975"/>
            <a:ext cx="3133725" cy="409575"/>
          </a:xfrm>
          <a:custGeom>
            <a:avLst/>
            <a:gdLst>
              <a:gd name="connsiteX0" fmla="*/ 0 w 3133725"/>
              <a:gd name="connsiteY0" fmla="*/ 285750 h 409575"/>
              <a:gd name="connsiteX1" fmla="*/ 47625 w 3133725"/>
              <a:gd name="connsiteY1" fmla="*/ 409575 h 409575"/>
              <a:gd name="connsiteX2" fmla="*/ 876300 w 3133725"/>
              <a:gd name="connsiteY2" fmla="*/ 171450 h 409575"/>
              <a:gd name="connsiteX3" fmla="*/ 1914525 w 3133725"/>
              <a:gd name="connsiteY3" fmla="*/ 142875 h 409575"/>
              <a:gd name="connsiteX4" fmla="*/ 3105150 w 3133725"/>
              <a:gd name="connsiteY4" fmla="*/ 409575 h 409575"/>
              <a:gd name="connsiteX5" fmla="*/ 3133725 w 3133725"/>
              <a:gd name="connsiteY5" fmla="*/ 266700 h 409575"/>
              <a:gd name="connsiteX6" fmla="*/ 1943100 w 3133725"/>
              <a:gd name="connsiteY6" fmla="*/ 0 h 409575"/>
              <a:gd name="connsiteX7" fmla="*/ 781050 w 3133725"/>
              <a:gd name="connsiteY7" fmla="*/ 38100 h 409575"/>
              <a:gd name="connsiteX8" fmla="*/ 0 w 3133725"/>
              <a:gd name="connsiteY8" fmla="*/ 28575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3725" h="409575">
                <a:moveTo>
                  <a:pt x="0" y="285750"/>
                </a:moveTo>
                <a:lnTo>
                  <a:pt x="47625" y="409575"/>
                </a:lnTo>
                <a:lnTo>
                  <a:pt x="876300" y="171450"/>
                </a:lnTo>
                <a:lnTo>
                  <a:pt x="1914525" y="142875"/>
                </a:lnTo>
                <a:lnTo>
                  <a:pt x="3105150" y="409575"/>
                </a:lnTo>
                <a:lnTo>
                  <a:pt x="3133725" y="266700"/>
                </a:lnTo>
                <a:lnTo>
                  <a:pt x="1943100" y="0"/>
                </a:lnTo>
                <a:lnTo>
                  <a:pt x="781050" y="38100"/>
                </a:lnTo>
                <a:lnTo>
                  <a:pt x="0" y="28575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85508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auto">
          <a:xfrm>
            <a:off x="128464" y="836712"/>
            <a:ext cx="3816424" cy="4001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pPr algn="ctr"/>
            <a:r>
              <a:rPr lang="ja-JP" altLang="en-US" sz="2000" kern="0" dirty="0"/>
              <a:t>下端</a:t>
            </a:r>
            <a:r>
              <a:rPr lang="ja-JP" altLang="en-US" sz="2000" kern="0" dirty="0" smtClean="0"/>
              <a:t>設定を誤るとどうなる？</a:t>
            </a:r>
            <a:endParaRPr lang="ja-JP" altLang="en-US" sz="2000" kern="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75" y="1296055"/>
            <a:ext cx="8127251" cy="556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グループ化 6"/>
          <p:cNvGrpSpPr/>
          <p:nvPr/>
        </p:nvGrpSpPr>
        <p:grpSpPr>
          <a:xfrm>
            <a:off x="6933283" y="690135"/>
            <a:ext cx="2565399" cy="646331"/>
            <a:chOff x="6933283" y="834151"/>
            <a:chExt cx="2565399" cy="646331"/>
          </a:xfrm>
        </p:grpSpPr>
        <p:sp>
          <p:nvSpPr>
            <p:cNvPr id="14" name="正方形/長方形 13"/>
            <p:cNvSpPr/>
            <p:nvPr/>
          </p:nvSpPr>
          <p:spPr>
            <a:xfrm>
              <a:off x="6933283" y="834151"/>
              <a:ext cx="2031325" cy="646331"/>
            </a:xfrm>
            <a:prstGeom prst="rect">
              <a:avLst/>
            </a:prstGeom>
          </p:spPr>
          <p:txBody>
            <a:bodyPr wrap="none">
              <a:spAutoFit/>
            </a:bodyPr>
            <a:lstStyle/>
            <a:p>
              <a:r>
                <a:rPr lang="ja-JP" altLang="en-US" dirty="0" smtClean="0">
                  <a:latin typeface="+mj-ea"/>
                </a:rPr>
                <a:t>①下端が斜面途中</a:t>
              </a:r>
              <a:endParaRPr lang="en-US" altLang="ja-JP" dirty="0" smtClean="0">
                <a:latin typeface="+mj-ea"/>
              </a:endParaRPr>
            </a:p>
            <a:p>
              <a:r>
                <a:rPr lang="ja-JP" altLang="en-US" dirty="0" smtClean="0">
                  <a:latin typeface="+mj-ea"/>
                </a:rPr>
                <a:t>②下端が斜面下部</a:t>
              </a:r>
              <a:endParaRPr lang="ja-JP" altLang="en-US" dirty="0"/>
            </a:p>
          </p:txBody>
        </p:sp>
        <p:sp>
          <p:nvSpPr>
            <p:cNvPr id="5" name="正方形/長方形 4"/>
            <p:cNvSpPr/>
            <p:nvPr/>
          </p:nvSpPr>
          <p:spPr>
            <a:xfrm>
              <a:off x="9007682" y="896528"/>
              <a:ext cx="490999" cy="216000"/>
            </a:xfrm>
            <a:prstGeom prst="rect">
              <a:avLst/>
            </a:prstGeom>
            <a:solidFill>
              <a:srgbClr val="00FFFF">
                <a:alpha val="49804"/>
              </a:srgbClr>
            </a:solidFill>
            <a:ln>
              <a:solidFill>
                <a:srgbClr val="0000CC">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9007683" y="1188054"/>
              <a:ext cx="490999" cy="216000"/>
            </a:xfrm>
            <a:prstGeom prst="rect">
              <a:avLst/>
            </a:prstGeom>
            <a:solidFill>
              <a:srgbClr val="99FFCC">
                <a:alpha val="5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スライド番号プレースホルダー 3"/>
          <p:cNvSpPr txBox="1">
            <a:spLocks/>
          </p:cNvSpPr>
          <p:nvPr/>
        </p:nvSpPr>
        <p:spPr bwMode="auto">
          <a:xfrm>
            <a:off x="7594600" y="6570670"/>
            <a:ext cx="2311400" cy="276225"/>
          </a:xfrm>
          <a:prstGeom prst="rect">
            <a:avLst/>
          </a:prstGeom>
          <a:noFill/>
          <a:ln>
            <a:noFill/>
          </a:ln>
          <a:effectLst/>
          <a:extLst/>
        </p:spPr>
        <p:txBody>
          <a:bodyPr vert="horz" wrap="square" lIns="91440" tIns="45720" rIns="91440" bIns="45720" numCol="1" anchor="b" anchorCtr="0" compatLnSpc="1">
            <a:prstTxWarp prst="textNoShape">
              <a:avLst/>
            </a:prstTxWarp>
            <a:spAutoFit/>
          </a:bodyPr>
          <a:lstStyle>
            <a:defPPr>
              <a:defRPr lang="ja-JP"/>
            </a:defPPr>
            <a:lvl1pPr algn="r" rtl="0" fontAlgn="base">
              <a:spcBef>
                <a:spcPct val="0"/>
              </a:spcBef>
              <a:spcAft>
                <a:spcPct val="0"/>
              </a:spcAft>
              <a:defRPr kumimoji="0" sz="1200" kern="1200">
                <a:solidFill>
                  <a:schemeClr val="tx1"/>
                </a:solidFill>
                <a:latin typeface="Arial Black"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5pPr>
            <a:lvl6pPr marL="2286000" algn="l" defTabSz="914400" rtl="0" eaLnBrk="1" latinLnBrk="0" hangingPunct="1">
              <a:defRPr kumimoji="1" kern="1200">
                <a:solidFill>
                  <a:schemeClr val="tx1"/>
                </a:solidFill>
                <a:latin typeface="Palatino Linotype" pitchFamily="18" charset="0"/>
                <a:ea typeface="ＭＳ Ｐゴシック" pitchFamily="50" charset="-128"/>
                <a:cs typeface="+mn-cs"/>
              </a:defRPr>
            </a:lvl6pPr>
            <a:lvl7pPr marL="2743200" algn="l" defTabSz="914400" rtl="0" eaLnBrk="1" latinLnBrk="0" hangingPunct="1">
              <a:defRPr kumimoji="1" kern="1200">
                <a:solidFill>
                  <a:schemeClr val="tx1"/>
                </a:solidFill>
                <a:latin typeface="Palatino Linotype" pitchFamily="18" charset="0"/>
                <a:ea typeface="ＭＳ Ｐゴシック" pitchFamily="50" charset="-128"/>
                <a:cs typeface="+mn-cs"/>
              </a:defRPr>
            </a:lvl7pPr>
            <a:lvl8pPr marL="3200400" algn="l" defTabSz="914400" rtl="0" eaLnBrk="1" latinLnBrk="0" hangingPunct="1">
              <a:defRPr kumimoji="1" kern="1200">
                <a:solidFill>
                  <a:schemeClr val="tx1"/>
                </a:solidFill>
                <a:latin typeface="Palatino Linotype" pitchFamily="18" charset="0"/>
                <a:ea typeface="ＭＳ Ｐゴシック" pitchFamily="50" charset="-128"/>
                <a:cs typeface="+mn-cs"/>
              </a:defRPr>
            </a:lvl8pPr>
            <a:lvl9pPr marL="3657600" algn="l" defTabSz="914400" rtl="0" eaLnBrk="1" latinLnBrk="0" hangingPunct="1">
              <a:defRPr kumimoji="1" kern="1200">
                <a:solidFill>
                  <a:schemeClr val="tx1"/>
                </a:solidFill>
                <a:latin typeface="Palatino Linotype" pitchFamily="18" charset="0"/>
                <a:ea typeface="ＭＳ Ｐゴシック" pitchFamily="50" charset="-128"/>
                <a:cs typeface="+mn-cs"/>
              </a:defRPr>
            </a:lvl9pPr>
          </a:lstStyle>
          <a:p>
            <a:pPr>
              <a:defRPr/>
            </a:pPr>
            <a:fld id="{975EE807-7F6C-401A-A233-96A422179899}" type="slidenum">
              <a:rPr lang="ja-JP" altLang="en-US" smtClean="0"/>
              <a:pPr>
                <a:defRPr/>
              </a:pPr>
              <a:t>62</a:t>
            </a:fld>
            <a:endParaRPr lang="ja-JP" altLang="en-US"/>
          </a:p>
        </p:txBody>
      </p:sp>
      <p:sp>
        <p:nvSpPr>
          <p:cNvPr id="21" name="フリーフォーム 20"/>
          <p:cNvSpPr/>
          <p:nvPr/>
        </p:nvSpPr>
        <p:spPr>
          <a:xfrm>
            <a:off x="2564892" y="1999487"/>
            <a:ext cx="2299716" cy="2340328"/>
          </a:xfrm>
          <a:custGeom>
            <a:avLst/>
            <a:gdLst>
              <a:gd name="connsiteX0" fmla="*/ 2292096 w 2292096"/>
              <a:gd name="connsiteY0" fmla="*/ 1877568 h 2353056"/>
              <a:gd name="connsiteX1" fmla="*/ 926592 w 2292096"/>
              <a:gd name="connsiteY1" fmla="*/ 0 h 2353056"/>
              <a:gd name="connsiteX2" fmla="*/ 0 w 2292096"/>
              <a:gd name="connsiteY2" fmla="*/ 2157984 h 2353056"/>
              <a:gd name="connsiteX3" fmla="*/ 1219200 w 2292096"/>
              <a:gd name="connsiteY3" fmla="*/ 2353056 h 2353056"/>
              <a:gd name="connsiteX4" fmla="*/ 2292096 w 2292096"/>
              <a:gd name="connsiteY4" fmla="*/ 1877568 h 2353056"/>
              <a:gd name="connsiteX0" fmla="*/ 2292096 w 2294393"/>
              <a:gd name="connsiteY0" fmla="*/ 1877568 h 2353056"/>
              <a:gd name="connsiteX1" fmla="*/ 926592 w 2294393"/>
              <a:gd name="connsiteY1" fmla="*/ 0 h 2353056"/>
              <a:gd name="connsiteX2" fmla="*/ 0 w 2294393"/>
              <a:gd name="connsiteY2" fmla="*/ 2157984 h 2353056"/>
              <a:gd name="connsiteX3" fmla="*/ 1219200 w 2294393"/>
              <a:gd name="connsiteY3" fmla="*/ 2353056 h 2353056"/>
              <a:gd name="connsiteX4" fmla="*/ 2292096 w 2294393"/>
              <a:gd name="connsiteY4" fmla="*/ 1877568 h 2353056"/>
              <a:gd name="connsiteX0" fmla="*/ 2292096 w 2294393"/>
              <a:gd name="connsiteY0" fmla="*/ 1877568 h 2420550"/>
              <a:gd name="connsiteX1" fmla="*/ 926592 w 2294393"/>
              <a:gd name="connsiteY1" fmla="*/ 0 h 2420550"/>
              <a:gd name="connsiteX2" fmla="*/ 0 w 2294393"/>
              <a:gd name="connsiteY2" fmla="*/ 2157984 h 2420550"/>
              <a:gd name="connsiteX3" fmla="*/ 1219200 w 2294393"/>
              <a:gd name="connsiteY3" fmla="*/ 2353056 h 2420550"/>
              <a:gd name="connsiteX4" fmla="*/ 2292096 w 2294393"/>
              <a:gd name="connsiteY4" fmla="*/ 1877568 h 2420550"/>
              <a:gd name="connsiteX0" fmla="*/ 2292096 w 2294393"/>
              <a:gd name="connsiteY0" fmla="*/ 1877568 h 2362751"/>
              <a:gd name="connsiteX1" fmla="*/ 926592 w 2294393"/>
              <a:gd name="connsiteY1" fmla="*/ 0 h 2362751"/>
              <a:gd name="connsiteX2" fmla="*/ 0 w 2294393"/>
              <a:gd name="connsiteY2" fmla="*/ 2157984 h 2362751"/>
              <a:gd name="connsiteX3" fmla="*/ 1219200 w 2294393"/>
              <a:gd name="connsiteY3" fmla="*/ 2353056 h 2362751"/>
              <a:gd name="connsiteX4" fmla="*/ 2292096 w 2294393"/>
              <a:gd name="connsiteY4" fmla="*/ 1877568 h 2362751"/>
              <a:gd name="connsiteX0" fmla="*/ 2292096 w 2294307"/>
              <a:gd name="connsiteY0" fmla="*/ 1877568 h 2341326"/>
              <a:gd name="connsiteX1" fmla="*/ 926592 w 2294307"/>
              <a:gd name="connsiteY1" fmla="*/ 0 h 2341326"/>
              <a:gd name="connsiteX2" fmla="*/ 0 w 2294307"/>
              <a:gd name="connsiteY2" fmla="*/ 2157984 h 2341326"/>
              <a:gd name="connsiteX3" fmla="*/ 1188720 w 2294307"/>
              <a:gd name="connsiteY3" fmla="*/ 2330196 h 2341326"/>
              <a:gd name="connsiteX4" fmla="*/ 2292096 w 2294307"/>
              <a:gd name="connsiteY4" fmla="*/ 1877568 h 2341326"/>
              <a:gd name="connsiteX0" fmla="*/ 2292096 w 2292096"/>
              <a:gd name="connsiteY0" fmla="*/ 1877568 h 2341326"/>
              <a:gd name="connsiteX1" fmla="*/ 926592 w 2292096"/>
              <a:gd name="connsiteY1" fmla="*/ 0 h 2341326"/>
              <a:gd name="connsiteX2" fmla="*/ 0 w 2292096"/>
              <a:gd name="connsiteY2" fmla="*/ 2157984 h 2341326"/>
              <a:gd name="connsiteX3" fmla="*/ 1188720 w 2292096"/>
              <a:gd name="connsiteY3" fmla="*/ 2330196 h 2341326"/>
              <a:gd name="connsiteX4" fmla="*/ 2292096 w 2292096"/>
              <a:gd name="connsiteY4" fmla="*/ 1877568 h 2341326"/>
              <a:gd name="connsiteX0" fmla="*/ 2299716 w 2299716"/>
              <a:gd name="connsiteY0" fmla="*/ 1877568 h 2340328"/>
              <a:gd name="connsiteX1" fmla="*/ 934212 w 2299716"/>
              <a:gd name="connsiteY1" fmla="*/ 0 h 2340328"/>
              <a:gd name="connsiteX2" fmla="*/ 0 w 2299716"/>
              <a:gd name="connsiteY2" fmla="*/ 2142744 h 2340328"/>
              <a:gd name="connsiteX3" fmla="*/ 1196340 w 2299716"/>
              <a:gd name="connsiteY3" fmla="*/ 2330196 h 2340328"/>
              <a:gd name="connsiteX4" fmla="*/ 2299716 w 2299716"/>
              <a:gd name="connsiteY4" fmla="*/ 1877568 h 234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16" h="2340328">
                <a:moveTo>
                  <a:pt x="2299716" y="1877568"/>
                </a:moveTo>
                <a:lnTo>
                  <a:pt x="934212" y="0"/>
                </a:lnTo>
                <a:lnTo>
                  <a:pt x="0" y="2142744"/>
                </a:lnTo>
                <a:cubicBezTo>
                  <a:pt x="368808" y="2252980"/>
                  <a:pt x="814324" y="2376932"/>
                  <a:pt x="1196340" y="2330196"/>
                </a:cubicBezTo>
                <a:cubicBezTo>
                  <a:pt x="1578356" y="2283460"/>
                  <a:pt x="1967484" y="2102104"/>
                  <a:pt x="2299716" y="1877568"/>
                </a:cubicBez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rot="205525">
            <a:off x="4529567" y="2540520"/>
            <a:ext cx="2299716" cy="2340328"/>
          </a:xfrm>
          <a:custGeom>
            <a:avLst/>
            <a:gdLst>
              <a:gd name="connsiteX0" fmla="*/ 2292096 w 2292096"/>
              <a:gd name="connsiteY0" fmla="*/ 1877568 h 2353056"/>
              <a:gd name="connsiteX1" fmla="*/ 926592 w 2292096"/>
              <a:gd name="connsiteY1" fmla="*/ 0 h 2353056"/>
              <a:gd name="connsiteX2" fmla="*/ 0 w 2292096"/>
              <a:gd name="connsiteY2" fmla="*/ 2157984 h 2353056"/>
              <a:gd name="connsiteX3" fmla="*/ 1219200 w 2292096"/>
              <a:gd name="connsiteY3" fmla="*/ 2353056 h 2353056"/>
              <a:gd name="connsiteX4" fmla="*/ 2292096 w 2292096"/>
              <a:gd name="connsiteY4" fmla="*/ 1877568 h 2353056"/>
              <a:gd name="connsiteX0" fmla="*/ 2292096 w 2294393"/>
              <a:gd name="connsiteY0" fmla="*/ 1877568 h 2353056"/>
              <a:gd name="connsiteX1" fmla="*/ 926592 w 2294393"/>
              <a:gd name="connsiteY1" fmla="*/ 0 h 2353056"/>
              <a:gd name="connsiteX2" fmla="*/ 0 w 2294393"/>
              <a:gd name="connsiteY2" fmla="*/ 2157984 h 2353056"/>
              <a:gd name="connsiteX3" fmla="*/ 1219200 w 2294393"/>
              <a:gd name="connsiteY3" fmla="*/ 2353056 h 2353056"/>
              <a:gd name="connsiteX4" fmla="*/ 2292096 w 2294393"/>
              <a:gd name="connsiteY4" fmla="*/ 1877568 h 2353056"/>
              <a:gd name="connsiteX0" fmla="*/ 2292096 w 2294393"/>
              <a:gd name="connsiteY0" fmla="*/ 1877568 h 2420550"/>
              <a:gd name="connsiteX1" fmla="*/ 926592 w 2294393"/>
              <a:gd name="connsiteY1" fmla="*/ 0 h 2420550"/>
              <a:gd name="connsiteX2" fmla="*/ 0 w 2294393"/>
              <a:gd name="connsiteY2" fmla="*/ 2157984 h 2420550"/>
              <a:gd name="connsiteX3" fmla="*/ 1219200 w 2294393"/>
              <a:gd name="connsiteY3" fmla="*/ 2353056 h 2420550"/>
              <a:gd name="connsiteX4" fmla="*/ 2292096 w 2294393"/>
              <a:gd name="connsiteY4" fmla="*/ 1877568 h 2420550"/>
              <a:gd name="connsiteX0" fmla="*/ 2292096 w 2294393"/>
              <a:gd name="connsiteY0" fmla="*/ 1877568 h 2362751"/>
              <a:gd name="connsiteX1" fmla="*/ 926592 w 2294393"/>
              <a:gd name="connsiteY1" fmla="*/ 0 h 2362751"/>
              <a:gd name="connsiteX2" fmla="*/ 0 w 2294393"/>
              <a:gd name="connsiteY2" fmla="*/ 2157984 h 2362751"/>
              <a:gd name="connsiteX3" fmla="*/ 1219200 w 2294393"/>
              <a:gd name="connsiteY3" fmla="*/ 2353056 h 2362751"/>
              <a:gd name="connsiteX4" fmla="*/ 2292096 w 2294393"/>
              <a:gd name="connsiteY4" fmla="*/ 1877568 h 2362751"/>
              <a:gd name="connsiteX0" fmla="*/ 2292096 w 2294307"/>
              <a:gd name="connsiteY0" fmla="*/ 1877568 h 2341326"/>
              <a:gd name="connsiteX1" fmla="*/ 926592 w 2294307"/>
              <a:gd name="connsiteY1" fmla="*/ 0 h 2341326"/>
              <a:gd name="connsiteX2" fmla="*/ 0 w 2294307"/>
              <a:gd name="connsiteY2" fmla="*/ 2157984 h 2341326"/>
              <a:gd name="connsiteX3" fmla="*/ 1188720 w 2294307"/>
              <a:gd name="connsiteY3" fmla="*/ 2330196 h 2341326"/>
              <a:gd name="connsiteX4" fmla="*/ 2292096 w 2294307"/>
              <a:gd name="connsiteY4" fmla="*/ 1877568 h 2341326"/>
              <a:gd name="connsiteX0" fmla="*/ 2292096 w 2292096"/>
              <a:gd name="connsiteY0" fmla="*/ 1877568 h 2341326"/>
              <a:gd name="connsiteX1" fmla="*/ 926592 w 2292096"/>
              <a:gd name="connsiteY1" fmla="*/ 0 h 2341326"/>
              <a:gd name="connsiteX2" fmla="*/ 0 w 2292096"/>
              <a:gd name="connsiteY2" fmla="*/ 2157984 h 2341326"/>
              <a:gd name="connsiteX3" fmla="*/ 1188720 w 2292096"/>
              <a:gd name="connsiteY3" fmla="*/ 2330196 h 2341326"/>
              <a:gd name="connsiteX4" fmla="*/ 2292096 w 2292096"/>
              <a:gd name="connsiteY4" fmla="*/ 1877568 h 2341326"/>
              <a:gd name="connsiteX0" fmla="*/ 2299716 w 2299716"/>
              <a:gd name="connsiteY0" fmla="*/ 1877568 h 2340328"/>
              <a:gd name="connsiteX1" fmla="*/ 934212 w 2299716"/>
              <a:gd name="connsiteY1" fmla="*/ 0 h 2340328"/>
              <a:gd name="connsiteX2" fmla="*/ 0 w 2299716"/>
              <a:gd name="connsiteY2" fmla="*/ 2142744 h 2340328"/>
              <a:gd name="connsiteX3" fmla="*/ 1196340 w 2299716"/>
              <a:gd name="connsiteY3" fmla="*/ 2330196 h 2340328"/>
              <a:gd name="connsiteX4" fmla="*/ 2299716 w 2299716"/>
              <a:gd name="connsiteY4" fmla="*/ 1877568 h 234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16" h="2340328">
                <a:moveTo>
                  <a:pt x="2299716" y="1877568"/>
                </a:moveTo>
                <a:lnTo>
                  <a:pt x="934212" y="0"/>
                </a:lnTo>
                <a:lnTo>
                  <a:pt x="0" y="2142744"/>
                </a:lnTo>
                <a:cubicBezTo>
                  <a:pt x="368808" y="2252980"/>
                  <a:pt x="814324" y="2376932"/>
                  <a:pt x="1196340" y="2330196"/>
                </a:cubicBezTo>
                <a:cubicBezTo>
                  <a:pt x="1578356" y="2283460"/>
                  <a:pt x="1967484" y="2102104"/>
                  <a:pt x="2299716" y="1877568"/>
                </a:cubicBez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p:cNvSpPr/>
          <p:nvPr/>
        </p:nvSpPr>
        <p:spPr>
          <a:xfrm>
            <a:off x="2755392" y="4364736"/>
            <a:ext cx="2487168" cy="2499360"/>
          </a:xfrm>
          <a:custGeom>
            <a:avLst/>
            <a:gdLst>
              <a:gd name="connsiteX0" fmla="*/ 573024 w 2487168"/>
              <a:gd name="connsiteY0" fmla="*/ 0 h 2499360"/>
              <a:gd name="connsiteX1" fmla="*/ 2487168 w 2487168"/>
              <a:gd name="connsiteY1" fmla="*/ 609600 h 2499360"/>
              <a:gd name="connsiteX2" fmla="*/ 2231136 w 2487168"/>
              <a:gd name="connsiteY2" fmla="*/ 1353312 h 2499360"/>
              <a:gd name="connsiteX3" fmla="*/ 1901952 w 2487168"/>
              <a:gd name="connsiteY3" fmla="*/ 1207008 h 2499360"/>
              <a:gd name="connsiteX4" fmla="*/ 1877568 w 2487168"/>
              <a:gd name="connsiteY4" fmla="*/ 1304544 h 2499360"/>
              <a:gd name="connsiteX5" fmla="*/ 2011680 w 2487168"/>
              <a:gd name="connsiteY5" fmla="*/ 1353312 h 2499360"/>
              <a:gd name="connsiteX6" fmla="*/ 1816608 w 2487168"/>
              <a:gd name="connsiteY6" fmla="*/ 1889760 h 2499360"/>
              <a:gd name="connsiteX7" fmla="*/ 1914144 w 2487168"/>
              <a:gd name="connsiteY7" fmla="*/ 1938528 h 2499360"/>
              <a:gd name="connsiteX8" fmla="*/ 1731264 w 2487168"/>
              <a:gd name="connsiteY8" fmla="*/ 2499360 h 2499360"/>
              <a:gd name="connsiteX9" fmla="*/ 0 w 2487168"/>
              <a:gd name="connsiteY9" fmla="*/ 2499360 h 2499360"/>
              <a:gd name="connsiteX10" fmla="*/ 60960 w 2487168"/>
              <a:gd name="connsiteY10" fmla="*/ 2279904 h 2499360"/>
              <a:gd name="connsiteX11" fmla="*/ 195072 w 2487168"/>
              <a:gd name="connsiteY11" fmla="*/ 2279904 h 2499360"/>
              <a:gd name="connsiteX12" fmla="*/ 829056 w 2487168"/>
              <a:gd name="connsiteY12" fmla="*/ 475488 h 2499360"/>
              <a:gd name="connsiteX13" fmla="*/ 426720 w 2487168"/>
              <a:gd name="connsiteY13" fmla="*/ 353568 h 2499360"/>
              <a:gd name="connsiteX14" fmla="*/ 573024 w 2487168"/>
              <a:gd name="connsiteY14" fmla="*/ 0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7168" h="2499360">
                <a:moveTo>
                  <a:pt x="573024" y="0"/>
                </a:moveTo>
                <a:lnTo>
                  <a:pt x="2487168" y="609600"/>
                </a:lnTo>
                <a:lnTo>
                  <a:pt x="2231136" y="1353312"/>
                </a:lnTo>
                <a:lnTo>
                  <a:pt x="1901952" y="1207008"/>
                </a:lnTo>
                <a:lnTo>
                  <a:pt x="1877568" y="1304544"/>
                </a:lnTo>
                <a:lnTo>
                  <a:pt x="2011680" y="1353312"/>
                </a:lnTo>
                <a:lnTo>
                  <a:pt x="1816608" y="1889760"/>
                </a:lnTo>
                <a:lnTo>
                  <a:pt x="1914144" y="1938528"/>
                </a:lnTo>
                <a:lnTo>
                  <a:pt x="1731264" y="2499360"/>
                </a:lnTo>
                <a:lnTo>
                  <a:pt x="0" y="2499360"/>
                </a:lnTo>
                <a:lnTo>
                  <a:pt x="60960" y="2279904"/>
                </a:lnTo>
                <a:lnTo>
                  <a:pt x="195072" y="2279904"/>
                </a:lnTo>
                <a:lnTo>
                  <a:pt x="829056" y="475488"/>
                </a:lnTo>
                <a:lnTo>
                  <a:pt x="426720" y="353568"/>
                </a:lnTo>
                <a:lnTo>
                  <a:pt x="573024" y="0"/>
                </a:lnTo>
                <a:close/>
              </a:path>
            </a:pathLst>
          </a:cu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2564891" y="2024408"/>
            <a:ext cx="1196340" cy="2331943"/>
          </a:xfrm>
          <a:custGeom>
            <a:avLst/>
            <a:gdLst>
              <a:gd name="connsiteX0" fmla="*/ 2292096 w 2292096"/>
              <a:gd name="connsiteY0" fmla="*/ 1877568 h 2353056"/>
              <a:gd name="connsiteX1" fmla="*/ 926592 w 2292096"/>
              <a:gd name="connsiteY1" fmla="*/ 0 h 2353056"/>
              <a:gd name="connsiteX2" fmla="*/ 0 w 2292096"/>
              <a:gd name="connsiteY2" fmla="*/ 2157984 h 2353056"/>
              <a:gd name="connsiteX3" fmla="*/ 1219200 w 2292096"/>
              <a:gd name="connsiteY3" fmla="*/ 2353056 h 2353056"/>
              <a:gd name="connsiteX4" fmla="*/ 2292096 w 2292096"/>
              <a:gd name="connsiteY4" fmla="*/ 1877568 h 2353056"/>
              <a:gd name="connsiteX0" fmla="*/ 2292096 w 2294393"/>
              <a:gd name="connsiteY0" fmla="*/ 1877568 h 2353056"/>
              <a:gd name="connsiteX1" fmla="*/ 926592 w 2294393"/>
              <a:gd name="connsiteY1" fmla="*/ 0 h 2353056"/>
              <a:gd name="connsiteX2" fmla="*/ 0 w 2294393"/>
              <a:gd name="connsiteY2" fmla="*/ 2157984 h 2353056"/>
              <a:gd name="connsiteX3" fmla="*/ 1219200 w 2294393"/>
              <a:gd name="connsiteY3" fmla="*/ 2353056 h 2353056"/>
              <a:gd name="connsiteX4" fmla="*/ 2292096 w 2294393"/>
              <a:gd name="connsiteY4" fmla="*/ 1877568 h 2353056"/>
              <a:gd name="connsiteX0" fmla="*/ 2292096 w 2294393"/>
              <a:gd name="connsiteY0" fmla="*/ 1877568 h 2420550"/>
              <a:gd name="connsiteX1" fmla="*/ 926592 w 2294393"/>
              <a:gd name="connsiteY1" fmla="*/ 0 h 2420550"/>
              <a:gd name="connsiteX2" fmla="*/ 0 w 2294393"/>
              <a:gd name="connsiteY2" fmla="*/ 2157984 h 2420550"/>
              <a:gd name="connsiteX3" fmla="*/ 1219200 w 2294393"/>
              <a:gd name="connsiteY3" fmla="*/ 2353056 h 2420550"/>
              <a:gd name="connsiteX4" fmla="*/ 2292096 w 2294393"/>
              <a:gd name="connsiteY4" fmla="*/ 1877568 h 2420550"/>
              <a:gd name="connsiteX0" fmla="*/ 2292096 w 2294393"/>
              <a:gd name="connsiteY0" fmla="*/ 1877568 h 2362751"/>
              <a:gd name="connsiteX1" fmla="*/ 926592 w 2294393"/>
              <a:gd name="connsiteY1" fmla="*/ 0 h 2362751"/>
              <a:gd name="connsiteX2" fmla="*/ 0 w 2294393"/>
              <a:gd name="connsiteY2" fmla="*/ 2157984 h 2362751"/>
              <a:gd name="connsiteX3" fmla="*/ 1219200 w 2294393"/>
              <a:gd name="connsiteY3" fmla="*/ 2353056 h 2362751"/>
              <a:gd name="connsiteX4" fmla="*/ 2292096 w 2294393"/>
              <a:gd name="connsiteY4" fmla="*/ 1877568 h 2362751"/>
              <a:gd name="connsiteX0" fmla="*/ 2292096 w 2294307"/>
              <a:gd name="connsiteY0" fmla="*/ 1877568 h 2341326"/>
              <a:gd name="connsiteX1" fmla="*/ 926592 w 2294307"/>
              <a:gd name="connsiteY1" fmla="*/ 0 h 2341326"/>
              <a:gd name="connsiteX2" fmla="*/ 0 w 2294307"/>
              <a:gd name="connsiteY2" fmla="*/ 2157984 h 2341326"/>
              <a:gd name="connsiteX3" fmla="*/ 1188720 w 2294307"/>
              <a:gd name="connsiteY3" fmla="*/ 2330196 h 2341326"/>
              <a:gd name="connsiteX4" fmla="*/ 2292096 w 2294307"/>
              <a:gd name="connsiteY4" fmla="*/ 1877568 h 2341326"/>
              <a:gd name="connsiteX0" fmla="*/ 2292096 w 2292096"/>
              <a:gd name="connsiteY0" fmla="*/ 1877568 h 2341326"/>
              <a:gd name="connsiteX1" fmla="*/ 926592 w 2292096"/>
              <a:gd name="connsiteY1" fmla="*/ 0 h 2341326"/>
              <a:gd name="connsiteX2" fmla="*/ 0 w 2292096"/>
              <a:gd name="connsiteY2" fmla="*/ 2157984 h 2341326"/>
              <a:gd name="connsiteX3" fmla="*/ 1188720 w 2292096"/>
              <a:gd name="connsiteY3" fmla="*/ 2330196 h 2341326"/>
              <a:gd name="connsiteX4" fmla="*/ 2292096 w 2292096"/>
              <a:gd name="connsiteY4" fmla="*/ 1877568 h 2341326"/>
              <a:gd name="connsiteX0" fmla="*/ 2299716 w 2299716"/>
              <a:gd name="connsiteY0" fmla="*/ 1877568 h 2340328"/>
              <a:gd name="connsiteX1" fmla="*/ 934212 w 2299716"/>
              <a:gd name="connsiteY1" fmla="*/ 0 h 2340328"/>
              <a:gd name="connsiteX2" fmla="*/ 0 w 2299716"/>
              <a:gd name="connsiteY2" fmla="*/ 2142744 h 2340328"/>
              <a:gd name="connsiteX3" fmla="*/ 1196340 w 2299716"/>
              <a:gd name="connsiteY3" fmla="*/ 2330196 h 2340328"/>
              <a:gd name="connsiteX4" fmla="*/ 2299716 w 2299716"/>
              <a:gd name="connsiteY4" fmla="*/ 1877568 h 2340328"/>
              <a:gd name="connsiteX0" fmla="*/ 1196340 w 1249233"/>
              <a:gd name="connsiteY0" fmla="*/ 2330196 h 2468519"/>
              <a:gd name="connsiteX1" fmla="*/ 934212 w 1249233"/>
              <a:gd name="connsiteY1" fmla="*/ 0 h 2468519"/>
              <a:gd name="connsiteX2" fmla="*/ 0 w 1249233"/>
              <a:gd name="connsiteY2" fmla="*/ 2142744 h 2468519"/>
              <a:gd name="connsiteX3" fmla="*/ 1196340 w 1249233"/>
              <a:gd name="connsiteY3" fmla="*/ 2330196 h 2468519"/>
              <a:gd name="connsiteX0" fmla="*/ 1196340 w 1196340"/>
              <a:gd name="connsiteY0" fmla="*/ 2330196 h 2468519"/>
              <a:gd name="connsiteX1" fmla="*/ 934212 w 1196340"/>
              <a:gd name="connsiteY1" fmla="*/ 0 h 2468519"/>
              <a:gd name="connsiteX2" fmla="*/ 0 w 1196340"/>
              <a:gd name="connsiteY2" fmla="*/ 2142744 h 2468519"/>
              <a:gd name="connsiteX3" fmla="*/ 1196340 w 1196340"/>
              <a:gd name="connsiteY3" fmla="*/ 2330196 h 2468519"/>
              <a:gd name="connsiteX0" fmla="*/ 1196340 w 1270547"/>
              <a:gd name="connsiteY0" fmla="*/ 2330196 h 2331943"/>
              <a:gd name="connsiteX1" fmla="*/ 934212 w 1270547"/>
              <a:gd name="connsiteY1" fmla="*/ 0 h 2331943"/>
              <a:gd name="connsiteX2" fmla="*/ 0 w 1270547"/>
              <a:gd name="connsiteY2" fmla="*/ 2142744 h 2331943"/>
              <a:gd name="connsiteX3" fmla="*/ 1196340 w 1270547"/>
              <a:gd name="connsiteY3" fmla="*/ 2330196 h 2331943"/>
              <a:gd name="connsiteX0" fmla="*/ 1196340 w 1196340"/>
              <a:gd name="connsiteY0" fmla="*/ 2330196 h 2331943"/>
              <a:gd name="connsiteX1" fmla="*/ 934212 w 1196340"/>
              <a:gd name="connsiteY1" fmla="*/ 0 h 2331943"/>
              <a:gd name="connsiteX2" fmla="*/ 0 w 1196340"/>
              <a:gd name="connsiteY2" fmla="*/ 2142744 h 2331943"/>
              <a:gd name="connsiteX3" fmla="*/ 1196340 w 1196340"/>
              <a:gd name="connsiteY3" fmla="*/ 2330196 h 2331943"/>
            </a:gdLst>
            <a:ahLst/>
            <a:cxnLst>
              <a:cxn ang="0">
                <a:pos x="connsiteX0" y="connsiteY0"/>
              </a:cxn>
              <a:cxn ang="0">
                <a:pos x="connsiteX1" y="connsiteY1"/>
              </a:cxn>
              <a:cxn ang="0">
                <a:pos x="connsiteX2" y="connsiteY2"/>
              </a:cxn>
              <a:cxn ang="0">
                <a:pos x="connsiteX3" y="connsiteY3"/>
              </a:cxn>
            </a:cxnLst>
            <a:rect l="l" t="t" r="r" b="b"/>
            <a:pathLst>
              <a:path w="1196340" h="2331943">
                <a:moveTo>
                  <a:pt x="1196340" y="2330196"/>
                </a:moveTo>
                <a:lnTo>
                  <a:pt x="934212" y="0"/>
                </a:lnTo>
                <a:lnTo>
                  <a:pt x="0" y="2142744"/>
                </a:lnTo>
                <a:cubicBezTo>
                  <a:pt x="368808" y="2252980"/>
                  <a:pt x="955294" y="2345944"/>
                  <a:pt x="1196340" y="2330196"/>
                </a:cubicBez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92803" y="373887"/>
            <a:ext cx="4057521" cy="461665"/>
          </a:xfrm>
          <a:prstGeom prst="rect">
            <a:avLst/>
          </a:prstGeom>
          <a:noFill/>
        </p:spPr>
        <p:txBody>
          <a:bodyPr wrap="none" rtlCol="0" anchor="ctr" anchorCtr="0">
            <a:spAutoFit/>
          </a:bodyPr>
          <a:lstStyle/>
          <a:p>
            <a:r>
              <a:rPr lang="ja-JP" altLang="en-US" sz="2400" b="1" u="sng" dirty="0">
                <a:effectLst>
                  <a:outerShdw blurRad="38100" dist="38100" dir="2700000" algn="tl">
                    <a:srgbClr val="000000">
                      <a:alpha val="43137"/>
                    </a:srgbClr>
                  </a:outerShdw>
                </a:effectLst>
              </a:rPr>
              <a:t>～下端設定を誤った</a:t>
            </a:r>
            <a:r>
              <a:rPr lang="ja-JP" altLang="en-US" sz="2400" b="1" u="sng" dirty="0" smtClean="0">
                <a:effectLst>
                  <a:outerShdw blurRad="38100" dist="38100" dir="2700000" algn="tl">
                    <a:srgbClr val="000000">
                      <a:alpha val="43137"/>
                    </a:srgbClr>
                  </a:outerShdw>
                </a:effectLst>
              </a:rPr>
              <a:t>事例③～</a:t>
            </a:r>
            <a:endParaRPr lang="ja-JP" altLang="en-US" sz="2400" b="1" u="sng" dirty="0">
              <a:effectLst>
                <a:outerShdw blurRad="38100" dist="38100" dir="2700000" algn="tl">
                  <a:srgbClr val="000000">
                    <a:alpha val="43137"/>
                  </a:srgbClr>
                </a:outerShdw>
              </a:effectLst>
            </a:endParaRPr>
          </a:p>
        </p:txBody>
      </p:sp>
      <p:sp>
        <p:nvSpPr>
          <p:cNvPr id="20" name="テキスト ボックス 19"/>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
        <p:nvSpPr>
          <p:cNvPr id="22" name="フリーフォーム 21"/>
          <p:cNvSpPr/>
          <p:nvPr/>
        </p:nvSpPr>
        <p:spPr>
          <a:xfrm>
            <a:off x="889000" y="2933700"/>
            <a:ext cx="2743200" cy="469900"/>
          </a:xfrm>
          <a:custGeom>
            <a:avLst/>
            <a:gdLst>
              <a:gd name="connsiteX0" fmla="*/ 0 w 2768600"/>
              <a:gd name="connsiteY0" fmla="*/ 457200 h 457200"/>
              <a:gd name="connsiteX1" fmla="*/ 1663700 w 2768600"/>
              <a:gd name="connsiteY1" fmla="*/ 203200 h 457200"/>
              <a:gd name="connsiteX2" fmla="*/ 2768600 w 2768600"/>
              <a:gd name="connsiteY2" fmla="*/ 152400 h 457200"/>
              <a:gd name="connsiteX3" fmla="*/ 2743200 w 2768600"/>
              <a:gd name="connsiteY3" fmla="*/ 0 h 457200"/>
              <a:gd name="connsiteX4" fmla="*/ 1600200 w 2768600"/>
              <a:gd name="connsiteY4" fmla="*/ 63500 h 457200"/>
              <a:gd name="connsiteX5" fmla="*/ 25400 w 2768600"/>
              <a:gd name="connsiteY5" fmla="*/ 342900 h 457200"/>
              <a:gd name="connsiteX6" fmla="*/ 0 w 2768600"/>
              <a:gd name="connsiteY6" fmla="*/ 457200 h 457200"/>
              <a:gd name="connsiteX0" fmla="*/ 0 w 2743200"/>
              <a:gd name="connsiteY0" fmla="*/ 469900 h 469900"/>
              <a:gd name="connsiteX1" fmla="*/ 1638300 w 2743200"/>
              <a:gd name="connsiteY1" fmla="*/ 203200 h 469900"/>
              <a:gd name="connsiteX2" fmla="*/ 2743200 w 2743200"/>
              <a:gd name="connsiteY2" fmla="*/ 152400 h 469900"/>
              <a:gd name="connsiteX3" fmla="*/ 2717800 w 2743200"/>
              <a:gd name="connsiteY3" fmla="*/ 0 h 469900"/>
              <a:gd name="connsiteX4" fmla="*/ 1574800 w 2743200"/>
              <a:gd name="connsiteY4" fmla="*/ 63500 h 469900"/>
              <a:gd name="connsiteX5" fmla="*/ 0 w 2743200"/>
              <a:gd name="connsiteY5" fmla="*/ 342900 h 469900"/>
              <a:gd name="connsiteX6" fmla="*/ 0 w 2743200"/>
              <a:gd name="connsiteY6" fmla="*/ 4699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200" h="469900">
                <a:moveTo>
                  <a:pt x="0" y="469900"/>
                </a:moveTo>
                <a:lnTo>
                  <a:pt x="1638300" y="203200"/>
                </a:lnTo>
                <a:lnTo>
                  <a:pt x="2743200" y="152400"/>
                </a:lnTo>
                <a:lnTo>
                  <a:pt x="2717800" y="0"/>
                </a:lnTo>
                <a:lnTo>
                  <a:pt x="1574800" y="63500"/>
                </a:lnTo>
                <a:lnTo>
                  <a:pt x="0" y="342900"/>
                </a:lnTo>
                <a:lnTo>
                  <a:pt x="0" y="4699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5524500" y="2466975"/>
            <a:ext cx="3133725" cy="409575"/>
          </a:xfrm>
          <a:custGeom>
            <a:avLst/>
            <a:gdLst>
              <a:gd name="connsiteX0" fmla="*/ 0 w 3133725"/>
              <a:gd name="connsiteY0" fmla="*/ 285750 h 409575"/>
              <a:gd name="connsiteX1" fmla="*/ 47625 w 3133725"/>
              <a:gd name="connsiteY1" fmla="*/ 409575 h 409575"/>
              <a:gd name="connsiteX2" fmla="*/ 876300 w 3133725"/>
              <a:gd name="connsiteY2" fmla="*/ 171450 h 409575"/>
              <a:gd name="connsiteX3" fmla="*/ 1914525 w 3133725"/>
              <a:gd name="connsiteY3" fmla="*/ 142875 h 409575"/>
              <a:gd name="connsiteX4" fmla="*/ 3105150 w 3133725"/>
              <a:gd name="connsiteY4" fmla="*/ 409575 h 409575"/>
              <a:gd name="connsiteX5" fmla="*/ 3133725 w 3133725"/>
              <a:gd name="connsiteY5" fmla="*/ 266700 h 409575"/>
              <a:gd name="connsiteX6" fmla="*/ 1943100 w 3133725"/>
              <a:gd name="connsiteY6" fmla="*/ 0 h 409575"/>
              <a:gd name="connsiteX7" fmla="*/ 781050 w 3133725"/>
              <a:gd name="connsiteY7" fmla="*/ 38100 h 409575"/>
              <a:gd name="connsiteX8" fmla="*/ 0 w 3133725"/>
              <a:gd name="connsiteY8" fmla="*/ 28575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3725" h="409575">
                <a:moveTo>
                  <a:pt x="0" y="285750"/>
                </a:moveTo>
                <a:lnTo>
                  <a:pt x="47625" y="409575"/>
                </a:lnTo>
                <a:lnTo>
                  <a:pt x="876300" y="171450"/>
                </a:lnTo>
                <a:lnTo>
                  <a:pt x="1914525" y="142875"/>
                </a:lnTo>
                <a:lnTo>
                  <a:pt x="3105150" y="409575"/>
                </a:lnTo>
                <a:lnTo>
                  <a:pt x="3133725" y="266700"/>
                </a:lnTo>
                <a:lnTo>
                  <a:pt x="1943100" y="0"/>
                </a:lnTo>
                <a:lnTo>
                  <a:pt x="781050" y="38100"/>
                </a:lnTo>
                <a:lnTo>
                  <a:pt x="0" y="28575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29922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auto">
          <a:xfrm>
            <a:off x="128464" y="836712"/>
            <a:ext cx="3816424" cy="4001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pPr algn="ctr"/>
            <a:r>
              <a:rPr lang="ja-JP" altLang="en-US" sz="2000" kern="0" dirty="0"/>
              <a:t>下端</a:t>
            </a:r>
            <a:r>
              <a:rPr lang="ja-JP" altLang="en-US" sz="2000" kern="0" dirty="0" smtClean="0"/>
              <a:t>設定を誤るとどうなる？</a:t>
            </a:r>
            <a:endParaRPr lang="ja-JP" altLang="en-US" sz="2000" kern="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75" y="1296055"/>
            <a:ext cx="8127251" cy="556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グループ化 6"/>
          <p:cNvGrpSpPr/>
          <p:nvPr/>
        </p:nvGrpSpPr>
        <p:grpSpPr>
          <a:xfrm>
            <a:off x="6933283" y="690135"/>
            <a:ext cx="2565399" cy="646331"/>
            <a:chOff x="6933283" y="834151"/>
            <a:chExt cx="2565399" cy="646331"/>
          </a:xfrm>
        </p:grpSpPr>
        <p:sp>
          <p:nvSpPr>
            <p:cNvPr id="14" name="正方形/長方形 13"/>
            <p:cNvSpPr/>
            <p:nvPr/>
          </p:nvSpPr>
          <p:spPr>
            <a:xfrm>
              <a:off x="6933283" y="834151"/>
              <a:ext cx="2031325" cy="646331"/>
            </a:xfrm>
            <a:prstGeom prst="rect">
              <a:avLst/>
            </a:prstGeom>
          </p:spPr>
          <p:txBody>
            <a:bodyPr wrap="none">
              <a:spAutoFit/>
            </a:bodyPr>
            <a:lstStyle/>
            <a:p>
              <a:r>
                <a:rPr lang="ja-JP" altLang="en-US" dirty="0" smtClean="0">
                  <a:latin typeface="+mj-ea"/>
                </a:rPr>
                <a:t>①下端が斜面途中</a:t>
              </a:r>
              <a:endParaRPr lang="en-US" altLang="ja-JP" dirty="0" smtClean="0">
                <a:latin typeface="+mj-ea"/>
              </a:endParaRPr>
            </a:p>
            <a:p>
              <a:r>
                <a:rPr lang="ja-JP" altLang="en-US" dirty="0" smtClean="0">
                  <a:latin typeface="+mj-ea"/>
                </a:rPr>
                <a:t>②下端が斜面下部</a:t>
              </a:r>
              <a:endParaRPr lang="ja-JP" altLang="en-US" dirty="0"/>
            </a:p>
          </p:txBody>
        </p:sp>
        <p:sp>
          <p:nvSpPr>
            <p:cNvPr id="5" name="正方形/長方形 4"/>
            <p:cNvSpPr/>
            <p:nvPr/>
          </p:nvSpPr>
          <p:spPr>
            <a:xfrm>
              <a:off x="9007682" y="896528"/>
              <a:ext cx="490999" cy="216000"/>
            </a:xfrm>
            <a:prstGeom prst="rect">
              <a:avLst/>
            </a:prstGeom>
            <a:solidFill>
              <a:srgbClr val="00FFFF">
                <a:alpha val="49804"/>
              </a:srgbClr>
            </a:solidFill>
            <a:ln>
              <a:solidFill>
                <a:srgbClr val="0000CC">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9007683" y="1188054"/>
              <a:ext cx="490999" cy="216000"/>
            </a:xfrm>
            <a:prstGeom prst="rect">
              <a:avLst/>
            </a:prstGeom>
            <a:solidFill>
              <a:srgbClr val="99FFCC">
                <a:alpha val="5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スライド番号プレースホルダー 3"/>
          <p:cNvSpPr txBox="1">
            <a:spLocks/>
          </p:cNvSpPr>
          <p:nvPr/>
        </p:nvSpPr>
        <p:spPr bwMode="auto">
          <a:xfrm>
            <a:off x="7594600" y="6570670"/>
            <a:ext cx="2311400" cy="276225"/>
          </a:xfrm>
          <a:prstGeom prst="rect">
            <a:avLst/>
          </a:prstGeom>
          <a:noFill/>
          <a:ln>
            <a:noFill/>
          </a:ln>
          <a:effectLst/>
          <a:extLst/>
        </p:spPr>
        <p:txBody>
          <a:bodyPr vert="horz" wrap="square" lIns="91440" tIns="45720" rIns="91440" bIns="45720" numCol="1" anchor="b" anchorCtr="0" compatLnSpc="1">
            <a:prstTxWarp prst="textNoShape">
              <a:avLst/>
            </a:prstTxWarp>
            <a:spAutoFit/>
          </a:bodyPr>
          <a:lstStyle>
            <a:defPPr>
              <a:defRPr lang="ja-JP"/>
            </a:defPPr>
            <a:lvl1pPr algn="r" rtl="0" fontAlgn="base">
              <a:spcBef>
                <a:spcPct val="0"/>
              </a:spcBef>
              <a:spcAft>
                <a:spcPct val="0"/>
              </a:spcAft>
              <a:defRPr kumimoji="0" sz="1200" kern="1200">
                <a:solidFill>
                  <a:schemeClr val="tx1"/>
                </a:solidFill>
                <a:latin typeface="Arial Black"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Palatino Linotype" pitchFamily="18" charset="0"/>
                <a:ea typeface="ＭＳ Ｐゴシック" pitchFamily="50" charset="-128"/>
                <a:cs typeface="+mn-cs"/>
              </a:defRPr>
            </a:lvl5pPr>
            <a:lvl6pPr marL="2286000" algn="l" defTabSz="914400" rtl="0" eaLnBrk="1" latinLnBrk="0" hangingPunct="1">
              <a:defRPr kumimoji="1" kern="1200">
                <a:solidFill>
                  <a:schemeClr val="tx1"/>
                </a:solidFill>
                <a:latin typeface="Palatino Linotype" pitchFamily="18" charset="0"/>
                <a:ea typeface="ＭＳ Ｐゴシック" pitchFamily="50" charset="-128"/>
                <a:cs typeface="+mn-cs"/>
              </a:defRPr>
            </a:lvl6pPr>
            <a:lvl7pPr marL="2743200" algn="l" defTabSz="914400" rtl="0" eaLnBrk="1" latinLnBrk="0" hangingPunct="1">
              <a:defRPr kumimoji="1" kern="1200">
                <a:solidFill>
                  <a:schemeClr val="tx1"/>
                </a:solidFill>
                <a:latin typeface="Palatino Linotype" pitchFamily="18" charset="0"/>
                <a:ea typeface="ＭＳ Ｐゴシック" pitchFamily="50" charset="-128"/>
                <a:cs typeface="+mn-cs"/>
              </a:defRPr>
            </a:lvl7pPr>
            <a:lvl8pPr marL="3200400" algn="l" defTabSz="914400" rtl="0" eaLnBrk="1" latinLnBrk="0" hangingPunct="1">
              <a:defRPr kumimoji="1" kern="1200">
                <a:solidFill>
                  <a:schemeClr val="tx1"/>
                </a:solidFill>
                <a:latin typeface="Palatino Linotype" pitchFamily="18" charset="0"/>
                <a:ea typeface="ＭＳ Ｐゴシック" pitchFamily="50" charset="-128"/>
                <a:cs typeface="+mn-cs"/>
              </a:defRPr>
            </a:lvl8pPr>
            <a:lvl9pPr marL="3657600" algn="l" defTabSz="914400" rtl="0" eaLnBrk="1" latinLnBrk="0" hangingPunct="1">
              <a:defRPr kumimoji="1" kern="1200">
                <a:solidFill>
                  <a:schemeClr val="tx1"/>
                </a:solidFill>
                <a:latin typeface="Palatino Linotype" pitchFamily="18" charset="0"/>
                <a:ea typeface="ＭＳ Ｐゴシック" pitchFamily="50" charset="-128"/>
                <a:cs typeface="+mn-cs"/>
              </a:defRPr>
            </a:lvl9pPr>
          </a:lstStyle>
          <a:p>
            <a:pPr>
              <a:defRPr/>
            </a:pPr>
            <a:fld id="{975EE807-7F6C-401A-A233-96A422179899}" type="slidenum">
              <a:rPr lang="ja-JP" altLang="en-US" smtClean="0"/>
              <a:pPr>
                <a:defRPr/>
              </a:pPr>
              <a:t>63</a:t>
            </a:fld>
            <a:endParaRPr lang="ja-JP" altLang="en-US"/>
          </a:p>
        </p:txBody>
      </p:sp>
      <p:sp>
        <p:nvSpPr>
          <p:cNvPr id="21" name="フリーフォーム 20"/>
          <p:cNvSpPr/>
          <p:nvPr/>
        </p:nvSpPr>
        <p:spPr>
          <a:xfrm>
            <a:off x="2665476" y="3120883"/>
            <a:ext cx="2299716" cy="2340328"/>
          </a:xfrm>
          <a:custGeom>
            <a:avLst/>
            <a:gdLst>
              <a:gd name="connsiteX0" fmla="*/ 2292096 w 2292096"/>
              <a:gd name="connsiteY0" fmla="*/ 1877568 h 2353056"/>
              <a:gd name="connsiteX1" fmla="*/ 926592 w 2292096"/>
              <a:gd name="connsiteY1" fmla="*/ 0 h 2353056"/>
              <a:gd name="connsiteX2" fmla="*/ 0 w 2292096"/>
              <a:gd name="connsiteY2" fmla="*/ 2157984 h 2353056"/>
              <a:gd name="connsiteX3" fmla="*/ 1219200 w 2292096"/>
              <a:gd name="connsiteY3" fmla="*/ 2353056 h 2353056"/>
              <a:gd name="connsiteX4" fmla="*/ 2292096 w 2292096"/>
              <a:gd name="connsiteY4" fmla="*/ 1877568 h 2353056"/>
              <a:gd name="connsiteX0" fmla="*/ 2292096 w 2294393"/>
              <a:gd name="connsiteY0" fmla="*/ 1877568 h 2353056"/>
              <a:gd name="connsiteX1" fmla="*/ 926592 w 2294393"/>
              <a:gd name="connsiteY1" fmla="*/ 0 h 2353056"/>
              <a:gd name="connsiteX2" fmla="*/ 0 w 2294393"/>
              <a:gd name="connsiteY2" fmla="*/ 2157984 h 2353056"/>
              <a:gd name="connsiteX3" fmla="*/ 1219200 w 2294393"/>
              <a:gd name="connsiteY3" fmla="*/ 2353056 h 2353056"/>
              <a:gd name="connsiteX4" fmla="*/ 2292096 w 2294393"/>
              <a:gd name="connsiteY4" fmla="*/ 1877568 h 2353056"/>
              <a:gd name="connsiteX0" fmla="*/ 2292096 w 2294393"/>
              <a:gd name="connsiteY0" fmla="*/ 1877568 h 2420550"/>
              <a:gd name="connsiteX1" fmla="*/ 926592 w 2294393"/>
              <a:gd name="connsiteY1" fmla="*/ 0 h 2420550"/>
              <a:gd name="connsiteX2" fmla="*/ 0 w 2294393"/>
              <a:gd name="connsiteY2" fmla="*/ 2157984 h 2420550"/>
              <a:gd name="connsiteX3" fmla="*/ 1219200 w 2294393"/>
              <a:gd name="connsiteY3" fmla="*/ 2353056 h 2420550"/>
              <a:gd name="connsiteX4" fmla="*/ 2292096 w 2294393"/>
              <a:gd name="connsiteY4" fmla="*/ 1877568 h 2420550"/>
              <a:gd name="connsiteX0" fmla="*/ 2292096 w 2294393"/>
              <a:gd name="connsiteY0" fmla="*/ 1877568 h 2362751"/>
              <a:gd name="connsiteX1" fmla="*/ 926592 w 2294393"/>
              <a:gd name="connsiteY1" fmla="*/ 0 h 2362751"/>
              <a:gd name="connsiteX2" fmla="*/ 0 w 2294393"/>
              <a:gd name="connsiteY2" fmla="*/ 2157984 h 2362751"/>
              <a:gd name="connsiteX3" fmla="*/ 1219200 w 2294393"/>
              <a:gd name="connsiteY3" fmla="*/ 2353056 h 2362751"/>
              <a:gd name="connsiteX4" fmla="*/ 2292096 w 2294393"/>
              <a:gd name="connsiteY4" fmla="*/ 1877568 h 2362751"/>
              <a:gd name="connsiteX0" fmla="*/ 2292096 w 2294307"/>
              <a:gd name="connsiteY0" fmla="*/ 1877568 h 2341326"/>
              <a:gd name="connsiteX1" fmla="*/ 926592 w 2294307"/>
              <a:gd name="connsiteY1" fmla="*/ 0 h 2341326"/>
              <a:gd name="connsiteX2" fmla="*/ 0 w 2294307"/>
              <a:gd name="connsiteY2" fmla="*/ 2157984 h 2341326"/>
              <a:gd name="connsiteX3" fmla="*/ 1188720 w 2294307"/>
              <a:gd name="connsiteY3" fmla="*/ 2330196 h 2341326"/>
              <a:gd name="connsiteX4" fmla="*/ 2292096 w 2294307"/>
              <a:gd name="connsiteY4" fmla="*/ 1877568 h 2341326"/>
              <a:gd name="connsiteX0" fmla="*/ 2292096 w 2292096"/>
              <a:gd name="connsiteY0" fmla="*/ 1877568 h 2341326"/>
              <a:gd name="connsiteX1" fmla="*/ 926592 w 2292096"/>
              <a:gd name="connsiteY1" fmla="*/ 0 h 2341326"/>
              <a:gd name="connsiteX2" fmla="*/ 0 w 2292096"/>
              <a:gd name="connsiteY2" fmla="*/ 2157984 h 2341326"/>
              <a:gd name="connsiteX3" fmla="*/ 1188720 w 2292096"/>
              <a:gd name="connsiteY3" fmla="*/ 2330196 h 2341326"/>
              <a:gd name="connsiteX4" fmla="*/ 2292096 w 2292096"/>
              <a:gd name="connsiteY4" fmla="*/ 1877568 h 2341326"/>
              <a:gd name="connsiteX0" fmla="*/ 2299716 w 2299716"/>
              <a:gd name="connsiteY0" fmla="*/ 1877568 h 2340328"/>
              <a:gd name="connsiteX1" fmla="*/ 934212 w 2299716"/>
              <a:gd name="connsiteY1" fmla="*/ 0 h 2340328"/>
              <a:gd name="connsiteX2" fmla="*/ 0 w 2299716"/>
              <a:gd name="connsiteY2" fmla="*/ 2142744 h 2340328"/>
              <a:gd name="connsiteX3" fmla="*/ 1196340 w 2299716"/>
              <a:gd name="connsiteY3" fmla="*/ 2330196 h 2340328"/>
              <a:gd name="connsiteX4" fmla="*/ 2299716 w 2299716"/>
              <a:gd name="connsiteY4" fmla="*/ 1877568 h 234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16" h="2340328">
                <a:moveTo>
                  <a:pt x="2299716" y="1877568"/>
                </a:moveTo>
                <a:lnTo>
                  <a:pt x="934212" y="0"/>
                </a:lnTo>
                <a:lnTo>
                  <a:pt x="0" y="2142744"/>
                </a:lnTo>
                <a:cubicBezTo>
                  <a:pt x="368808" y="2252980"/>
                  <a:pt x="814324" y="2376932"/>
                  <a:pt x="1196340" y="2330196"/>
                </a:cubicBezTo>
                <a:cubicBezTo>
                  <a:pt x="1578356" y="2283460"/>
                  <a:pt x="1967484" y="2102104"/>
                  <a:pt x="2299716" y="1877568"/>
                </a:cubicBez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rot="205525">
            <a:off x="4529568" y="2943933"/>
            <a:ext cx="2299716" cy="2340328"/>
          </a:xfrm>
          <a:custGeom>
            <a:avLst/>
            <a:gdLst>
              <a:gd name="connsiteX0" fmla="*/ 2292096 w 2292096"/>
              <a:gd name="connsiteY0" fmla="*/ 1877568 h 2353056"/>
              <a:gd name="connsiteX1" fmla="*/ 926592 w 2292096"/>
              <a:gd name="connsiteY1" fmla="*/ 0 h 2353056"/>
              <a:gd name="connsiteX2" fmla="*/ 0 w 2292096"/>
              <a:gd name="connsiteY2" fmla="*/ 2157984 h 2353056"/>
              <a:gd name="connsiteX3" fmla="*/ 1219200 w 2292096"/>
              <a:gd name="connsiteY3" fmla="*/ 2353056 h 2353056"/>
              <a:gd name="connsiteX4" fmla="*/ 2292096 w 2292096"/>
              <a:gd name="connsiteY4" fmla="*/ 1877568 h 2353056"/>
              <a:gd name="connsiteX0" fmla="*/ 2292096 w 2294393"/>
              <a:gd name="connsiteY0" fmla="*/ 1877568 h 2353056"/>
              <a:gd name="connsiteX1" fmla="*/ 926592 w 2294393"/>
              <a:gd name="connsiteY1" fmla="*/ 0 h 2353056"/>
              <a:gd name="connsiteX2" fmla="*/ 0 w 2294393"/>
              <a:gd name="connsiteY2" fmla="*/ 2157984 h 2353056"/>
              <a:gd name="connsiteX3" fmla="*/ 1219200 w 2294393"/>
              <a:gd name="connsiteY3" fmla="*/ 2353056 h 2353056"/>
              <a:gd name="connsiteX4" fmla="*/ 2292096 w 2294393"/>
              <a:gd name="connsiteY4" fmla="*/ 1877568 h 2353056"/>
              <a:gd name="connsiteX0" fmla="*/ 2292096 w 2294393"/>
              <a:gd name="connsiteY0" fmla="*/ 1877568 h 2420550"/>
              <a:gd name="connsiteX1" fmla="*/ 926592 w 2294393"/>
              <a:gd name="connsiteY1" fmla="*/ 0 h 2420550"/>
              <a:gd name="connsiteX2" fmla="*/ 0 w 2294393"/>
              <a:gd name="connsiteY2" fmla="*/ 2157984 h 2420550"/>
              <a:gd name="connsiteX3" fmla="*/ 1219200 w 2294393"/>
              <a:gd name="connsiteY3" fmla="*/ 2353056 h 2420550"/>
              <a:gd name="connsiteX4" fmla="*/ 2292096 w 2294393"/>
              <a:gd name="connsiteY4" fmla="*/ 1877568 h 2420550"/>
              <a:gd name="connsiteX0" fmla="*/ 2292096 w 2294393"/>
              <a:gd name="connsiteY0" fmla="*/ 1877568 h 2362751"/>
              <a:gd name="connsiteX1" fmla="*/ 926592 w 2294393"/>
              <a:gd name="connsiteY1" fmla="*/ 0 h 2362751"/>
              <a:gd name="connsiteX2" fmla="*/ 0 w 2294393"/>
              <a:gd name="connsiteY2" fmla="*/ 2157984 h 2362751"/>
              <a:gd name="connsiteX3" fmla="*/ 1219200 w 2294393"/>
              <a:gd name="connsiteY3" fmla="*/ 2353056 h 2362751"/>
              <a:gd name="connsiteX4" fmla="*/ 2292096 w 2294393"/>
              <a:gd name="connsiteY4" fmla="*/ 1877568 h 2362751"/>
              <a:gd name="connsiteX0" fmla="*/ 2292096 w 2294307"/>
              <a:gd name="connsiteY0" fmla="*/ 1877568 h 2341326"/>
              <a:gd name="connsiteX1" fmla="*/ 926592 w 2294307"/>
              <a:gd name="connsiteY1" fmla="*/ 0 h 2341326"/>
              <a:gd name="connsiteX2" fmla="*/ 0 w 2294307"/>
              <a:gd name="connsiteY2" fmla="*/ 2157984 h 2341326"/>
              <a:gd name="connsiteX3" fmla="*/ 1188720 w 2294307"/>
              <a:gd name="connsiteY3" fmla="*/ 2330196 h 2341326"/>
              <a:gd name="connsiteX4" fmla="*/ 2292096 w 2294307"/>
              <a:gd name="connsiteY4" fmla="*/ 1877568 h 2341326"/>
              <a:gd name="connsiteX0" fmla="*/ 2292096 w 2292096"/>
              <a:gd name="connsiteY0" fmla="*/ 1877568 h 2341326"/>
              <a:gd name="connsiteX1" fmla="*/ 926592 w 2292096"/>
              <a:gd name="connsiteY1" fmla="*/ 0 h 2341326"/>
              <a:gd name="connsiteX2" fmla="*/ 0 w 2292096"/>
              <a:gd name="connsiteY2" fmla="*/ 2157984 h 2341326"/>
              <a:gd name="connsiteX3" fmla="*/ 1188720 w 2292096"/>
              <a:gd name="connsiteY3" fmla="*/ 2330196 h 2341326"/>
              <a:gd name="connsiteX4" fmla="*/ 2292096 w 2292096"/>
              <a:gd name="connsiteY4" fmla="*/ 1877568 h 2341326"/>
              <a:gd name="connsiteX0" fmla="*/ 2299716 w 2299716"/>
              <a:gd name="connsiteY0" fmla="*/ 1877568 h 2340328"/>
              <a:gd name="connsiteX1" fmla="*/ 934212 w 2299716"/>
              <a:gd name="connsiteY1" fmla="*/ 0 h 2340328"/>
              <a:gd name="connsiteX2" fmla="*/ 0 w 2299716"/>
              <a:gd name="connsiteY2" fmla="*/ 2142744 h 2340328"/>
              <a:gd name="connsiteX3" fmla="*/ 1196340 w 2299716"/>
              <a:gd name="connsiteY3" fmla="*/ 2330196 h 2340328"/>
              <a:gd name="connsiteX4" fmla="*/ 2299716 w 2299716"/>
              <a:gd name="connsiteY4" fmla="*/ 1877568 h 234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16" h="2340328">
                <a:moveTo>
                  <a:pt x="2299716" y="1877568"/>
                </a:moveTo>
                <a:lnTo>
                  <a:pt x="934212" y="0"/>
                </a:lnTo>
                <a:lnTo>
                  <a:pt x="0" y="2142744"/>
                </a:lnTo>
                <a:cubicBezTo>
                  <a:pt x="368808" y="2252980"/>
                  <a:pt x="814324" y="2376932"/>
                  <a:pt x="1196340" y="2330196"/>
                </a:cubicBezTo>
                <a:cubicBezTo>
                  <a:pt x="1578356" y="2283460"/>
                  <a:pt x="1967484" y="2102104"/>
                  <a:pt x="2299716" y="1877568"/>
                </a:cubicBez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p:cNvSpPr/>
          <p:nvPr/>
        </p:nvSpPr>
        <p:spPr>
          <a:xfrm>
            <a:off x="2755392" y="4364736"/>
            <a:ext cx="2487168" cy="2499360"/>
          </a:xfrm>
          <a:custGeom>
            <a:avLst/>
            <a:gdLst>
              <a:gd name="connsiteX0" fmla="*/ 573024 w 2487168"/>
              <a:gd name="connsiteY0" fmla="*/ 0 h 2499360"/>
              <a:gd name="connsiteX1" fmla="*/ 2487168 w 2487168"/>
              <a:gd name="connsiteY1" fmla="*/ 609600 h 2499360"/>
              <a:gd name="connsiteX2" fmla="*/ 2231136 w 2487168"/>
              <a:gd name="connsiteY2" fmla="*/ 1353312 h 2499360"/>
              <a:gd name="connsiteX3" fmla="*/ 1901952 w 2487168"/>
              <a:gd name="connsiteY3" fmla="*/ 1207008 h 2499360"/>
              <a:gd name="connsiteX4" fmla="*/ 1877568 w 2487168"/>
              <a:gd name="connsiteY4" fmla="*/ 1304544 h 2499360"/>
              <a:gd name="connsiteX5" fmla="*/ 2011680 w 2487168"/>
              <a:gd name="connsiteY5" fmla="*/ 1353312 h 2499360"/>
              <a:gd name="connsiteX6" fmla="*/ 1816608 w 2487168"/>
              <a:gd name="connsiteY6" fmla="*/ 1889760 h 2499360"/>
              <a:gd name="connsiteX7" fmla="*/ 1914144 w 2487168"/>
              <a:gd name="connsiteY7" fmla="*/ 1938528 h 2499360"/>
              <a:gd name="connsiteX8" fmla="*/ 1731264 w 2487168"/>
              <a:gd name="connsiteY8" fmla="*/ 2499360 h 2499360"/>
              <a:gd name="connsiteX9" fmla="*/ 0 w 2487168"/>
              <a:gd name="connsiteY9" fmla="*/ 2499360 h 2499360"/>
              <a:gd name="connsiteX10" fmla="*/ 60960 w 2487168"/>
              <a:gd name="connsiteY10" fmla="*/ 2279904 h 2499360"/>
              <a:gd name="connsiteX11" fmla="*/ 195072 w 2487168"/>
              <a:gd name="connsiteY11" fmla="*/ 2279904 h 2499360"/>
              <a:gd name="connsiteX12" fmla="*/ 829056 w 2487168"/>
              <a:gd name="connsiteY12" fmla="*/ 475488 h 2499360"/>
              <a:gd name="connsiteX13" fmla="*/ 426720 w 2487168"/>
              <a:gd name="connsiteY13" fmla="*/ 353568 h 2499360"/>
              <a:gd name="connsiteX14" fmla="*/ 573024 w 2487168"/>
              <a:gd name="connsiteY14" fmla="*/ 0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7168" h="2499360">
                <a:moveTo>
                  <a:pt x="573024" y="0"/>
                </a:moveTo>
                <a:lnTo>
                  <a:pt x="2487168" y="609600"/>
                </a:lnTo>
                <a:lnTo>
                  <a:pt x="2231136" y="1353312"/>
                </a:lnTo>
                <a:lnTo>
                  <a:pt x="1901952" y="1207008"/>
                </a:lnTo>
                <a:lnTo>
                  <a:pt x="1877568" y="1304544"/>
                </a:lnTo>
                <a:lnTo>
                  <a:pt x="2011680" y="1353312"/>
                </a:lnTo>
                <a:lnTo>
                  <a:pt x="1816608" y="1889760"/>
                </a:lnTo>
                <a:lnTo>
                  <a:pt x="1914144" y="1938528"/>
                </a:lnTo>
                <a:lnTo>
                  <a:pt x="1731264" y="2499360"/>
                </a:lnTo>
                <a:lnTo>
                  <a:pt x="0" y="2499360"/>
                </a:lnTo>
                <a:lnTo>
                  <a:pt x="60960" y="2279904"/>
                </a:lnTo>
                <a:lnTo>
                  <a:pt x="195072" y="2279904"/>
                </a:lnTo>
                <a:lnTo>
                  <a:pt x="829056" y="475488"/>
                </a:lnTo>
                <a:lnTo>
                  <a:pt x="426720" y="353568"/>
                </a:lnTo>
                <a:lnTo>
                  <a:pt x="573024" y="0"/>
                </a:lnTo>
                <a:close/>
              </a:path>
            </a:pathLst>
          </a:cu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flipV="1">
            <a:off x="5529064" y="1772816"/>
            <a:ext cx="0" cy="720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3609232" y="1772816"/>
            <a:ext cx="0" cy="13480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3609232" y="1925216"/>
            <a:ext cx="1919832" cy="0"/>
          </a:xfrm>
          <a:prstGeom prst="line">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086676" y="1321604"/>
            <a:ext cx="1082348" cy="523220"/>
          </a:xfrm>
          <a:prstGeom prst="rect">
            <a:avLst/>
          </a:prstGeom>
          <a:solidFill>
            <a:schemeClr val="accent2">
              <a:lumMod val="40000"/>
              <a:lumOff val="60000"/>
            </a:schemeClr>
          </a:solidFill>
        </p:spPr>
        <p:txBody>
          <a:bodyPr wrap="none" rtlCol="0">
            <a:spAutoFit/>
          </a:bodyPr>
          <a:lstStyle/>
          <a:p>
            <a:pPr algn="just"/>
            <a:r>
              <a:rPr kumimoji="1" lang="ja-JP" altLang="en-US" sz="1400" dirty="0" smtClean="0">
                <a:solidFill>
                  <a:srgbClr val="FF0000"/>
                </a:solidFill>
              </a:rPr>
              <a:t>この範囲に</a:t>
            </a:r>
            <a:endParaRPr kumimoji="1" lang="en-US" altLang="ja-JP" sz="1400" dirty="0" smtClean="0">
              <a:solidFill>
                <a:srgbClr val="FF0000"/>
              </a:solidFill>
            </a:endParaRPr>
          </a:p>
          <a:p>
            <a:pPr algn="just"/>
            <a:r>
              <a:rPr kumimoji="1" lang="ja-JP" altLang="en-US" sz="1400" dirty="0" smtClean="0">
                <a:solidFill>
                  <a:srgbClr val="FF0000"/>
                </a:solidFill>
              </a:rPr>
              <a:t>施設が必要</a:t>
            </a:r>
          </a:p>
        </p:txBody>
      </p:sp>
      <p:sp>
        <p:nvSpPr>
          <p:cNvPr id="20" name="テキスト ボックス 19"/>
          <p:cNvSpPr txBox="1"/>
          <p:nvPr/>
        </p:nvSpPr>
        <p:spPr>
          <a:xfrm>
            <a:off x="392803" y="373887"/>
            <a:ext cx="4057521" cy="461665"/>
          </a:xfrm>
          <a:prstGeom prst="rect">
            <a:avLst/>
          </a:prstGeom>
          <a:noFill/>
        </p:spPr>
        <p:txBody>
          <a:bodyPr wrap="none" rtlCol="0" anchor="ctr" anchorCtr="0">
            <a:spAutoFit/>
          </a:bodyPr>
          <a:lstStyle/>
          <a:p>
            <a:r>
              <a:rPr lang="ja-JP" altLang="en-US" sz="2400" b="1" u="sng" dirty="0">
                <a:effectLst>
                  <a:outerShdw blurRad="38100" dist="38100" dir="2700000" algn="tl">
                    <a:srgbClr val="000000">
                      <a:alpha val="43137"/>
                    </a:srgbClr>
                  </a:outerShdw>
                </a:effectLst>
              </a:rPr>
              <a:t>～下端設定を誤った</a:t>
            </a:r>
            <a:r>
              <a:rPr lang="ja-JP" altLang="en-US" sz="2400" b="1" u="sng" dirty="0" smtClean="0">
                <a:effectLst>
                  <a:outerShdw blurRad="38100" dist="38100" dir="2700000" algn="tl">
                    <a:srgbClr val="000000">
                      <a:alpha val="43137"/>
                    </a:srgbClr>
                  </a:outerShdw>
                </a:effectLst>
              </a:rPr>
              <a:t>事例④～</a:t>
            </a:r>
            <a:endParaRPr lang="ja-JP" altLang="en-US" sz="2400" b="1" u="sng" dirty="0">
              <a:effectLst>
                <a:outerShdw blurRad="38100" dist="38100" dir="2700000" algn="tl">
                  <a:srgbClr val="000000">
                    <a:alpha val="43137"/>
                  </a:srgbClr>
                </a:outerShdw>
              </a:effectLst>
            </a:endParaRPr>
          </a:p>
        </p:txBody>
      </p:sp>
      <p:sp>
        <p:nvSpPr>
          <p:cNvPr id="22" name="テキスト ボックス 21"/>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
        <p:nvSpPr>
          <p:cNvPr id="24" name="フリーフォーム 23"/>
          <p:cNvSpPr/>
          <p:nvPr/>
        </p:nvSpPr>
        <p:spPr>
          <a:xfrm>
            <a:off x="889000" y="2933700"/>
            <a:ext cx="2743200" cy="469900"/>
          </a:xfrm>
          <a:custGeom>
            <a:avLst/>
            <a:gdLst>
              <a:gd name="connsiteX0" fmla="*/ 0 w 2768600"/>
              <a:gd name="connsiteY0" fmla="*/ 457200 h 457200"/>
              <a:gd name="connsiteX1" fmla="*/ 1663700 w 2768600"/>
              <a:gd name="connsiteY1" fmla="*/ 203200 h 457200"/>
              <a:gd name="connsiteX2" fmla="*/ 2768600 w 2768600"/>
              <a:gd name="connsiteY2" fmla="*/ 152400 h 457200"/>
              <a:gd name="connsiteX3" fmla="*/ 2743200 w 2768600"/>
              <a:gd name="connsiteY3" fmla="*/ 0 h 457200"/>
              <a:gd name="connsiteX4" fmla="*/ 1600200 w 2768600"/>
              <a:gd name="connsiteY4" fmla="*/ 63500 h 457200"/>
              <a:gd name="connsiteX5" fmla="*/ 25400 w 2768600"/>
              <a:gd name="connsiteY5" fmla="*/ 342900 h 457200"/>
              <a:gd name="connsiteX6" fmla="*/ 0 w 2768600"/>
              <a:gd name="connsiteY6" fmla="*/ 457200 h 457200"/>
              <a:gd name="connsiteX0" fmla="*/ 0 w 2743200"/>
              <a:gd name="connsiteY0" fmla="*/ 469900 h 469900"/>
              <a:gd name="connsiteX1" fmla="*/ 1638300 w 2743200"/>
              <a:gd name="connsiteY1" fmla="*/ 203200 h 469900"/>
              <a:gd name="connsiteX2" fmla="*/ 2743200 w 2743200"/>
              <a:gd name="connsiteY2" fmla="*/ 152400 h 469900"/>
              <a:gd name="connsiteX3" fmla="*/ 2717800 w 2743200"/>
              <a:gd name="connsiteY3" fmla="*/ 0 h 469900"/>
              <a:gd name="connsiteX4" fmla="*/ 1574800 w 2743200"/>
              <a:gd name="connsiteY4" fmla="*/ 63500 h 469900"/>
              <a:gd name="connsiteX5" fmla="*/ 0 w 2743200"/>
              <a:gd name="connsiteY5" fmla="*/ 342900 h 469900"/>
              <a:gd name="connsiteX6" fmla="*/ 0 w 2743200"/>
              <a:gd name="connsiteY6" fmla="*/ 469900 h 46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200" h="469900">
                <a:moveTo>
                  <a:pt x="0" y="469900"/>
                </a:moveTo>
                <a:lnTo>
                  <a:pt x="1638300" y="203200"/>
                </a:lnTo>
                <a:lnTo>
                  <a:pt x="2743200" y="152400"/>
                </a:lnTo>
                <a:lnTo>
                  <a:pt x="2717800" y="0"/>
                </a:lnTo>
                <a:lnTo>
                  <a:pt x="1574800" y="63500"/>
                </a:lnTo>
                <a:lnTo>
                  <a:pt x="0" y="342900"/>
                </a:lnTo>
                <a:lnTo>
                  <a:pt x="0" y="4699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5524500" y="2466975"/>
            <a:ext cx="3133725" cy="409575"/>
          </a:xfrm>
          <a:custGeom>
            <a:avLst/>
            <a:gdLst>
              <a:gd name="connsiteX0" fmla="*/ 0 w 3133725"/>
              <a:gd name="connsiteY0" fmla="*/ 285750 h 409575"/>
              <a:gd name="connsiteX1" fmla="*/ 47625 w 3133725"/>
              <a:gd name="connsiteY1" fmla="*/ 409575 h 409575"/>
              <a:gd name="connsiteX2" fmla="*/ 876300 w 3133725"/>
              <a:gd name="connsiteY2" fmla="*/ 171450 h 409575"/>
              <a:gd name="connsiteX3" fmla="*/ 1914525 w 3133725"/>
              <a:gd name="connsiteY3" fmla="*/ 142875 h 409575"/>
              <a:gd name="connsiteX4" fmla="*/ 3105150 w 3133725"/>
              <a:gd name="connsiteY4" fmla="*/ 409575 h 409575"/>
              <a:gd name="connsiteX5" fmla="*/ 3133725 w 3133725"/>
              <a:gd name="connsiteY5" fmla="*/ 266700 h 409575"/>
              <a:gd name="connsiteX6" fmla="*/ 1943100 w 3133725"/>
              <a:gd name="connsiteY6" fmla="*/ 0 h 409575"/>
              <a:gd name="connsiteX7" fmla="*/ 781050 w 3133725"/>
              <a:gd name="connsiteY7" fmla="*/ 38100 h 409575"/>
              <a:gd name="connsiteX8" fmla="*/ 0 w 3133725"/>
              <a:gd name="connsiteY8" fmla="*/ 28575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3725" h="409575">
                <a:moveTo>
                  <a:pt x="0" y="285750"/>
                </a:moveTo>
                <a:lnTo>
                  <a:pt x="47625" y="409575"/>
                </a:lnTo>
                <a:lnTo>
                  <a:pt x="876300" y="171450"/>
                </a:lnTo>
                <a:lnTo>
                  <a:pt x="1914525" y="142875"/>
                </a:lnTo>
                <a:lnTo>
                  <a:pt x="3105150" y="409575"/>
                </a:lnTo>
                <a:lnTo>
                  <a:pt x="3133725" y="266700"/>
                </a:lnTo>
                <a:lnTo>
                  <a:pt x="1943100" y="0"/>
                </a:lnTo>
                <a:lnTo>
                  <a:pt x="781050" y="38100"/>
                </a:lnTo>
                <a:lnTo>
                  <a:pt x="0" y="28575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63584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28463" y="1628800"/>
            <a:ext cx="2239716" cy="369332"/>
          </a:xfrm>
          <a:prstGeom prst="rect">
            <a:avLst/>
          </a:prstGeom>
          <a:solidFill>
            <a:srgbClr val="00B050"/>
          </a:solidFill>
        </p:spPr>
        <p:txBody>
          <a:bodyPr wrap="none">
            <a:spAutoFit/>
          </a:bodyPr>
          <a:lstStyle/>
          <a:p>
            <a:r>
              <a:rPr lang="en-US" altLang="ja-JP" dirty="0" smtClean="0">
                <a:solidFill>
                  <a:schemeClr val="bg1"/>
                </a:solidFill>
              </a:rPr>
              <a:t>《</a:t>
            </a:r>
            <a:r>
              <a:rPr lang="ja-JP" altLang="en-US" dirty="0" smtClean="0">
                <a:solidFill>
                  <a:schemeClr val="bg1"/>
                </a:solidFill>
              </a:rPr>
              <a:t>一連斜面の考え方</a:t>
            </a:r>
            <a:r>
              <a:rPr lang="en-US" altLang="ja-JP" dirty="0" smtClean="0">
                <a:solidFill>
                  <a:schemeClr val="bg1"/>
                </a:solidFill>
              </a:rPr>
              <a:t>》</a:t>
            </a:r>
            <a:endParaRPr lang="ja-JP" altLang="en-US" dirty="0">
              <a:solidFill>
                <a:schemeClr val="bg1"/>
              </a:solidFill>
            </a:endParaRPr>
          </a:p>
        </p:txBody>
      </p:sp>
      <p:sp>
        <p:nvSpPr>
          <p:cNvPr id="5" name="スライド番号プレースホルダー 4"/>
          <p:cNvSpPr>
            <a:spLocks noGrp="1"/>
          </p:cNvSpPr>
          <p:nvPr>
            <p:ph type="sldNum" sz="quarter" idx="11"/>
          </p:nvPr>
        </p:nvSpPr>
        <p:spPr/>
        <p:txBody>
          <a:bodyPr/>
          <a:lstStyle/>
          <a:p>
            <a:pPr>
              <a:defRPr/>
            </a:pPr>
            <a:fld id="{9F50A936-B072-4329-8A30-543A7EE0ED44}" type="slidenum">
              <a:rPr lang="ja-JP" altLang="en-US" smtClean="0"/>
              <a:pPr>
                <a:defRPr/>
              </a:pPr>
              <a:t>64</a:t>
            </a:fld>
            <a:endParaRPr lang="ja-JP" altLang="en-US"/>
          </a:p>
        </p:txBody>
      </p:sp>
      <p:sp>
        <p:nvSpPr>
          <p:cNvPr id="199" name="角丸四角形 198"/>
          <p:cNvSpPr/>
          <p:nvPr/>
        </p:nvSpPr>
        <p:spPr>
          <a:xfrm>
            <a:off x="55295" y="798612"/>
            <a:ext cx="3313529" cy="408623"/>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b="1" kern="0" dirty="0">
                <a:solidFill>
                  <a:schemeClr val="bg1"/>
                </a:solidFill>
                <a:latin typeface="+mn-ea"/>
              </a:rPr>
              <a:t>危険</a:t>
            </a:r>
            <a:r>
              <a:rPr lang="ja-JP" altLang="en-US" b="1" kern="0" dirty="0" smtClean="0">
                <a:solidFill>
                  <a:schemeClr val="bg1"/>
                </a:solidFill>
                <a:latin typeface="+mn-ea"/>
              </a:rPr>
              <a:t>区域設定の</a:t>
            </a:r>
            <a:r>
              <a:rPr lang="ja-JP" altLang="en-US" b="1" kern="0" dirty="0" smtClean="0">
                <a:solidFill>
                  <a:schemeClr val="bg1"/>
                </a:solidFill>
                <a:latin typeface="+mn-ea"/>
              </a:rPr>
              <a:t>考え方③</a:t>
            </a:r>
            <a:r>
              <a:rPr lang="ja-JP" altLang="en-US" b="1" kern="0" dirty="0" smtClean="0">
                <a:solidFill>
                  <a:schemeClr val="bg1"/>
                </a:solidFill>
                <a:latin typeface="+mn-ea"/>
              </a:rPr>
              <a:t>　</a:t>
            </a:r>
            <a:endParaRPr lang="en-US" altLang="ja-JP" b="1" kern="0" dirty="0">
              <a:solidFill>
                <a:schemeClr val="bg1"/>
              </a:solidFill>
              <a:latin typeface="+mn-ea"/>
            </a:endParaRPr>
          </a:p>
        </p:txBody>
      </p:sp>
      <p:sp>
        <p:nvSpPr>
          <p:cNvPr id="200" name="正方形/長方形 199"/>
          <p:cNvSpPr/>
          <p:nvPr/>
        </p:nvSpPr>
        <p:spPr>
          <a:xfrm>
            <a:off x="0" y="1351801"/>
            <a:ext cx="2492990" cy="276999"/>
          </a:xfrm>
          <a:prstGeom prst="rect">
            <a:avLst/>
          </a:prstGeom>
        </p:spPr>
        <p:txBody>
          <a:bodyPr wrap="none">
            <a:spAutoFit/>
          </a:bodyPr>
          <a:lstStyle/>
          <a:p>
            <a:r>
              <a:rPr lang="en-US" altLang="ja-JP" sz="1200" kern="0" dirty="0" smtClean="0">
                <a:solidFill>
                  <a:schemeClr val="accent4"/>
                </a:solidFill>
                <a:latin typeface="+mn-ea"/>
              </a:rPr>
              <a:t>※</a:t>
            </a:r>
            <a:r>
              <a:rPr lang="ja-JP" altLang="en-US" sz="1200" kern="0" dirty="0" smtClean="0">
                <a:solidFill>
                  <a:schemeClr val="accent4"/>
                </a:solidFill>
                <a:latin typeface="+mn-ea"/>
              </a:rPr>
              <a:t>急傾斜地崩壊危険箇所点検要領</a:t>
            </a:r>
            <a:endParaRPr lang="ja-JP" altLang="en-US" sz="1200" dirty="0">
              <a:solidFill>
                <a:schemeClr val="accent4"/>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76" y="3745134"/>
            <a:ext cx="4550164" cy="2402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71" y="3501008"/>
            <a:ext cx="4747272" cy="3073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128464" y="2375313"/>
            <a:ext cx="4748408" cy="4453165"/>
          </a:xfrm>
          <a:prstGeom prst="rect">
            <a:avLst/>
          </a:prstGeom>
          <a:ln>
            <a:solidFill>
              <a:schemeClr val="accent4"/>
            </a:solidFill>
          </a:ln>
        </p:spPr>
        <p:txBody>
          <a:bodyPr wrap="square">
            <a:noAutofit/>
          </a:bodyPr>
          <a:lstStyle/>
          <a:p>
            <a:r>
              <a:rPr lang="en-US" altLang="ja-JP" sz="1600" dirty="0" smtClean="0"/>
              <a:t>【</a:t>
            </a:r>
            <a:r>
              <a:rPr lang="ja-JP" altLang="en-US" sz="1600" dirty="0"/>
              <a:t>一連地区</a:t>
            </a:r>
            <a:r>
              <a:rPr lang="ja-JP" altLang="en-US" sz="1600" dirty="0" smtClean="0"/>
              <a:t>の間に渓流がある場合</a:t>
            </a:r>
            <a:r>
              <a:rPr lang="en-US" altLang="ja-JP" sz="1600" dirty="0" smtClean="0"/>
              <a:t>】</a:t>
            </a:r>
          </a:p>
          <a:p>
            <a:r>
              <a:rPr lang="ja-JP" altLang="en-US" sz="1600" dirty="0"/>
              <a:t>１／</a:t>
            </a:r>
            <a:r>
              <a:rPr lang="en-US" altLang="ja-JP" sz="1600" dirty="0"/>
              <a:t>25,000</a:t>
            </a:r>
            <a:r>
              <a:rPr lang="ja-JP" altLang="en-US" sz="1600" dirty="0"/>
              <a:t>の地形図</a:t>
            </a:r>
            <a:r>
              <a:rPr lang="ja-JP" altLang="en-US" sz="1600" dirty="0" smtClean="0"/>
              <a:t>で、ｌ＞Ｂの箇所は渓流とみなし、一連の急傾斜地としない。</a:t>
            </a:r>
            <a:endParaRPr lang="en-US" altLang="ja-JP" sz="1600" dirty="0" smtClean="0"/>
          </a:p>
        </p:txBody>
      </p:sp>
      <p:sp>
        <p:nvSpPr>
          <p:cNvPr id="13" name="正方形/長方形 12"/>
          <p:cNvSpPr/>
          <p:nvPr/>
        </p:nvSpPr>
        <p:spPr>
          <a:xfrm>
            <a:off x="4875735" y="2375313"/>
            <a:ext cx="4748408" cy="4453165"/>
          </a:xfrm>
          <a:prstGeom prst="rect">
            <a:avLst/>
          </a:prstGeom>
          <a:ln>
            <a:solidFill>
              <a:schemeClr val="accent4"/>
            </a:solidFill>
          </a:ln>
        </p:spPr>
        <p:txBody>
          <a:bodyPr wrap="square">
            <a:noAutofit/>
          </a:bodyPr>
          <a:lstStyle/>
          <a:p>
            <a:r>
              <a:rPr lang="en-US" altLang="ja-JP" sz="1600" dirty="0" smtClean="0"/>
              <a:t>【</a:t>
            </a:r>
            <a:r>
              <a:rPr lang="ja-JP" altLang="en-US" sz="1600" dirty="0" smtClean="0"/>
              <a:t>人家が</a:t>
            </a:r>
            <a:r>
              <a:rPr lang="en-US" altLang="ja-JP" sz="1600" dirty="0" smtClean="0"/>
              <a:t>50m</a:t>
            </a:r>
            <a:r>
              <a:rPr lang="ja-JP" altLang="en-US" sz="1600" dirty="0" smtClean="0"/>
              <a:t>以上離れている場合</a:t>
            </a:r>
            <a:r>
              <a:rPr lang="en-US" altLang="ja-JP" sz="1600" dirty="0" smtClean="0"/>
              <a:t>】</a:t>
            </a:r>
          </a:p>
          <a:p>
            <a:r>
              <a:rPr lang="ja-JP" altLang="en-US" sz="1600" dirty="0"/>
              <a:t>人家</a:t>
            </a:r>
            <a:r>
              <a:rPr lang="ja-JP" altLang="en-US" sz="1600" dirty="0" smtClean="0"/>
              <a:t>が</a:t>
            </a:r>
            <a:r>
              <a:rPr lang="en-US" altLang="ja-JP" sz="1600" dirty="0" smtClean="0"/>
              <a:t>50m</a:t>
            </a:r>
            <a:r>
              <a:rPr lang="ja-JP" altLang="en-US" sz="1600" dirty="0" smtClean="0"/>
              <a:t>以上離れている場合は人家密集地区とはいわず、別地区と判断する。</a:t>
            </a:r>
            <a:endParaRPr lang="en-US" altLang="ja-JP" sz="1600" dirty="0" smtClean="0"/>
          </a:p>
        </p:txBody>
      </p:sp>
      <p:sp>
        <p:nvSpPr>
          <p:cNvPr id="15" name="正方形/長方形 14"/>
          <p:cNvSpPr/>
          <p:nvPr/>
        </p:nvSpPr>
        <p:spPr>
          <a:xfrm>
            <a:off x="4016896" y="764704"/>
            <a:ext cx="5679334" cy="1530401"/>
          </a:xfrm>
          <a:prstGeom prst="rect">
            <a:avLst/>
          </a:prstGeom>
          <a:ln w="38100" cmpd="dbl">
            <a:solidFill>
              <a:srgbClr val="FF0000"/>
            </a:solidFill>
          </a:ln>
        </p:spPr>
        <p:txBody>
          <a:bodyPr wrap="square" lIns="108000" tIns="72000" rIns="108000" bIns="72000">
            <a:spAutoFit/>
          </a:bodyPr>
          <a:lstStyle/>
          <a:p>
            <a:pPr marL="0" indent="0" eaLnBrk="1" hangingPunct="1">
              <a:buNone/>
              <a:defRPr/>
            </a:pPr>
            <a:endParaRPr lang="en-US" altLang="ja-JP" b="1" kern="0" dirty="0" smtClean="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u="sng" kern="0" dirty="0" smtClean="0">
                <a:solidFill>
                  <a:srgbClr val="FF0000"/>
                </a:solidFill>
                <a:effectLst>
                  <a:outerShdw blurRad="38100" dist="38100" dir="2700000" algn="tl">
                    <a:srgbClr val="000000">
                      <a:alpha val="43137"/>
                    </a:srgbClr>
                  </a:outerShdw>
                </a:effectLst>
                <a:latin typeface="+mn-ea"/>
              </a:rPr>
              <a:t>一連斜面は原則として１つの区域として指定すること。</a:t>
            </a:r>
            <a:endParaRPr lang="en-US" altLang="ja-JP" b="1" u="sng" kern="0" dirty="0" smtClean="0">
              <a:solidFill>
                <a:srgbClr val="FF0000"/>
              </a:solidFill>
              <a:effectLst>
                <a:outerShdw blurRad="38100" dist="38100" dir="2700000" algn="tl">
                  <a:srgbClr val="000000">
                    <a:alpha val="43137"/>
                  </a:srgbClr>
                </a:outerShdw>
              </a:effectLst>
              <a:latin typeface="+mn-ea"/>
            </a:endParaRPr>
          </a:p>
          <a:p>
            <a:pPr lvl="1">
              <a:defRPr/>
            </a:pPr>
            <a:r>
              <a:rPr lang="ja-JP" altLang="en-US" b="1" kern="0" dirty="0" smtClean="0">
                <a:solidFill>
                  <a:schemeClr val="accent4"/>
                </a:solidFill>
                <a:latin typeface="+mn-ea"/>
              </a:rPr>
              <a:t>⇒事業実施の有無は、区域指定とは関係ない。</a:t>
            </a:r>
            <a:endParaRPr lang="en-US" altLang="ja-JP" b="1" kern="0" dirty="0" smtClean="0">
              <a:solidFill>
                <a:schemeClr val="accent4"/>
              </a:solidFill>
              <a:latin typeface="+mn-ea"/>
            </a:endParaRPr>
          </a:p>
          <a:p>
            <a:pPr lvl="1">
              <a:defRPr/>
            </a:pPr>
            <a:r>
              <a:rPr lang="ja-JP" altLang="en-US" b="1" kern="0" dirty="0" smtClean="0">
                <a:solidFill>
                  <a:schemeClr val="accent4"/>
                </a:solidFill>
                <a:latin typeface="+mn-ea"/>
              </a:rPr>
              <a:t>⇒法の趣旨としてはすべての該当斜面を指定するのが原則。</a:t>
            </a:r>
            <a:endParaRPr lang="en-US" altLang="ja-JP" b="1" kern="0" dirty="0" smtClean="0">
              <a:solidFill>
                <a:schemeClr val="accent4"/>
              </a:solidFill>
              <a:latin typeface="+mn-ea"/>
            </a:endParaRPr>
          </a:p>
        </p:txBody>
      </p:sp>
      <p:sp>
        <p:nvSpPr>
          <p:cNvPr id="17" name="テキスト ボックス 16"/>
          <p:cNvSpPr txBox="1"/>
          <p:nvPr/>
        </p:nvSpPr>
        <p:spPr>
          <a:xfrm>
            <a:off x="392803" y="373887"/>
            <a:ext cx="4087979" cy="461665"/>
          </a:xfrm>
          <a:prstGeom prst="rect">
            <a:avLst/>
          </a:prstGeom>
          <a:noFill/>
        </p:spPr>
        <p:txBody>
          <a:bodyPr wrap="none" rtlCol="0" anchor="ctr" anchorCtr="0">
            <a:spAutoFit/>
          </a:bodyPr>
          <a:lstStyle/>
          <a:p>
            <a:r>
              <a:rPr lang="ja-JP" altLang="en-US" sz="2400" b="1" u="sng" dirty="0">
                <a:effectLst>
                  <a:outerShdw blurRad="38100" dist="38100" dir="2700000" algn="tl">
                    <a:srgbClr val="000000">
                      <a:alpha val="43137"/>
                    </a:srgbClr>
                  </a:outerShdw>
                </a:effectLst>
              </a:rPr>
              <a:t>（３）急傾斜地崩壊危険</a:t>
            </a:r>
            <a:r>
              <a:rPr lang="ja-JP" altLang="en-US" sz="2400" b="1" u="sng" dirty="0" smtClean="0">
                <a:effectLst>
                  <a:outerShdw blurRad="38100" dist="38100" dir="2700000" algn="tl">
                    <a:srgbClr val="000000">
                      <a:alpha val="43137"/>
                    </a:srgbClr>
                  </a:outerShdw>
                </a:effectLst>
              </a:rPr>
              <a:t>区域⑤</a:t>
            </a:r>
            <a:endParaRPr lang="ja-JP" altLang="en-US" sz="2400" b="1" u="sng" dirty="0">
              <a:effectLst>
                <a:outerShdw blurRad="38100" dist="38100" dir="2700000" algn="tl">
                  <a:srgbClr val="000000">
                    <a:alpha val="43137"/>
                  </a:srgbClr>
                </a:outerShdw>
              </a:effectLst>
            </a:endParaRPr>
          </a:p>
        </p:txBody>
      </p:sp>
      <p:grpSp>
        <p:nvGrpSpPr>
          <p:cNvPr id="14" name="グループ化 13"/>
          <p:cNvGrpSpPr/>
          <p:nvPr/>
        </p:nvGrpSpPr>
        <p:grpSpPr>
          <a:xfrm>
            <a:off x="4139196" y="735760"/>
            <a:ext cx="1473078" cy="360000"/>
            <a:chOff x="60222" y="4521844"/>
            <a:chExt cx="1473078" cy="360000"/>
          </a:xfrm>
        </p:grpSpPr>
        <p:sp>
          <p:nvSpPr>
            <p:cNvPr id="16" name="角丸四角形 15"/>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8" name="テキスト ボックス 17"/>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Tree>
    <p:extLst>
      <p:ext uri="{BB962C8B-B14F-4D97-AF65-F5344CB8AC3E}">
        <p14:creationId xmlns:p14="http://schemas.microsoft.com/office/powerpoint/2010/main" val="14605403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28463" y="1628800"/>
            <a:ext cx="2239716" cy="369332"/>
          </a:xfrm>
          <a:prstGeom prst="rect">
            <a:avLst/>
          </a:prstGeom>
          <a:solidFill>
            <a:srgbClr val="00B050"/>
          </a:solidFill>
        </p:spPr>
        <p:txBody>
          <a:bodyPr wrap="none">
            <a:spAutoFit/>
          </a:bodyPr>
          <a:lstStyle/>
          <a:p>
            <a:r>
              <a:rPr lang="en-US" altLang="ja-JP" dirty="0" smtClean="0">
                <a:solidFill>
                  <a:schemeClr val="bg1"/>
                </a:solidFill>
              </a:rPr>
              <a:t>《</a:t>
            </a:r>
            <a:r>
              <a:rPr lang="ja-JP" altLang="en-US" dirty="0" smtClean="0">
                <a:solidFill>
                  <a:schemeClr val="bg1"/>
                </a:solidFill>
              </a:rPr>
              <a:t>斜面端部の考え方</a:t>
            </a:r>
            <a:r>
              <a:rPr lang="en-US" altLang="ja-JP" dirty="0" smtClean="0">
                <a:solidFill>
                  <a:schemeClr val="bg1"/>
                </a:solidFill>
              </a:rPr>
              <a:t>》</a:t>
            </a:r>
            <a:endParaRPr lang="ja-JP" altLang="en-US" dirty="0">
              <a:solidFill>
                <a:schemeClr val="bg1"/>
              </a:solidFill>
            </a:endParaRPr>
          </a:p>
        </p:txBody>
      </p:sp>
      <p:sp>
        <p:nvSpPr>
          <p:cNvPr id="5" name="スライド番号プレースホルダー 4"/>
          <p:cNvSpPr>
            <a:spLocks noGrp="1"/>
          </p:cNvSpPr>
          <p:nvPr>
            <p:ph type="sldNum" sz="quarter" idx="11"/>
          </p:nvPr>
        </p:nvSpPr>
        <p:spPr/>
        <p:txBody>
          <a:bodyPr/>
          <a:lstStyle/>
          <a:p>
            <a:pPr>
              <a:defRPr/>
            </a:pPr>
            <a:fld id="{9F50A936-B072-4329-8A30-543A7EE0ED44}" type="slidenum">
              <a:rPr lang="ja-JP" altLang="en-US" smtClean="0"/>
              <a:pPr>
                <a:defRPr/>
              </a:pPr>
              <a:t>65</a:t>
            </a:fld>
            <a:endParaRPr lang="ja-JP" altLang="en-US"/>
          </a:p>
        </p:txBody>
      </p:sp>
      <p:sp>
        <p:nvSpPr>
          <p:cNvPr id="199" name="角丸四角形 198"/>
          <p:cNvSpPr/>
          <p:nvPr/>
        </p:nvSpPr>
        <p:spPr>
          <a:xfrm>
            <a:off x="55295" y="798612"/>
            <a:ext cx="3313529" cy="408623"/>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b="1" kern="0" dirty="0">
                <a:solidFill>
                  <a:schemeClr val="bg1"/>
                </a:solidFill>
                <a:latin typeface="+mn-ea"/>
              </a:rPr>
              <a:t>危険</a:t>
            </a:r>
            <a:r>
              <a:rPr lang="ja-JP" altLang="en-US" b="1" kern="0" dirty="0" smtClean="0">
                <a:solidFill>
                  <a:schemeClr val="bg1"/>
                </a:solidFill>
                <a:latin typeface="+mn-ea"/>
              </a:rPr>
              <a:t>区域設定の</a:t>
            </a:r>
            <a:r>
              <a:rPr lang="ja-JP" altLang="en-US" b="1" kern="0" dirty="0" smtClean="0">
                <a:solidFill>
                  <a:schemeClr val="bg1"/>
                </a:solidFill>
                <a:latin typeface="+mn-ea"/>
              </a:rPr>
              <a:t>考え方④</a:t>
            </a:r>
            <a:r>
              <a:rPr lang="ja-JP" altLang="en-US" b="1" kern="0" dirty="0" smtClean="0">
                <a:solidFill>
                  <a:schemeClr val="bg1"/>
                </a:solidFill>
                <a:latin typeface="+mn-ea"/>
              </a:rPr>
              <a:t>　</a:t>
            </a:r>
            <a:endParaRPr lang="en-US" altLang="ja-JP" b="1" kern="0" dirty="0">
              <a:solidFill>
                <a:schemeClr val="bg1"/>
              </a:solidFill>
              <a:latin typeface="+mn-ea"/>
            </a:endParaRPr>
          </a:p>
        </p:txBody>
      </p:sp>
      <p:sp>
        <p:nvSpPr>
          <p:cNvPr id="200" name="正方形/長方形 199"/>
          <p:cNvSpPr/>
          <p:nvPr/>
        </p:nvSpPr>
        <p:spPr>
          <a:xfrm>
            <a:off x="0" y="1351801"/>
            <a:ext cx="2492990" cy="276999"/>
          </a:xfrm>
          <a:prstGeom prst="rect">
            <a:avLst/>
          </a:prstGeom>
        </p:spPr>
        <p:txBody>
          <a:bodyPr wrap="none">
            <a:spAutoFit/>
          </a:bodyPr>
          <a:lstStyle/>
          <a:p>
            <a:r>
              <a:rPr lang="en-US" altLang="ja-JP" sz="1200" kern="0" dirty="0" smtClean="0">
                <a:solidFill>
                  <a:schemeClr val="accent4"/>
                </a:solidFill>
                <a:latin typeface="+mn-ea"/>
              </a:rPr>
              <a:t>※</a:t>
            </a:r>
            <a:r>
              <a:rPr lang="ja-JP" altLang="en-US" sz="1200" kern="0" dirty="0" smtClean="0">
                <a:solidFill>
                  <a:schemeClr val="accent4"/>
                </a:solidFill>
                <a:latin typeface="+mn-ea"/>
              </a:rPr>
              <a:t>急傾斜地崩壊危険箇所点検要領</a:t>
            </a:r>
            <a:endParaRPr lang="ja-JP" altLang="en-US" sz="1200" dirty="0">
              <a:solidFill>
                <a:schemeClr val="accent4"/>
              </a:solidFill>
            </a:endParaRPr>
          </a:p>
        </p:txBody>
      </p:sp>
      <p:grpSp>
        <p:nvGrpSpPr>
          <p:cNvPr id="4" name="グループ化 3"/>
          <p:cNvGrpSpPr/>
          <p:nvPr/>
        </p:nvGrpSpPr>
        <p:grpSpPr>
          <a:xfrm>
            <a:off x="190607" y="2240846"/>
            <a:ext cx="4618377" cy="3575741"/>
            <a:chOff x="551352" y="2207898"/>
            <a:chExt cx="4618377" cy="3575741"/>
          </a:xfrm>
        </p:grpSpPr>
        <p:sp>
          <p:nvSpPr>
            <p:cNvPr id="13" name="Line 1"/>
            <p:cNvSpPr>
              <a:spLocks noChangeShapeType="1"/>
            </p:cNvSpPr>
            <p:nvPr/>
          </p:nvSpPr>
          <p:spPr bwMode="auto">
            <a:xfrm>
              <a:off x="1419357" y="3583183"/>
              <a:ext cx="3438213" cy="0"/>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 name="Freeform 2"/>
            <p:cNvSpPr>
              <a:spLocks/>
            </p:cNvSpPr>
            <p:nvPr/>
          </p:nvSpPr>
          <p:spPr bwMode="auto">
            <a:xfrm>
              <a:off x="1419357" y="2771191"/>
              <a:ext cx="3300683" cy="124348"/>
            </a:xfrm>
            <a:custGeom>
              <a:avLst/>
              <a:gdLst>
                <a:gd name="T0" fmla="*/ 0 w 240"/>
                <a:gd name="T1" fmla="*/ 0 h 9"/>
                <a:gd name="T2" fmla="*/ 2147483647 w 240"/>
                <a:gd name="T3" fmla="*/ 2147483647 h 9"/>
                <a:gd name="T4" fmla="*/ 2147483647 w 240"/>
                <a:gd name="T5" fmla="*/ 2147483647 h 9"/>
                <a:gd name="T6" fmla="*/ 2147483647 w 240"/>
                <a:gd name="T7" fmla="*/ 2147483647 h 9"/>
                <a:gd name="T8" fmla="*/ 2147483647 w 240"/>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9">
                  <a:moveTo>
                    <a:pt x="0" y="0"/>
                  </a:moveTo>
                  <a:lnTo>
                    <a:pt x="74" y="9"/>
                  </a:lnTo>
                  <a:lnTo>
                    <a:pt x="115" y="3"/>
                  </a:lnTo>
                  <a:lnTo>
                    <a:pt x="174" y="7"/>
                  </a:lnTo>
                  <a:lnTo>
                    <a:pt x="240" y="1"/>
                  </a:lnTo>
                </a:path>
              </a:pathLst>
            </a:custGeom>
            <a:noFill/>
            <a:ln w="9525">
              <a:solidFill>
                <a:srgbClr xmlns:mc="http://schemas.openxmlformats.org/markup-compatibility/2006" xmlns:a14="http://schemas.microsoft.com/office/drawing/2010/main" val="000000" mc:Ignorable="a14" a14:legacySpreadsheetColorIndex="64"/>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6" name="Freeform 3"/>
            <p:cNvSpPr>
              <a:spLocks/>
            </p:cNvSpPr>
            <p:nvPr/>
          </p:nvSpPr>
          <p:spPr bwMode="auto">
            <a:xfrm>
              <a:off x="1419357" y="3033068"/>
              <a:ext cx="3300683" cy="79079"/>
            </a:xfrm>
            <a:custGeom>
              <a:avLst/>
              <a:gdLst>
                <a:gd name="T0" fmla="*/ 0 w 240"/>
                <a:gd name="T1" fmla="*/ 0 h 6"/>
                <a:gd name="T2" fmla="*/ 2147483647 w 240"/>
                <a:gd name="T3" fmla="*/ 2147483647 h 6"/>
                <a:gd name="T4" fmla="*/ 2147483647 w 240"/>
                <a:gd name="T5" fmla="*/ 2147483647 h 6"/>
                <a:gd name="T6" fmla="*/ 2147483647 w 240"/>
                <a:gd name="T7" fmla="*/ 2147483647 h 6"/>
                <a:gd name="T8" fmla="*/ 2147483647 w 240"/>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6">
                  <a:moveTo>
                    <a:pt x="0" y="0"/>
                  </a:moveTo>
                  <a:lnTo>
                    <a:pt x="83" y="5"/>
                  </a:lnTo>
                  <a:lnTo>
                    <a:pt x="137" y="6"/>
                  </a:lnTo>
                  <a:lnTo>
                    <a:pt x="185" y="1"/>
                  </a:lnTo>
                  <a:lnTo>
                    <a:pt x="240" y="1"/>
                  </a:lnTo>
                </a:path>
              </a:pathLst>
            </a:custGeom>
            <a:noFill/>
            <a:ln w="9525">
              <a:solidFill>
                <a:srgbClr xmlns:mc="http://schemas.openxmlformats.org/markup-compatibility/2006" xmlns:a14="http://schemas.microsoft.com/office/drawing/2010/main" val="000000" mc:Ignorable="a14" a14:legacySpreadsheetColorIndex="64"/>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 name="Freeform 4"/>
            <p:cNvSpPr>
              <a:spLocks/>
            </p:cNvSpPr>
            <p:nvPr/>
          </p:nvSpPr>
          <p:spPr bwMode="auto">
            <a:xfrm>
              <a:off x="1419357" y="3308125"/>
              <a:ext cx="3438213" cy="39539"/>
            </a:xfrm>
            <a:custGeom>
              <a:avLst/>
              <a:gdLst>
                <a:gd name="T0" fmla="*/ 0 w 240"/>
                <a:gd name="T1" fmla="*/ 2147483647 h 5"/>
                <a:gd name="T2" fmla="*/ 2147483647 w 240"/>
                <a:gd name="T3" fmla="*/ 2147483647 h 5"/>
                <a:gd name="T4" fmla="*/ 2147483647 w 240"/>
                <a:gd name="T5" fmla="*/ 0 h 5"/>
                <a:gd name="T6" fmla="*/ 2147483647 w 240"/>
                <a:gd name="T7" fmla="*/ 2147483647 h 5"/>
                <a:gd name="T8" fmla="*/ 2147483647 w 240"/>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5">
                  <a:moveTo>
                    <a:pt x="0" y="2"/>
                  </a:moveTo>
                  <a:lnTo>
                    <a:pt x="63" y="4"/>
                  </a:lnTo>
                  <a:lnTo>
                    <a:pt x="126" y="0"/>
                  </a:lnTo>
                  <a:lnTo>
                    <a:pt x="196" y="5"/>
                  </a:lnTo>
                  <a:lnTo>
                    <a:pt x="240" y="3"/>
                  </a:lnTo>
                </a:path>
              </a:pathLst>
            </a:custGeom>
            <a:noFill/>
            <a:ln w="9525">
              <a:solidFill>
                <a:srgbClr xmlns:mc="http://schemas.openxmlformats.org/markup-compatibility/2006" xmlns:a14="http://schemas.microsoft.com/office/drawing/2010/main" val="000000" mc:Ignorable="a14" a14:legacySpreadsheetColorIndex="64"/>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 name="Text Box 6"/>
            <p:cNvSpPr txBox="1">
              <a:spLocks noChangeArrowheads="1"/>
            </p:cNvSpPr>
            <p:nvPr/>
          </p:nvSpPr>
          <p:spPr bwMode="auto">
            <a:xfrm>
              <a:off x="2977994" y="2948259"/>
              <a:ext cx="586828" cy="203133"/>
            </a:xfrm>
            <a:prstGeom prst="rect">
              <a:avLst/>
            </a:prstGeom>
            <a:solidFill>
              <a:srgbClr xmlns:mc="http://schemas.openxmlformats.org/markup-compatibility/2006" xmlns:a14="http://schemas.microsoft.com/office/drawing/2010/main" val="FFFFFF" mc:Ignorable="a14" a14:legacySpreadsheetColorIndex="65"/>
            </a:soli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36576"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b="0" i="0" u="none" strike="noStrike" baseline="0">
                  <a:solidFill>
                    <a:srgbClr val="000000"/>
                  </a:solidFill>
                  <a:latin typeface="ＭＳ Ｐゴシック"/>
                  <a:ea typeface="ＭＳ Ｐゴシック"/>
                </a:rPr>
                <a:t>斜　　面</a:t>
              </a:r>
            </a:p>
          </p:txBody>
        </p:sp>
        <p:sp>
          <p:nvSpPr>
            <p:cNvPr id="19" name="Line 8"/>
            <p:cNvSpPr>
              <a:spLocks noChangeShapeType="1"/>
            </p:cNvSpPr>
            <p:nvPr/>
          </p:nvSpPr>
          <p:spPr bwMode="auto">
            <a:xfrm flipH="1">
              <a:off x="3894870" y="2482954"/>
              <a:ext cx="0" cy="3300684"/>
            </a:xfrm>
            <a:prstGeom prst="line">
              <a:avLst/>
            </a:prstGeom>
            <a:noFill/>
            <a:ln w="9525">
              <a:solidFill>
                <a:srgbClr xmlns:mc="http://schemas.openxmlformats.org/markup-compatibility/2006" xmlns:a14="http://schemas.microsoft.com/office/drawing/2010/main" val="000000" mc:Ignorable="a14" a14:legacySpreadsheetColorIndex="64"/>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 name="Rectangle 9"/>
            <p:cNvSpPr>
              <a:spLocks noChangeArrowheads="1"/>
            </p:cNvSpPr>
            <p:nvPr/>
          </p:nvSpPr>
          <p:spPr bwMode="auto">
            <a:xfrm>
              <a:off x="2519584" y="4146476"/>
              <a:ext cx="1512814" cy="949519"/>
            </a:xfrm>
            <a:prstGeom prst="rect">
              <a:avLst/>
            </a:prstGeom>
            <a:noFill/>
            <a:ln w="9525">
              <a:solidFill>
                <a:srgbClr xmlns:mc="http://schemas.openxmlformats.org/markup-compatibility/2006" xmlns:a14="http://schemas.microsoft.com/office/drawing/2010/main" val="000000" mc:Ignorable="a14" a14:legacySpreadsheetColorIndex="64"/>
              </a:solidFill>
              <a:miter lim="800000"/>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1" name="Text Box 10"/>
            <p:cNvSpPr txBox="1">
              <a:spLocks noChangeArrowheads="1"/>
            </p:cNvSpPr>
            <p:nvPr/>
          </p:nvSpPr>
          <p:spPr bwMode="auto">
            <a:xfrm>
              <a:off x="2918000" y="4522011"/>
              <a:ext cx="689420" cy="203133"/>
            </a:xfrm>
            <a:prstGeom prst="rect">
              <a:avLst/>
            </a:prstGeom>
            <a:solidFill>
              <a:srgbClr xmlns:mc="http://schemas.openxmlformats.org/markup-compatibility/2006" xmlns:a14="http://schemas.microsoft.com/office/drawing/2010/main" val="FFFFFF" mc:Ignorable="a14" a14:legacySpreadsheetColorIndex="65"/>
            </a:soli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36576"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b="0" i="0" u="none" strike="noStrike" baseline="0">
                  <a:solidFill>
                    <a:srgbClr val="000000"/>
                  </a:solidFill>
                  <a:latin typeface="ＭＳ Ｐゴシック"/>
                  <a:ea typeface="ＭＳ Ｐゴシック"/>
                </a:rPr>
                <a:t>保全人家</a:t>
              </a:r>
            </a:p>
          </p:txBody>
        </p:sp>
        <p:sp>
          <p:nvSpPr>
            <p:cNvPr id="22" name="Text Box 11"/>
            <p:cNvSpPr txBox="1">
              <a:spLocks noChangeArrowheads="1"/>
            </p:cNvSpPr>
            <p:nvPr/>
          </p:nvSpPr>
          <p:spPr bwMode="auto">
            <a:xfrm>
              <a:off x="1655860" y="2207898"/>
              <a:ext cx="372794" cy="203133"/>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27432" tIns="18288" rIns="27432"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b="0" i="0" u="none" strike="noStrike" baseline="0" dirty="0">
                  <a:solidFill>
                    <a:srgbClr val="000000"/>
                  </a:solidFill>
                  <a:latin typeface="ＭＳ Ｐゴシック"/>
                  <a:ea typeface="ＭＳ Ｐゴシック"/>
                </a:rPr>
                <a:t>NO.0</a:t>
              </a:r>
            </a:p>
          </p:txBody>
        </p:sp>
        <p:sp>
          <p:nvSpPr>
            <p:cNvPr id="23" name="Text Box 13"/>
            <p:cNvSpPr txBox="1">
              <a:spLocks noChangeArrowheads="1"/>
            </p:cNvSpPr>
            <p:nvPr/>
          </p:nvSpPr>
          <p:spPr bwMode="auto">
            <a:xfrm>
              <a:off x="3731967" y="2207898"/>
              <a:ext cx="372794" cy="203133"/>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27432" tIns="18288" rIns="27432"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b="0" i="0" u="none" strike="noStrike" baseline="0" dirty="0">
                  <a:solidFill>
                    <a:srgbClr val="000000"/>
                  </a:solidFill>
                  <a:latin typeface="ＭＳ Ｐゴシック"/>
                  <a:ea typeface="ＭＳ Ｐゴシック"/>
                </a:rPr>
                <a:t>NO.1</a:t>
              </a:r>
            </a:p>
          </p:txBody>
        </p:sp>
        <p:sp>
          <p:nvSpPr>
            <p:cNvPr id="24" name="Line 14"/>
            <p:cNvSpPr>
              <a:spLocks noChangeShapeType="1"/>
            </p:cNvSpPr>
            <p:nvPr/>
          </p:nvSpPr>
          <p:spPr bwMode="auto">
            <a:xfrm>
              <a:off x="4032398" y="5783639"/>
              <a:ext cx="275056" cy="0"/>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15"/>
            <p:cNvSpPr>
              <a:spLocks noChangeShapeType="1"/>
            </p:cNvSpPr>
            <p:nvPr/>
          </p:nvSpPr>
          <p:spPr bwMode="auto">
            <a:xfrm>
              <a:off x="4169926" y="3583183"/>
              <a:ext cx="0" cy="2200456"/>
            </a:xfrm>
            <a:prstGeom prst="line">
              <a:avLst/>
            </a:prstGeom>
            <a:noFill/>
            <a:ln w="6350">
              <a:solidFill>
                <a:srgbClr xmlns:mc="http://schemas.openxmlformats.org/markup-compatibility/2006" xmlns:a14="http://schemas.microsoft.com/office/drawing/2010/main" val="000000" mc:Ignorable="a14" a14:legacySpreadsheetColorIndex="64"/>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6" name="Text Box 16"/>
            <p:cNvSpPr txBox="1">
              <a:spLocks noChangeArrowheads="1"/>
            </p:cNvSpPr>
            <p:nvPr/>
          </p:nvSpPr>
          <p:spPr bwMode="auto">
            <a:xfrm>
              <a:off x="4209466" y="4513791"/>
              <a:ext cx="960263" cy="203133"/>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200" b="0" i="0" u="none" strike="noStrike" baseline="0" dirty="0" smtClean="0">
                  <a:solidFill>
                    <a:srgbClr val="000000"/>
                  </a:solidFill>
                  <a:latin typeface="ＭＳ Ｐゴシック"/>
                  <a:ea typeface="ＭＳ Ｐゴシック"/>
                </a:rPr>
                <a:t>被害想定区域</a:t>
              </a:r>
              <a:endParaRPr lang="ja-JP" altLang="en-US" sz="1200" b="0" i="0" u="none" strike="noStrike" baseline="0" dirty="0">
                <a:solidFill>
                  <a:srgbClr val="000000"/>
                </a:solidFill>
                <a:latin typeface="ＭＳ Ｐゴシック"/>
                <a:ea typeface="ＭＳ Ｐゴシック"/>
              </a:endParaRPr>
            </a:p>
          </p:txBody>
        </p:sp>
        <p:sp>
          <p:nvSpPr>
            <p:cNvPr id="27" name="Line 17"/>
            <p:cNvSpPr>
              <a:spLocks noChangeShapeType="1"/>
            </p:cNvSpPr>
            <p:nvPr/>
          </p:nvSpPr>
          <p:spPr bwMode="auto">
            <a:xfrm>
              <a:off x="1831942" y="3583183"/>
              <a:ext cx="687642" cy="1512813"/>
            </a:xfrm>
            <a:prstGeom prst="line">
              <a:avLst/>
            </a:prstGeom>
            <a:noFill/>
            <a:ln w="9525">
              <a:solidFill>
                <a:srgbClr xmlns:mc="http://schemas.openxmlformats.org/markup-compatibility/2006" xmlns:a14="http://schemas.microsoft.com/office/drawing/2010/main" val="000000" mc:Ignorable="a14" a14:legacySpreadsheetColorIndex="64"/>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 name="Freeform 18"/>
            <p:cNvSpPr>
              <a:spLocks/>
            </p:cNvSpPr>
            <p:nvPr/>
          </p:nvSpPr>
          <p:spPr bwMode="auto">
            <a:xfrm>
              <a:off x="1831942" y="5095996"/>
              <a:ext cx="687642" cy="150708"/>
            </a:xfrm>
            <a:custGeom>
              <a:avLst/>
              <a:gdLst>
                <a:gd name="T0" fmla="*/ 0 w 50"/>
                <a:gd name="T1" fmla="*/ 2147483647 h 11"/>
                <a:gd name="T2" fmla="*/ 2147483647 w 50"/>
                <a:gd name="T3" fmla="*/ 2147483647 h 11"/>
                <a:gd name="T4" fmla="*/ 2147483647 w 50"/>
                <a:gd name="T5" fmla="*/ 2147483647 h 11"/>
                <a:gd name="T6" fmla="*/ 2147483647 w 50"/>
                <a:gd name="T7" fmla="*/ 2147483647 h 11"/>
                <a:gd name="T8" fmla="*/ 2147483647 w 50"/>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1">
                  <a:moveTo>
                    <a:pt x="0" y="11"/>
                  </a:moveTo>
                  <a:lnTo>
                    <a:pt x="13" y="10"/>
                  </a:lnTo>
                  <a:lnTo>
                    <a:pt x="26" y="8"/>
                  </a:lnTo>
                  <a:lnTo>
                    <a:pt x="38" y="5"/>
                  </a:lnTo>
                  <a:lnTo>
                    <a:pt x="50" y="0"/>
                  </a:lnTo>
                </a:path>
              </a:pathLst>
            </a:custGeom>
            <a:noFill/>
            <a:ln w="9525" cap="flat" cmpd="sng">
              <a:solidFill>
                <a:srgbClr xmlns:mc="http://schemas.openxmlformats.org/markup-compatibility/2006" xmlns:a14="http://schemas.microsoft.com/office/drawing/2010/main" val="000000" mc:Ignorable="a14" a14:legacySpreadsheetColorIndex="64"/>
              </a:solidFill>
              <a:prstDash val="dash"/>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29" name="Freeform 20"/>
            <p:cNvSpPr>
              <a:spLocks/>
            </p:cNvSpPr>
            <p:nvPr/>
          </p:nvSpPr>
          <p:spPr bwMode="auto">
            <a:xfrm>
              <a:off x="1831942" y="3995768"/>
              <a:ext cx="190247" cy="65899"/>
            </a:xfrm>
            <a:custGeom>
              <a:avLst/>
              <a:gdLst>
                <a:gd name="T0" fmla="*/ 0 w 14"/>
                <a:gd name="T1" fmla="*/ 2147483647 h 5"/>
                <a:gd name="T2" fmla="*/ 2147483647 w 14"/>
                <a:gd name="T3" fmla="*/ 2147483647 h 5"/>
                <a:gd name="T4" fmla="*/ 2147483647 w 14"/>
                <a:gd name="T5" fmla="*/ 2147483647 h 5"/>
                <a:gd name="T6" fmla="*/ 2147483647 w 1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0" y="5"/>
                  </a:moveTo>
                  <a:lnTo>
                    <a:pt x="5" y="5"/>
                  </a:lnTo>
                  <a:lnTo>
                    <a:pt x="11" y="3"/>
                  </a:lnTo>
                  <a:lnTo>
                    <a:pt x="14"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30" name="Text Box 21"/>
            <p:cNvSpPr txBox="1">
              <a:spLocks noChangeArrowheads="1"/>
            </p:cNvSpPr>
            <p:nvPr/>
          </p:nvSpPr>
          <p:spPr bwMode="auto">
            <a:xfrm>
              <a:off x="1861058" y="4149080"/>
              <a:ext cx="319062" cy="18774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100" b="0" i="0" u="none" strike="noStrike" baseline="0" dirty="0">
                  <a:solidFill>
                    <a:srgbClr val="000000"/>
                  </a:solidFill>
                  <a:latin typeface="ＭＳ Ｐゴシック"/>
                  <a:ea typeface="ＭＳ Ｐゴシック"/>
                </a:rPr>
                <a:t>30°</a:t>
              </a:r>
            </a:p>
          </p:txBody>
        </p:sp>
        <p:sp>
          <p:nvSpPr>
            <p:cNvPr id="31" name="Line 22"/>
            <p:cNvSpPr>
              <a:spLocks noChangeShapeType="1"/>
            </p:cNvSpPr>
            <p:nvPr/>
          </p:nvSpPr>
          <p:spPr bwMode="auto">
            <a:xfrm>
              <a:off x="1419357" y="5233524"/>
              <a:ext cx="275058" cy="0"/>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2" name="Text Box 23"/>
            <p:cNvSpPr txBox="1">
              <a:spLocks noChangeArrowheads="1"/>
            </p:cNvSpPr>
            <p:nvPr/>
          </p:nvSpPr>
          <p:spPr bwMode="auto">
            <a:xfrm>
              <a:off x="551352" y="4215230"/>
              <a:ext cx="960263" cy="203133"/>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0" tIns="18288" rIns="36576"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rtl="0">
                <a:defRPr sz="1000"/>
              </a:pPr>
              <a:r>
                <a:rPr lang="ja-JP" altLang="en-US" sz="1200" b="0" i="0" u="none" strike="noStrike" baseline="0" dirty="0" smtClean="0">
                  <a:solidFill>
                    <a:srgbClr val="000000"/>
                  </a:solidFill>
                  <a:latin typeface="ＭＳ Ｐゴシック"/>
                  <a:ea typeface="ＭＳ Ｐゴシック"/>
                </a:rPr>
                <a:t>被害想定区域</a:t>
              </a:r>
              <a:endParaRPr lang="ja-JP" altLang="en-US" sz="1200" b="0" i="0" u="none" strike="noStrike" baseline="0" dirty="0">
                <a:solidFill>
                  <a:srgbClr val="000000"/>
                </a:solidFill>
                <a:latin typeface="ＭＳ Ｐゴシック"/>
                <a:ea typeface="ＭＳ Ｐゴシック"/>
              </a:endParaRPr>
            </a:p>
          </p:txBody>
        </p:sp>
        <p:sp>
          <p:nvSpPr>
            <p:cNvPr id="33" name="Line 24"/>
            <p:cNvSpPr>
              <a:spLocks noChangeShapeType="1"/>
            </p:cNvSpPr>
            <p:nvPr/>
          </p:nvSpPr>
          <p:spPr bwMode="auto">
            <a:xfrm>
              <a:off x="1556885" y="3583183"/>
              <a:ext cx="0" cy="1650341"/>
            </a:xfrm>
            <a:prstGeom prst="line">
              <a:avLst/>
            </a:prstGeom>
            <a:noFill/>
            <a:ln w="6350">
              <a:solidFill>
                <a:srgbClr xmlns:mc="http://schemas.openxmlformats.org/markup-compatibility/2006" xmlns:a14="http://schemas.microsoft.com/office/drawing/2010/main" val="000000" mc:Ignorable="a14" a14:legacySpreadsheetColorIndex="64"/>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5" name="Line 46"/>
            <p:cNvSpPr>
              <a:spLocks noChangeShapeType="1"/>
            </p:cNvSpPr>
            <p:nvPr/>
          </p:nvSpPr>
          <p:spPr bwMode="auto">
            <a:xfrm>
              <a:off x="1831942" y="5233524"/>
              <a:ext cx="2062928" cy="550115"/>
            </a:xfrm>
            <a:prstGeom prst="line">
              <a:avLst/>
            </a:prstGeom>
            <a:noFill/>
            <a:ln w="9525">
              <a:solidFill>
                <a:srgbClr xmlns:mc="http://schemas.openxmlformats.org/markup-compatibility/2006" xmlns:a14="http://schemas.microsoft.com/office/drawing/2010/main" val="000000" mc:Ignorable="a14" a14:legacySpreadsheetColorIndex="64"/>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 name="Line 30"/>
            <p:cNvSpPr>
              <a:spLocks noChangeShapeType="1"/>
            </p:cNvSpPr>
            <p:nvPr/>
          </p:nvSpPr>
          <p:spPr bwMode="auto">
            <a:xfrm flipH="1">
              <a:off x="1826212" y="2522494"/>
              <a:ext cx="0" cy="2803289"/>
            </a:xfrm>
            <a:prstGeom prst="line">
              <a:avLst/>
            </a:prstGeom>
            <a:noFill/>
            <a:ln w="15875">
              <a:solidFill>
                <a:srgbClr xmlns:mc="http://schemas.openxmlformats.org/markup-compatibility/2006" xmlns:a14="http://schemas.microsoft.com/office/drawing/2010/main" val="000000" mc:Ignorable="a14" a14:legacySpreadsheetColorIndex="64"/>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3" name="Text Box 6"/>
            <p:cNvSpPr txBox="1">
              <a:spLocks noChangeArrowheads="1"/>
            </p:cNvSpPr>
            <p:nvPr/>
          </p:nvSpPr>
          <p:spPr bwMode="auto">
            <a:xfrm>
              <a:off x="1730321" y="5405541"/>
              <a:ext cx="227756" cy="300595"/>
            </a:xfrm>
            <a:prstGeom prst="rect">
              <a:avLst/>
            </a:prstGeom>
            <a:solidFill>
              <a:srgbClr xmlns:mc="http://schemas.openxmlformats.org/markup-compatibility/2006" xmlns:a14="http://schemas.microsoft.com/office/drawing/2010/main" val="FFFFFF" mc:Ignorable="a14" a14:legacySpreadsheetColorIndex="65"/>
            </a:soli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36576"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lnSpc>
                  <a:spcPts val="1100"/>
                </a:lnSpc>
                <a:defRPr sz="1000"/>
              </a:pPr>
              <a:r>
                <a:rPr lang="ja-JP" altLang="en-US" sz="1200" b="0" i="0" u="none" strike="noStrike" baseline="0">
                  <a:solidFill>
                    <a:srgbClr val="000000"/>
                  </a:solidFill>
                  <a:latin typeface="ＭＳ Ｐゴシック"/>
                  <a:ea typeface="ＭＳ Ｐゴシック"/>
                </a:rPr>
                <a:t>端</a:t>
              </a:r>
              <a:endParaRPr lang="en-US" altLang="ja-JP" sz="1200" b="0" i="0" u="none" strike="noStrike" baseline="0">
                <a:solidFill>
                  <a:srgbClr val="000000"/>
                </a:solidFill>
                <a:latin typeface="ＭＳ Ｐゴシック"/>
                <a:ea typeface="ＭＳ Ｐゴシック"/>
              </a:endParaRPr>
            </a:p>
            <a:p>
              <a:pPr algn="ctr" rtl="0">
                <a:lnSpc>
                  <a:spcPts val="1100"/>
                </a:lnSpc>
                <a:defRPr sz="1000"/>
              </a:pPr>
              <a:r>
                <a:rPr lang="ja-JP" altLang="en-US" sz="1200" b="0" i="0" u="none" strike="noStrike" baseline="0">
                  <a:solidFill>
                    <a:srgbClr val="000000"/>
                  </a:solidFill>
                  <a:latin typeface="ＭＳ Ｐゴシック"/>
                  <a:ea typeface="ＭＳ Ｐゴシック"/>
                </a:rPr>
                <a:t>部</a:t>
              </a:r>
            </a:p>
          </p:txBody>
        </p:sp>
      </p:grpSp>
      <p:grpSp>
        <p:nvGrpSpPr>
          <p:cNvPr id="6" name="グループ化 5"/>
          <p:cNvGrpSpPr/>
          <p:nvPr/>
        </p:nvGrpSpPr>
        <p:grpSpPr>
          <a:xfrm>
            <a:off x="5087151" y="2309609"/>
            <a:ext cx="4618377" cy="3713270"/>
            <a:chOff x="551352" y="6196223"/>
            <a:chExt cx="4618377" cy="3713270"/>
          </a:xfrm>
        </p:grpSpPr>
        <p:sp>
          <p:nvSpPr>
            <p:cNvPr id="34" name="Line 25"/>
            <p:cNvSpPr>
              <a:spLocks noChangeShapeType="1"/>
            </p:cNvSpPr>
            <p:nvPr/>
          </p:nvSpPr>
          <p:spPr bwMode="auto">
            <a:xfrm>
              <a:off x="1419357" y="7571507"/>
              <a:ext cx="3438213" cy="0"/>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5" name="Freeform 26"/>
            <p:cNvSpPr>
              <a:spLocks/>
            </p:cNvSpPr>
            <p:nvPr/>
          </p:nvSpPr>
          <p:spPr bwMode="auto">
            <a:xfrm>
              <a:off x="1419357" y="6701067"/>
              <a:ext cx="3300683" cy="124350"/>
            </a:xfrm>
            <a:custGeom>
              <a:avLst/>
              <a:gdLst>
                <a:gd name="T0" fmla="*/ 0 w 240"/>
                <a:gd name="T1" fmla="*/ 0 h 9"/>
                <a:gd name="T2" fmla="*/ 2147483647 w 240"/>
                <a:gd name="T3" fmla="*/ 2147483647 h 9"/>
                <a:gd name="T4" fmla="*/ 2147483647 w 240"/>
                <a:gd name="T5" fmla="*/ 2147483647 h 9"/>
                <a:gd name="T6" fmla="*/ 2147483647 w 240"/>
                <a:gd name="T7" fmla="*/ 2147483647 h 9"/>
                <a:gd name="T8" fmla="*/ 2147483647 w 240"/>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9">
                  <a:moveTo>
                    <a:pt x="0" y="0"/>
                  </a:moveTo>
                  <a:lnTo>
                    <a:pt x="74" y="9"/>
                  </a:lnTo>
                  <a:lnTo>
                    <a:pt x="115" y="3"/>
                  </a:lnTo>
                  <a:lnTo>
                    <a:pt x="174" y="7"/>
                  </a:lnTo>
                  <a:lnTo>
                    <a:pt x="240" y="1"/>
                  </a:lnTo>
                </a:path>
              </a:pathLst>
            </a:custGeom>
            <a:noFill/>
            <a:ln w="9525">
              <a:solidFill>
                <a:srgbClr xmlns:mc="http://schemas.openxmlformats.org/markup-compatibility/2006" xmlns:a14="http://schemas.microsoft.com/office/drawing/2010/main" val="000000" mc:Ignorable="a14" a14:legacySpreadsheetColorIndex="64"/>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6" name="Freeform 27"/>
            <p:cNvSpPr>
              <a:spLocks/>
            </p:cNvSpPr>
            <p:nvPr/>
          </p:nvSpPr>
          <p:spPr bwMode="auto">
            <a:xfrm>
              <a:off x="1419357" y="7021394"/>
              <a:ext cx="3300683" cy="79079"/>
            </a:xfrm>
            <a:custGeom>
              <a:avLst/>
              <a:gdLst>
                <a:gd name="T0" fmla="*/ 0 w 240"/>
                <a:gd name="T1" fmla="*/ 0 h 6"/>
                <a:gd name="T2" fmla="*/ 2147483647 w 240"/>
                <a:gd name="T3" fmla="*/ 2147483647 h 6"/>
                <a:gd name="T4" fmla="*/ 2147483647 w 240"/>
                <a:gd name="T5" fmla="*/ 2147483647 h 6"/>
                <a:gd name="T6" fmla="*/ 2147483647 w 240"/>
                <a:gd name="T7" fmla="*/ 2147483647 h 6"/>
                <a:gd name="T8" fmla="*/ 2147483647 w 240"/>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6">
                  <a:moveTo>
                    <a:pt x="0" y="0"/>
                  </a:moveTo>
                  <a:lnTo>
                    <a:pt x="83" y="5"/>
                  </a:lnTo>
                  <a:lnTo>
                    <a:pt x="137" y="6"/>
                  </a:lnTo>
                  <a:lnTo>
                    <a:pt x="185" y="1"/>
                  </a:lnTo>
                  <a:lnTo>
                    <a:pt x="240" y="1"/>
                  </a:lnTo>
                </a:path>
              </a:pathLst>
            </a:custGeom>
            <a:noFill/>
            <a:ln w="9525">
              <a:solidFill>
                <a:srgbClr xmlns:mc="http://schemas.openxmlformats.org/markup-compatibility/2006" xmlns:a14="http://schemas.microsoft.com/office/drawing/2010/main" val="000000" mc:Ignorable="a14" a14:legacySpreadsheetColorIndex="64"/>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7" name="Freeform 28"/>
            <p:cNvSpPr>
              <a:spLocks/>
            </p:cNvSpPr>
            <p:nvPr/>
          </p:nvSpPr>
          <p:spPr bwMode="auto">
            <a:xfrm>
              <a:off x="1419357" y="7296451"/>
              <a:ext cx="3438213" cy="39539"/>
            </a:xfrm>
            <a:custGeom>
              <a:avLst/>
              <a:gdLst>
                <a:gd name="T0" fmla="*/ 0 w 240"/>
                <a:gd name="T1" fmla="*/ 2147483647 h 5"/>
                <a:gd name="T2" fmla="*/ 2147483647 w 240"/>
                <a:gd name="T3" fmla="*/ 2147483647 h 5"/>
                <a:gd name="T4" fmla="*/ 2147483647 w 240"/>
                <a:gd name="T5" fmla="*/ 0 h 5"/>
                <a:gd name="T6" fmla="*/ 2147483647 w 240"/>
                <a:gd name="T7" fmla="*/ 2147483647 h 5"/>
                <a:gd name="T8" fmla="*/ 2147483647 w 240"/>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0" h="5">
                  <a:moveTo>
                    <a:pt x="0" y="2"/>
                  </a:moveTo>
                  <a:lnTo>
                    <a:pt x="63" y="4"/>
                  </a:lnTo>
                  <a:lnTo>
                    <a:pt x="126" y="0"/>
                  </a:lnTo>
                  <a:lnTo>
                    <a:pt x="196" y="5"/>
                  </a:lnTo>
                  <a:lnTo>
                    <a:pt x="240" y="3"/>
                  </a:lnTo>
                </a:path>
              </a:pathLst>
            </a:custGeom>
            <a:noFill/>
            <a:ln w="9525">
              <a:solidFill>
                <a:srgbClr xmlns:mc="http://schemas.openxmlformats.org/markup-compatibility/2006" xmlns:a14="http://schemas.microsoft.com/office/drawing/2010/main" val="000000" mc:Ignorable="a14" a14:legacySpreadsheetColorIndex="64"/>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8" name="Text Box 29"/>
            <p:cNvSpPr txBox="1">
              <a:spLocks noChangeArrowheads="1"/>
            </p:cNvSpPr>
            <p:nvPr/>
          </p:nvSpPr>
          <p:spPr bwMode="auto">
            <a:xfrm>
              <a:off x="2966532" y="6936585"/>
              <a:ext cx="586828" cy="203133"/>
            </a:xfrm>
            <a:prstGeom prst="rect">
              <a:avLst/>
            </a:prstGeom>
            <a:solidFill>
              <a:srgbClr xmlns:mc="http://schemas.openxmlformats.org/markup-compatibility/2006" xmlns:a14="http://schemas.microsoft.com/office/drawing/2010/main" val="FFFFFF" mc:Ignorable="a14" a14:legacySpreadsheetColorIndex="65"/>
            </a:soli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36576"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b="0" i="0" u="none" strike="noStrike" baseline="0">
                  <a:solidFill>
                    <a:srgbClr val="000000"/>
                  </a:solidFill>
                  <a:latin typeface="ＭＳ Ｐゴシック"/>
                  <a:ea typeface="ＭＳ Ｐゴシック"/>
                </a:rPr>
                <a:t>斜　　面</a:t>
              </a:r>
            </a:p>
          </p:txBody>
        </p:sp>
        <p:sp>
          <p:nvSpPr>
            <p:cNvPr id="39" name="Line 30"/>
            <p:cNvSpPr>
              <a:spLocks noChangeShapeType="1"/>
            </p:cNvSpPr>
            <p:nvPr/>
          </p:nvSpPr>
          <p:spPr bwMode="auto">
            <a:xfrm flipH="1">
              <a:off x="1831942" y="6471280"/>
              <a:ext cx="0" cy="2337984"/>
            </a:xfrm>
            <a:prstGeom prst="line">
              <a:avLst/>
            </a:prstGeom>
            <a:noFill/>
            <a:ln w="9525">
              <a:solidFill>
                <a:srgbClr xmlns:mc="http://schemas.openxmlformats.org/markup-compatibility/2006" xmlns:a14="http://schemas.microsoft.com/office/drawing/2010/main" val="000000" mc:Ignorable="a14" a14:legacySpreadsheetColorIndex="64"/>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 name="Line 31"/>
            <p:cNvSpPr>
              <a:spLocks noChangeShapeType="1"/>
            </p:cNvSpPr>
            <p:nvPr/>
          </p:nvSpPr>
          <p:spPr bwMode="auto">
            <a:xfrm flipH="1">
              <a:off x="3894870" y="6471280"/>
              <a:ext cx="0" cy="3438213"/>
            </a:xfrm>
            <a:prstGeom prst="line">
              <a:avLst/>
            </a:prstGeom>
            <a:noFill/>
            <a:ln w="9525">
              <a:solidFill>
                <a:srgbClr xmlns:mc="http://schemas.openxmlformats.org/markup-compatibility/2006" xmlns:a14="http://schemas.microsoft.com/office/drawing/2010/main" val="000000" mc:Ignorable="a14" a14:legacySpreadsheetColorIndex="64"/>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 name="Rectangle 32"/>
            <p:cNvSpPr>
              <a:spLocks noChangeArrowheads="1"/>
            </p:cNvSpPr>
            <p:nvPr/>
          </p:nvSpPr>
          <p:spPr bwMode="auto">
            <a:xfrm>
              <a:off x="2519584" y="8134802"/>
              <a:ext cx="1512814" cy="949519"/>
            </a:xfrm>
            <a:prstGeom prst="rect">
              <a:avLst/>
            </a:prstGeom>
            <a:noFill/>
            <a:ln w="9525">
              <a:solidFill>
                <a:srgbClr xmlns:mc="http://schemas.openxmlformats.org/markup-compatibility/2006" xmlns:a14="http://schemas.microsoft.com/office/drawing/2010/main" val="000000" mc:Ignorable="a14" a14:legacySpreadsheetColorIndex="64"/>
              </a:solidFill>
              <a:miter lim="800000"/>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42" name="Text Box 33"/>
            <p:cNvSpPr txBox="1">
              <a:spLocks noChangeArrowheads="1"/>
            </p:cNvSpPr>
            <p:nvPr/>
          </p:nvSpPr>
          <p:spPr bwMode="auto">
            <a:xfrm>
              <a:off x="2927428" y="8467742"/>
              <a:ext cx="689420" cy="203133"/>
            </a:xfrm>
            <a:prstGeom prst="rect">
              <a:avLst/>
            </a:prstGeom>
            <a:solidFill>
              <a:srgbClr xmlns:mc="http://schemas.openxmlformats.org/markup-compatibility/2006" xmlns:a14="http://schemas.microsoft.com/office/drawing/2010/main" val="FFFFFF" mc:Ignorable="a14" a14:legacySpreadsheetColorIndex="65"/>
            </a:soli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36576"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b="0" i="0" u="none" strike="noStrike" baseline="0" dirty="0">
                  <a:solidFill>
                    <a:srgbClr val="000000"/>
                  </a:solidFill>
                  <a:latin typeface="ＭＳ Ｐゴシック"/>
                  <a:ea typeface="ＭＳ Ｐゴシック"/>
                </a:rPr>
                <a:t>保全人家</a:t>
              </a:r>
            </a:p>
          </p:txBody>
        </p:sp>
        <p:sp>
          <p:nvSpPr>
            <p:cNvPr id="43" name="Text Box 34"/>
            <p:cNvSpPr txBox="1">
              <a:spLocks noChangeArrowheads="1"/>
            </p:cNvSpPr>
            <p:nvPr/>
          </p:nvSpPr>
          <p:spPr bwMode="auto">
            <a:xfrm>
              <a:off x="1655860" y="6196223"/>
              <a:ext cx="372794" cy="203133"/>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27432" tIns="18288" rIns="27432"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b="0" i="0" u="none" strike="noStrike" baseline="0">
                  <a:solidFill>
                    <a:srgbClr val="000000"/>
                  </a:solidFill>
                  <a:latin typeface="ＭＳ Ｐゴシック"/>
                  <a:ea typeface="ＭＳ Ｐゴシック"/>
                </a:rPr>
                <a:t>NO.0</a:t>
              </a:r>
            </a:p>
          </p:txBody>
        </p:sp>
        <p:sp>
          <p:nvSpPr>
            <p:cNvPr id="44" name="Text Box 35"/>
            <p:cNvSpPr txBox="1">
              <a:spLocks noChangeArrowheads="1"/>
            </p:cNvSpPr>
            <p:nvPr/>
          </p:nvSpPr>
          <p:spPr bwMode="auto">
            <a:xfrm>
              <a:off x="3731967" y="6196223"/>
              <a:ext cx="372794" cy="203133"/>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27432" tIns="18288" rIns="27432"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200" b="0" i="0" u="none" strike="noStrike" baseline="0">
                  <a:solidFill>
                    <a:srgbClr val="000000"/>
                  </a:solidFill>
                  <a:latin typeface="ＭＳ Ｐゴシック"/>
                  <a:ea typeface="ＭＳ Ｐゴシック"/>
                </a:rPr>
                <a:t>NO.1</a:t>
              </a:r>
            </a:p>
          </p:txBody>
        </p:sp>
        <p:sp>
          <p:nvSpPr>
            <p:cNvPr id="45" name="Line 36"/>
            <p:cNvSpPr>
              <a:spLocks noChangeShapeType="1"/>
            </p:cNvSpPr>
            <p:nvPr/>
          </p:nvSpPr>
          <p:spPr bwMode="auto">
            <a:xfrm>
              <a:off x="4032398" y="9909493"/>
              <a:ext cx="275056" cy="0"/>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6" name="Line 37"/>
            <p:cNvSpPr>
              <a:spLocks noChangeShapeType="1"/>
            </p:cNvSpPr>
            <p:nvPr/>
          </p:nvSpPr>
          <p:spPr bwMode="auto">
            <a:xfrm>
              <a:off x="4169926" y="7571507"/>
              <a:ext cx="0" cy="2337985"/>
            </a:xfrm>
            <a:prstGeom prst="line">
              <a:avLst/>
            </a:prstGeom>
            <a:noFill/>
            <a:ln w="6350">
              <a:solidFill>
                <a:srgbClr xmlns:mc="http://schemas.openxmlformats.org/markup-compatibility/2006" xmlns:a14="http://schemas.microsoft.com/office/drawing/2010/main" val="000000" mc:Ignorable="a14" a14:legacySpreadsheetColorIndex="64"/>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7" name="Text Box 38"/>
            <p:cNvSpPr txBox="1">
              <a:spLocks noChangeArrowheads="1"/>
            </p:cNvSpPr>
            <p:nvPr/>
          </p:nvSpPr>
          <p:spPr bwMode="auto">
            <a:xfrm>
              <a:off x="4209466" y="8502117"/>
              <a:ext cx="960263" cy="203133"/>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200" b="0" i="0" u="none" strike="noStrike" baseline="0" dirty="0" smtClean="0">
                  <a:solidFill>
                    <a:srgbClr val="000000"/>
                  </a:solidFill>
                  <a:latin typeface="ＭＳ Ｐゴシック"/>
                  <a:ea typeface="ＭＳ Ｐゴシック"/>
                </a:rPr>
                <a:t>被害想定区域</a:t>
              </a:r>
              <a:endParaRPr lang="ja-JP" altLang="en-US" sz="1200" b="0" i="0" u="none" strike="noStrike" baseline="0" dirty="0">
                <a:solidFill>
                  <a:srgbClr val="000000"/>
                </a:solidFill>
                <a:latin typeface="ＭＳ Ｐゴシック"/>
                <a:ea typeface="ＭＳ Ｐゴシック"/>
              </a:endParaRPr>
            </a:p>
          </p:txBody>
        </p:sp>
        <p:sp>
          <p:nvSpPr>
            <p:cNvPr id="48" name="Line 39"/>
            <p:cNvSpPr>
              <a:spLocks noChangeShapeType="1"/>
            </p:cNvSpPr>
            <p:nvPr/>
          </p:nvSpPr>
          <p:spPr bwMode="auto">
            <a:xfrm>
              <a:off x="1831942" y="7571507"/>
              <a:ext cx="504844" cy="1113408"/>
            </a:xfrm>
            <a:prstGeom prst="line">
              <a:avLst/>
            </a:prstGeom>
            <a:noFill/>
            <a:ln w="9525">
              <a:solidFill>
                <a:srgbClr xmlns:mc="http://schemas.openxmlformats.org/markup-compatibility/2006" xmlns:a14="http://schemas.microsoft.com/office/drawing/2010/main" val="000000" mc:Ignorable="a14" a14:legacySpreadsheetColorIndex="64"/>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 name="Freeform 40"/>
            <p:cNvSpPr>
              <a:spLocks/>
            </p:cNvSpPr>
            <p:nvPr/>
          </p:nvSpPr>
          <p:spPr bwMode="auto">
            <a:xfrm>
              <a:off x="1831942" y="8666006"/>
              <a:ext cx="491664" cy="137528"/>
            </a:xfrm>
            <a:custGeom>
              <a:avLst/>
              <a:gdLst>
                <a:gd name="T0" fmla="*/ 0 w 37"/>
                <a:gd name="T1" fmla="*/ 2147483647 h 9"/>
                <a:gd name="T2" fmla="*/ 2147483647 w 37"/>
                <a:gd name="T3" fmla="*/ 2147483647 h 9"/>
                <a:gd name="T4" fmla="*/ 2147483647 w 37"/>
                <a:gd name="T5" fmla="*/ 2147483647 h 9"/>
                <a:gd name="T6" fmla="*/ 2147483647 w 37"/>
                <a:gd name="T7" fmla="*/ 2147483647 h 9"/>
                <a:gd name="T8" fmla="*/ 2147483647 w 3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9">
                  <a:moveTo>
                    <a:pt x="0" y="9"/>
                  </a:moveTo>
                  <a:lnTo>
                    <a:pt x="10" y="8"/>
                  </a:lnTo>
                  <a:lnTo>
                    <a:pt x="19" y="6"/>
                  </a:lnTo>
                  <a:lnTo>
                    <a:pt x="27" y="4"/>
                  </a:lnTo>
                  <a:lnTo>
                    <a:pt x="37" y="0"/>
                  </a:lnTo>
                </a:path>
              </a:pathLst>
            </a:custGeom>
            <a:noFill/>
            <a:ln w="9525" cap="flat" cmpd="sng">
              <a:solidFill>
                <a:srgbClr xmlns:mc="http://schemas.openxmlformats.org/markup-compatibility/2006" xmlns:a14="http://schemas.microsoft.com/office/drawing/2010/main" val="000000" mc:Ignorable="a14" a14:legacySpreadsheetColorIndex="64"/>
              </a:solidFill>
              <a:prstDash val="dash"/>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50" name="Freeform 41"/>
            <p:cNvSpPr>
              <a:spLocks/>
            </p:cNvSpPr>
            <p:nvPr/>
          </p:nvSpPr>
          <p:spPr bwMode="auto">
            <a:xfrm>
              <a:off x="1831942" y="7984093"/>
              <a:ext cx="190247" cy="65899"/>
            </a:xfrm>
            <a:custGeom>
              <a:avLst/>
              <a:gdLst>
                <a:gd name="T0" fmla="*/ 0 w 14"/>
                <a:gd name="T1" fmla="*/ 2147483647 h 5"/>
                <a:gd name="T2" fmla="*/ 2147483647 w 14"/>
                <a:gd name="T3" fmla="*/ 2147483647 h 5"/>
                <a:gd name="T4" fmla="*/ 2147483647 w 14"/>
                <a:gd name="T5" fmla="*/ 2147483647 h 5"/>
                <a:gd name="T6" fmla="*/ 2147483647 w 1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0" y="5"/>
                  </a:moveTo>
                  <a:lnTo>
                    <a:pt x="5" y="5"/>
                  </a:lnTo>
                  <a:lnTo>
                    <a:pt x="11" y="3"/>
                  </a:lnTo>
                  <a:lnTo>
                    <a:pt x="14"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51" name="Text Box 42"/>
            <p:cNvSpPr txBox="1">
              <a:spLocks noChangeArrowheads="1"/>
            </p:cNvSpPr>
            <p:nvPr/>
          </p:nvSpPr>
          <p:spPr bwMode="auto">
            <a:xfrm>
              <a:off x="1813033" y="8200701"/>
              <a:ext cx="319062" cy="18774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100" b="0" i="0" u="none" strike="noStrike" baseline="0">
                  <a:solidFill>
                    <a:srgbClr val="000000"/>
                  </a:solidFill>
                  <a:latin typeface="ＭＳ Ｐゴシック"/>
                  <a:ea typeface="ＭＳ Ｐゴシック"/>
                </a:rPr>
                <a:t>30°</a:t>
              </a:r>
            </a:p>
          </p:txBody>
        </p:sp>
        <p:sp>
          <p:nvSpPr>
            <p:cNvPr id="52" name="Line 43"/>
            <p:cNvSpPr>
              <a:spLocks noChangeShapeType="1"/>
            </p:cNvSpPr>
            <p:nvPr/>
          </p:nvSpPr>
          <p:spPr bwMode="auto">
            <a:xfrm>
              <a:off x="1432537" y="8809264"/>
              <a:ext cx="275058" cy="0"/>
            </a:xfrm>
            <a:prstGeom prst="line">
              <a:avLst/>
            </a:pr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3" name="Text Box 44"/>
            <p:cNvSpPr txBox="1">
              <a:spLocks noChangeArrowheads="1"/>
            </p:cNvSpPr>
            <p:nvPr/>
          </p:nvSpPr>
          <p:spPr bwMode="auto">
            <a:xfrm>
              <a:off x="551352" y="8036812"/>
              <a:ext cx="960263" cy="203133"/>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0" tIns="18288" rIns="36576"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rtl="0">
                <a:defRPr sz="1000"/>
              </a:pPr>
              <a:r>
                <a:rPr lang="ja-JP" altLang="en-US" sz="1200" b="0" i="0" u="none" strike="noStrike" baseline="0" dirty="0" smtClean="0">
                  <a:solidFill>
                    <a:srgbClr val="000000"/>
                  </a:solidFill>
                  <a:latin typeface="ＭＳ Ｐゴシック"/>
                  <a:ea typeface="ＭＳ Ｐゴシック"/>
                </a:rPr>
                <a:t>被害想定区域</a:t>
              </a:r>
              <a:endParaRPr lang="ja-JP" altLang="en-US" sz="1200" b="0" i="0" u="none" strike="noStrike" baseline="0" dirty="0">
                <a:solidFill>
                  <a:srgbClr val="000000"/>
                </a:solidFill>
                <a:latin typeface="ＭＳ Ｐゴシック"/>
                <a:ea typeface="ＭＳ Ｐゴシック"/>
              </a:endParaRPr>
            </a:p>
          </p:txBody>
        </p:sp>
        <p:sp>
          <p:nvSpPr>
            <p:cNvPr id="54" name="Line 45"/>
            <p:cNvSpPr>
              <a:spLocks noChangeShapeType="1"/>
            </p:cNvSpPr>
            <p:nvPr/>
          </p:nvSpPr>
          <p:spPr bwMode="auto">
            <a:xfrm>
              <a:off x="1556885" y="7565778"/>
              <a:ext cx="0" cy="1243487"/>
            </a:xfrm>
            <a:prstGeom prst="line">
              <a:avLst/>
            </a:prstGeom>
            <a:noFill/>
            <a:ln w="6350">
              <a:solidFill>
                <a:srgbClr xmlns:mc="http://schemas.openxmlformats.org/markup-compatibility/2006" xmlns:a14="http://schemas.microsoft.com/office/drawing/2010/main" val="000000" mc:Ignorable="a14" a14:legacySpreadsheetColorIndex="64"/>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6" name="Line 48"/>
            <p:cNvSpPr>
              <a:spLocks noChangeShapeType="1"/>
            </p:cNvSpPr>
            <p:nvPr/>
          </p:nvSpPr>
          <p:spPr bwMode="auto">
            <a:xfrm>
              <a:off x="1831942" y="8809264"/>
              <a:ext cx="2062928" cy="1100229"/>
            </a:xfrm>
            <a:prstGeom prst="line">
              <a:avLst/>
            </a:prstGeom>
            <a:noFill/>
            <a:ln w="9525">
              <a:solidFill>
                <a:srgbClr xmlns:mc="http://schemas.openxmlformats.org/markup-compatibility/2006" xmlns:a14="http://schemas.microsoft.com/office/drawing/2010/main" val="000000" mc:Ignorable="a14" a14:legacySpreadsheetColorIndex="64"/>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7" name="Line 50"/>
            <p:cNvSpPr>
              <a:spLocks noChangeShapeType="1"/>
            </p:cNvSpPr>
            <p:nvPr/>
          </p:nvSpPr>
          <p:spPr bwMode="auto">
            <a:xfrm>
              <a:off x="2336787" y="8684916"/>
              <a:ext cx="235517" cy="518024"/>
            </a:xfrm>
            <a:prstGeom prst="line">
              <a:avLst/>
            </a:prstGeom>
            <a:noFill/>
            <a:ln w="9525">
              <a:solidFill>
                <a:srgbClr xmlns:mc="http://schemas.openxmlformats.org/markup-compatibility/2006" xmlns:a14="http://schemas.microsoft.com/office/drawing/2010/main" val="000000" mc:Ignorable="a14" a14:legacySpreadsheetColorIndex="64"/>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8" name="Line 30"/>
            <p:cNvSpPr>
              <a:spLocks noChangeShapeType="1"/>
            </p:cNvSpPr>
            <p:nvPr/>
          </p:nvSpPr>
          <p:spPr bwMode="auto">
            <a:xfrm flipH="1">
              <a:off x="2022190" y="6465550"/>
              <a:ext cx="0" cy="2795839"/>
            </a:xfrm>
            <a:prstGeom prst="line">
              <a:avLst/>
            </a:prstGeom>
            <a:noFill/>
            <a:ln w="15875">
              <a:solidFill>
                <a:srgbClr xmlns:mc="http://schemas.openxmlformats.org/markup-compatibility/2006" xmlns:a14="http://schemas.microsoft.com/office/drawing/2010/main" val="000000" mc:Ignorable="a14" a14:legacySpreadsheetColorIndex="64"/>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9" name="Line 39"/>
            <p:cNvSpPr>
              <a:spLocks noChangeShapeType="1"/>
            </p:cNvSpPr>
            <p:nvPr/>
          </p:nvSpPr>
          <p:spPr bwMode="auto">
            <a:xfrm>
              <a:off x="2022190" y="7565778"/>
              <a:ext cx="766722" cy="1708791"/>
            </a:xfrm>
            <a:prstGeom prst="line">
              <a:avLst/>
            </a:prstGeom>
            <a:noFill/>
            <a:ln w="9525">
              <a:solidFill>
                <a:srgbClr xmlns:mc="http://schemas.openxmlformats.org/markup-compatibility/2006" xmlns:a14="http://schemas.microsoft.com/office/drawing/2010/main" val="000000" mc:Ignorable="a14" a14:legacySpreadsheetColorIndex="64"/>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0" name="Freeform 41"/>
            <p:cNvSpPr>
              <a:spLocks/>
            </p:cNvSpPr>
            <p:nvPr/>
          </p:nvSpPr>
          <p:spPr bwMode="auto">
            <a:xfrm>
              <a:off x="2009010" y="7978363"/>
              <a:ext cx="190249" cy="58449"/>
            </a:xfrm>
            <a:custGeom>
              <a:avLst/>
              <a:gdLst>
                <a:gd name="T0" fmla="*/ 0 w 14"/>
                <a:gd name="T1" fmla="*/ 2147483647 h 5"/>
                <a:gd name="T2" fmla="*/ 2147483647 w 14"/>
                <a:gd name="T3" fmla="*/ 2147483647 h 5"/>
                <a:gd name="T4" fmla="*/ 2147483647 w 14"/>
                <a:gd name="T5" fmla="*/ 2147483647 h 5"/>
                <a:gd name="T6" fmla="*/ 2147483647 w 1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0" y="5"/>
                  </a:moveTo>
                  <a:lnTo>
                    <a:pt x="5" y="5"/>
                  </a:lnTo>
                  <a:lnTo>
                    <a:pt x="11" y="3"/>
                  </a:lnTo>
                  <a:lnTo>
                    <a:pt x="14" y="0"/>
                  </a:ln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61" name="Freeform 40"/>
            <p:cNvSpPr>
              <a:spLocks/>
            </p:cNvSpPr>
            <p:nvPr/>
          </p:nvSpPr>
          <p:spPr bwMode="auto">
            <a:xfrm>
              <a:off x="2022190" y="8666006"/>
              <a:ext cx="491664" cy="143258"/>
            </a:xfrm>
            <a:custGeom>
              <a:avLst/>
              <a:gdLst>
                <a:gd name="T0" fmla="*/ 0 w 37"/>
                <a:gd name="T1" fmla="*/ 2147483647 h 9"/>
                <a:gd name="T2" fmla="*/ 2147483647 w 37"/>
                <a:gd name="T3" fmla="*/ 2147483647 h 9"/>
                <a:gd name="T4" fmla="*/ 2147483647 w 37"/>
                <a:gd name="T5" fmla="*/ 2147483647 h 9"/>
                <a:gd name="T6" fmla="*/ 2147483647 w 37"/>
                <a:gd name="T7" fmla="*/ 2147483647 h 9"/>
                <a:gd name="T8" fmla="*/ 2147483647 w 37"/>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9">
                  <a:moveTo>
                    <a:pt x="0" y="9"/>
                  </a:moveTo>
                  <a:lnTo>
                    <a:pt x="10" y="8"/>
                  </a:lnTo>
                  <a:lnTo>
                    <a:pt x="19" y="6"/>
                  </a:lnTo>
                  <a:lnTo>
                    <a:pt x="27" y="4"/>
                  </a:lnTo>
                  <a:lnTo>
                    <a:pt x="37" y="0"/>
                  </a:lnTo>
                </a:path>
              </a:pathLst>
            </a:custGeom>
            <a:noFill/>
            <a:ln w="9525" cap="flat" cmpd="sng">
              <a:solidFill>
                <a:srgbClr xmlns:mc="http://schemas.openxmlformats.org/markup-compatibility/2006" xmlns:a14="http://schemas.microsoft.com/office/drawing/2010/main" val="000000" mc:Ignorable="a14" a14:legacySpreadsheetColorIndex="64"/>
              </a:solidFill>
              <a:prstDash val="dash"/>
              <a:round/>
              <a:headEnd type="none" w="med" len="med"/>
              <a:tailEnd type="none" w="med" len="med"/>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Lst>
          </p:spPr>
          <p:txBody>
            <a:bodyPr/>
            <a:lstStyle/>
            <a:p>
              <a:endParaRPr lang="ja-JP" altLang="en-US"/>
            </a:p>
          </p:txBody>
        </p:sp>
        <p:sp>
          <p:nvSpPr>
            <p:cNvPr id="64" name="Text Box 6"/>
            <p:cNvSpPr txBox="1">
              <a:spLocks noChangeArrowheads="1"/>
            </p:cNvSpPr>
            <p:nvPr/>
          </p:nvSpPr>
          <p:spPr bwMode="auto">
            <a:xfrm>
              <a:off x="1906814" y="9387168"/>
              <a:ext cx="227756" cy="287771"/>
            </a:xfrm>
            <a:prstGeom prst="rect">
              <a:avLst/>
            </a:prstGeom>
            <a:solidFill>
              <a:srgbClr xmlns:mc="http://schemas.openxmlformats.org/markup-compatibility/2006" xmlns:a14="http://schemas.microsoft.com/office/drawing/2010/main" val="FFFFFF" mc:Ignorable="a14" a14:legacySpreadsheetColorIndex="65"/>
            </a:solidFill>
            <a:ln>
              <a:noFill/>
            </a:ln>
            <a:extLs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36576"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lnSpc>
                  <a:spcPts val="1100"/>
                </a:lnSpc>
                <a:defRPr sz="1000"/>
              </a:pPr>
              <a:r>
                <a:rPr lang="ja-JP" altLang="en-US" sz="1200" b="0" i="0" u="none" strike="noStrike" baseline="0">
                  <a:solidFill>
                    <a:srgbClr val="000000"/>
                  </a:solidFill>
                  <a:latin typeface="ＭＳ Ｐゴシック"/>
                  <a:ea typeface="ＭＳ Ｐゴシック"/>
                </a:rPr>
                <a:t>端</a:t>
              </a:r>
              <a:endParaRPr lang="en-US" altLang="ja-JP" sz="1200" b="0" i="0" u="none" strike="noStrike" baseline="0">
                <a:solidFill>
                  <a:srgbClr val="000000"/>
                </a:solidFill>
                <a:latin typeface="ＭＳ Ｐゴシック"/>
                <a:ea typeface="ＭＳ Ｐゴシック"/>
              </a:endParaRPr>
            </a:p>
            <a:p>
              <a:pPr algn="ctr" rtl="0">
                <a:lnSpc>
                  <a:spcPts val="1000"/>
                </a:lnSpc>
                <a:defRPr sz="1000"/>
              </a:pPr>
              <a:r>
                <a:rPr lang="ja-JP" altLang="en-US" sz="1200" b="0" i="0" u="none" strike="noStrike" baseline="0">
                  <a:solidFill>
                    <a:srgbClr val="000000"/>
                  </a:solidFill>
                  <a:latin typeface="ＭＳ Ｐゴシック"/>
                  <a:ea typeface="ＭＳ Ｐゴシック"/>
                </a:rPr>
                <a:t>部</a:t>
              </a:r>
            </a:p>
          </p:txBody>
        </p:sp>
      </p:grpSp>
      <p:sp>
        <p:nvSpPr>
          <p:cNvPr id="7" name="正方形/長方形 6"/>
          <p:cNvSpPr/>
          <p:nvPr/>
        </p:nvSpPr>
        <p:spPr>
          <a:xfrm>
            <a:off x="93008" y="2132856"/>
            <a:ext cx="4824000" cy="4536504"/>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4987205" y="2132856"/>
            <a:ext cx="4824000" cy="4536504"/>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p:cNvSpPr txBox="1">
            <a:spLocks noChangeArrowheads="1"/>
          </p:cNvSpPr>
          <p:nvPr/>
        </p:nvSpPr>
        <p:spPr bwMode="auto">
          <a:xfrm>
            <a:off x="1346152" y="6237312"/>
            <a:ext cx="2600557" cy="276999"/>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buFont typeface="Century Gothic" pitchFamily="34" charset="0"/>
              <a:buNone/>
              <a:defRPr/>
            </a:pPr>
            <a:r>
              <a:rPr lang="en-US" altLang="ja-JP" sz="1200" dirty="0" smtClean="0">
                <a:latin typeface="+mj-ea"/>
                <a:ea typeface="+mj-ea"/>
              </a:rPr>
              <a:t>No.0</a:t>
            </a:r>
            <a:r>
              <a:rPr lang="ja-JP" altLang="en-US" sz="1200" dirty="0" smtClean="0">
                <a:latin typeface="+mj-ea"/>
                <a:ea typeface="+mj-ea"/>
              </a:rPr>
              <a:t>が斜面端部となる場合</a:t>
            </a:r>
            <a:endParaRPr lang="en-US" altLang="ja-JP" sz="1200" dirty="0">
              <a:latin typeface="+mj-ea"/>
              <a:ea typeface="+mj-ea"/>
            </a:endParaRPr>
          </a:p>
        </p:txBody>
      </p:sp>
      <p:sp>
        <p:nvSpPr>
          <p:cNvPr id="69" name="テキスト ボックス 68"/>
          <p:cNvSpPr txBox="1">
            <a:spLocks noChangeArrowheads="1"/>
          </p:cNvSpPr>
          <p:nvPr/>
        </p:nvSpPr>
        <p:spPr bwMode="auto">
          <a:xfrm>
            <a:off x="6215511" y="6248345"/>
            <a:ext cx="2600557" cy="276999"/>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ctr" eaLnBrk="1" hangingPunct="1">
              <a:buFont typeface="Century Gothic" pitchFamily="34" charset="0"/>
              <a:buNone/>
              <a:defRPr/>
            </a:pPr>
            <a:r>
              <a:rPr lang="en-US" altLang="ja-JP" sz="1200" dirty="0" smtClean="0">
                <a:latin typeface="+mj-ea"/>
                <a:ea typeface="+mj-ea"/>
              </a:rPr>
              <a:t>No.0</a:t>
            </a:r>
            <a:r>
              <a:rPr lang="ja-JP" altLang="en-US" sz="1200" dirty="0" smtClean="0">
                <a:latin typeface="+mj-ea"/>
                <a:ea typeface="+mj-ea"/>
              </a:rPr>
              <a:t>が斜面端部とな</a:t>
            </a:r>
            <a:r>
              <a:rPr lang="ja-JP" altLang="en-US" sz="1200" dirty="0">
                <a:latin typeface="+mj-ea"/>
                <a:ea typeface="+mj-ea"/>
              </a:rPr>
              <a:t>らない</a:t>
            </a:r>
            <a:r>
              <a:rPr lang="ja-JP" altLang="en-US" sz="1200" dirty="0" smtClean="0">
                <a:latin typeface="+mj-ea"/>
                <a:ea typeface="+mj-ea"/>
              </a:rPr>
              <a:t>場合</a:t>
            </a:r>
            <a:endParaRPr lang="en-US" altLang="ja-JP" sz="1200" dirty="0">
              <a:latin typeface="+mj-ea"/>
              <a:ea typeface="+mj-ea"/>
            </a:endParaRPr>
          </a:p>
        </p:txBody>
      </p:sp>
      <p:sp>
        <p:nvSpPr>
          <p:cNvPr id="70" name="正方形/長方形 69"/>
          <p:cNvSpPr/>
          <p:nvPr/>
        </p:nvSpPr>
        <p:spPr>
          <a:xfrm>
            <a:off x="4098202" y="964873"/>
            <a:ext cx="5679334" cy="976403"/>
          </a:xfrm>
          <a:prstGeom prst="rect">
            <a:avLst/>
          </a:prstGeom>
          <a:ln w="38100" cmpd="dbl">
            <a:solidFill>
              <a:srgbClr val="FF0000"/>
            </a:solidFill>
          </a:ln>
        </p:spPr>
        <p:txBody>
          <a:bodyPr wrap="square" lIns="108000" tIns="72000" rIns="108000" bIns="72000">
            <a:spAutoFit/>
          </a:bodyPr>
          <a:lstStyle/>
          <a:p>
            <a:pPr marL="0" indent="0" eaLnBrk="1" hangingPunct="1">
              <a:buNone/>
              <a:defRPr/>
            </a:pPr>
            <a:endParaRPr lang="en-US" altLang="ja-JP" b="1" kern="0" dirty="0" smtClean="0">
              <a:solidFill>
                <a:srgbClr val="FF0000"/>
              </a:solidFill>
              <a:effectLst>
                <a:outerShdw blurRad="38100" dist="38100" dir="2700000" algn="tl">
                  <a:srgbClr val="000000">
                    <a:alpha val="43137"/>
                  </a:srgbClr>
                </a:outerShdw>
              </a:effectLst>
              <a:latin typeface="+mn-ea"/>
            </a:endParaRPr>
          </a:p>
          <a:p>
            <a:pPr marL="285750" indent="-285750" eaLnBrk="1" hangingPunct="1">
              <a:buFont typeface="Wingdings" panose="05000000000000000000" pitchFamily="2" charset="2"/>
              <a:buChar char="l"/>
              <a:defRPr/>
            </a:pPr>
            <a:r>
              <a:rPr lang="ja-JP" altLang="en-US" b="1" u="sng" kern="0" dirty="0" smtClean="0">
                <a:solidFill>
                  <a:srgbClr val="FF0000"/>
                </a:solidFill>
                <a:effectLst>
                  <a:outerShdw blurRad="38100" dist="38100" dir="2700000" algn="tl">
                    <a:srgbClr val="000000">
                      <a:alpha val="43137"/>
                    </a:srgbClr>
                  </a:outerShdw>
                </a:effectLst>
                <a:latin typeface="+mn-ea"/>
              </a:rPr>
              <a:t>斜面の端部は、下端から</a:t>
            </a:r>
            <a:r>
              <a:rPr lang="en-US" altLang="ja-JP" b="1" u="sng" kern="0" dirty="0" smtClean="0">
                <a:solidFill>
                  <a:srgbClr val="FF0000"/>
                </a:solidFill>
                <a:effectLst>
                  <a:outerShdw blurRad="38100" dist="38100" dir="2700000" algn="tl">
                    <a:srgbClr val="000000">
                      <a:alpha val="43137"/>
                    </a:srgbClr>
                  </a:outerShdw>
                </a:effectLst>
                <a:latin typeface="+mn-ea"/>
              </a:rPr>
              <a:t>30</a:t>
            </a:r>
            <a:r>
              <a:rPr lang="ja-JP" altLang="en-US" b="1" u="sng" kern="0" dirty="0" smtClean="0">
                <a:solidFill>
                  <a:srgbClr val="FF0000"/>
                </a:solidFill>
                <a:effectLst>
                  <a:outerShdw blurRad="38100" dist="38100" dir="2700000" algn="tl">
                    <a:srgbClr val="000000">
                      <a:alpha val="43137"/>
                    </a:srgbClr>
                  </a:outerShdw>
                </a:effectLst>
                <a:latin typeface="+mn-ea"/>
              </a:rPr>
              <a:t>度の広がりの範囲を考慮した際に、保全人家に影響を与える位置。</a:t>
            </a:r>
            <a:endParaRPr lang="en-US" altLang="ja-JP" b="1" u="sng" kern="0" dirty="0" smtClean="0">
              <a:solidFill>
                <a:srgbClr val="FF0000"/>
              </a:solidFill>
              <a:effectLst>
                <a:outerShdw blurRad="38100" dist="38100" dir="2700000" algn="tl">
                  <a:srgbClr val="000000">
                    <a:alpha val="43137"/>
                  </a:srgbClr>
                </a:outerShdw>
              </a:effectLst>
              <a:latin typeface="+mn-ea"/>
            </a:endParaRPr>
          </a:p>
        </p:txBody>
      </p:sp>
      <p:sp>
        <p:nvSpPr>
          <p:cNvPr id="71" name="テキスト ボックス 70"/>
          <p:cNvSpPr txBox="1"/>
          <p:nvPr/>
        </p:nvSpPr>
        <p:spPr>
          <a:xfrm>
            <a:off x="392803" y="373887"/>
            <a:ext cx="4087979" cy="461665"/>
          </a:xfrm>
          <a:prstGeom prst="rect">
            <a:avLst/>
          </a:prstGeom>
          <a:noFill/>
        </p:spPr>
        <p:txBody>
          <a:bodyPr wrap="none" rtlCol="0" anchor="ctr" anchorCtr="0">
            <a:spAutoFit/>
          </a:bodyPr>
          <a:lstStyle/>
          <a:p>
            <a:r>
              <a:rPr lang="ja-JP" altLang="en-US" sz="2400" b="1" u="sng" dirty="0">
                <a:effectLst>
                  <a:outerShdw blurRad="38100" dist="38100" dir="2700000" algn="tl">
                    <a:srgbClr val="000000">
                      <a:alpha val="43137"/>
                    </a:srgbClr>
                  </a:outerShdw>
                </a:effectLst>
              </a:rPr>
              <a:t>（３）急傾斜地崩壊危険</a:t>
            </a:r>
            <a:r>
              <a:rPr lang="ja-JP" altLang="en-US" sz="2400" b="1" u="sng" dirty="0" smtClean="0">
                <a:effectLst>
                  <a:outerShdw blurRad="38100" dist="38100" dir="2700000" algn="tl">
                    <a:srgbClr val="000000">
                      <a:alpha val="43137"/>
                    </a:srgbClr>
                  </a:outerShdw>
                </a:effectLst>
              </a:rPr>
              <a:t>区域⑥</a:t>
            </a:r>
            <a:endParaRPr lang="ja-JP" altLang="en-US" sz="2400" b="1" u="sng" dirty="0">
              <a:effectLst>
                <a:outerShdw blurRad="38100" dist="38100" dir="2700000" algn="tl">
                  <a:srgbClr val="000000">
                    <a:alpha val="43137"/>
                  </a:srgbClr>
                </a:outerShdw>
              </a:effectLst>
            </a:endParaRPr>
          </a:p>
        </p:txBody>
      </p:sp>
      <p:grpSp>
        <p:nvGrpSpPr>
          <p:cNvPr id="66" name="グループ化 65"/>
          <p:cNvGrpSpPr/>
          <p:nvPr/>
        </p:nvGrpSpPr>
        <p:grpSpPr>
          <a:xfrm>
            <a:off x="4272010" y="812285"/>
            <a:ext cx="1473078" cy="360000"/>
            <a:chOff x="60222" y="4521844"/>
            <a:chExt cx="1473078" cy="360000"/>
          </a:xfrm>
        </p:grpSpPr>
        <p:sp>
          <p:nvSpPr>
            <p:cNvPr id="73" name="角丸四角形 72"/>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74" name="図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72" name="テキスト ボックス 71"/>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Tree>
    <p:extLst>
      <p:ext uri="{BB962C8B-B14F-4D97-AF65-F5344CB8AC3E}">
        <p14:creationId xmlns:p14="http://schemas.microsoft.com/office/powerpoint/2010/main" val="6502220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～急傾斜地崩壊危険区域の好ましくない事例～</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66</a:t>
            </a:fld>
            <a:endParaRPr lang="ja-JP" altLang="en-US"/>
          </a:p>
        </p:txBody>
      </p:sp>
      <p:pic>
        <p:nvPicPr>
          <p:cNvPr id="5" name="図 4"/>
          <p:cNvPicPr>
            <a:picLocks noChangeAspect="1"/>
          </p:cNvPicPr>
          <p:nvPr/>
        </p:nvPicPr>
        <p:blipFill>
          <a:blip r:embed="rId2"/>
          <a:stretch>
            <a:fillRect/>
          </a:stretch>
        </p:blipFill>
        <p:spPr>
          <a:xfrm>
            <a:off x="91444" y="790104"/>
            <a:ext cx="9720000" cy="4542443"/>
          </a:xfrm>
          <a:prstGeom prst="rect">
            <a:avLst/>
          </a:prstGeom>
          <a:ln>
            <a:solidFill>
              <a:schemeClr val="tx1"/>
            </a:solidFill>
          </a:ln>
        </p:spPr>
      </p:pic>
      <p:sp>
        <p:nvSpPr>
          <p:cNvPr id="8" name="正方形/長方形 7"/>
          <p:cNvSpPr/>
          <p:nvPr/>
        </p:nvSpPr>
        <p:spPr>
          <a:xfrm>
            <a:off x="173121" y="5499556"/>
            <a:ext cx="9559760" cy="1077218"/>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endParaRPr lang="en-US" altLang="ja-JP" sz="1600" b="1" dirty="0" smtClean="0">
              <a:solidFill>
                <a:srgbClr val="FF0000"/>
              </a:solidFill>
              <a:effectLst>
                <a:outerShdw blurRad="38100" dist="38100" dir="2700000" algn="tl">
                  <a:srgbClr val="000000">
                    <a:alpha val="43137"/>
                  </a:srgbClr>
                </a:outerShdw>
              </a:effectLst>
              <a:latin typeface="+mj-ea"/>
              <a:ea typeface="+mj-ea"/>
            </a:endParaRPr>
          </a:p>
          <a:p>
            <a:pPr marL="360000" indent="-180000">
              <a:buFont typeface="Wingdings" panose="05000000000000000000" pitchFamily="2" charset="2"/>
              <a:buChar char="l"/>
            </a:pPr>
            <a:r>
              <a:rPr lang="ja-JP" altLang="en-US" sz="1600" dirty="0" smtClean="0">
                <a:solidFill>
                  <a:schemeClr val="accent4"/>
                </a:solidFill>
                <a:latin typeface="+mj-ea"/>
                <a:ea typeface="+mj-ea"/>
              </a:rPr>
              <a:t>横断側線が多すぎる。　⇒特記仕様書上は、横断図の作成間隔は２０ｍ。</a:t>
            </a:r>
            <a:endParaRPr lang="en-US" altLang="ja-JP" sz="1600" dirty="0" smtClean="0">
              <a:solidFill>
                <a:schemeClr val="accent4"/>
              </a:solidFill>
              <a:latin typeface="+mj-ea"/>
              <a:ea typeface="+mj-ea"/>
            </a:endParaRPr>
          </a:p>
          <a:p>
            <a:pPr marL="360000" lvl="1"/>
            <a:r>
              <a:rPr lang="en-US" altLang="ja-JP" sz="1600" dirty="0" smtClean="0">
                <a:solidFill>
                  <a:schemeClr val="accent4"/>
                </a:solidFill>
                <a:latin typeface="+mj-ea"/>
                <a:ea typeface="+mj-ea"/>
              </a:rPr>
              <a:t>※</a:t>
            </a:r>
            <a:r>
              <a:rPr lang="ja-JP" altLang="en-US" sz="1600" dirty="0" smtClean="0">
                <a:solidFill>
                  <a:schemeClr val="accent4"/>
                </a:solidFill>
                <a:latin typeface="+mj-ea"/>
                <a:ea typeface="+mj-ea"/>
              </a:rPr>
              <a:t>斜面形状が複雑で補完が必要な場合には追加する。</a:t>
            </a:r>
            <a:endParaRPr lang="en-US" altLang="ja-JP" sz="1600" dirty="0" smtClean="0">
              <a:solidFill>
                <a:schemeClr val="accent4"/>
              </a:solidFill>
              <a:latin typeface="+mj-ea"/>
              <a:ea typeface="+mj-ea"/>
            </a:endParaRPr>
          </a:p>
          <a:p>
            <a:pPr marL="360000" lvl="1"/>
            <a:r>
              <a:rPr lang="en-US" altLang="ja-JP" sz="1600" dirty="0" smtClean="0">
                <a:solidFill>
                  <a:schemeClr val="accent4"/>
                </a:solidFill>
                <a:latin typeface="+mj-ea"/>
                <a:ea typeface="+mj-ea"/>
              </a:rPr>
              <a:t>※</a:t>
            </a:r>
            <a:r>
              <a:rPr lang="ja-JP" altLang="en-US" sz="1600" dirty="0" smtClean="0">
                <a:solidFill>
                  <a:schemeClr val="accent4"/>
                </a:solidFill>
                <a:latin typeface="+mj-ea"/>
                <a:ea typeface="+mj-ea"/>
              </a:rPr>
              <a:t>設計横断と指定横断はことなることに留意。</a:t>
            </a:r>
            <a:endParaRPr lang="en-US" altLang="ja-JP" sz="1600" dirty="0" smtClean="0">
              <a:solidFill>
                <a:schemeClr val="accent4"/>
              </a:solidFill>
              <a:latin typeface="+mj-ea"/>
              <a:ea typeface="+mj-ea"/>
            </a:endParaRPr>
          </a:p>
        </p:txBody>
      </p:sp>
      <p:grpSp>
        <p:nvGrpSpPr>
          <p:cNvPr id="9" name="グループ化 8"/>
          <p:cNvGrpSpPr/>
          <p:nvPr/>
        </p:nvGrpSpPr>
        <p:grpSpPr>
          <a:xfrm>
            <a:off x="200472" y="5355580"/>
            <a:ext cx="1473078" cy="360000"/>
            <a:chOff x="60222" y="4521844"/>
            <a:chExt cx="1473078" cy="360000"/>
          </a:xfrm>
        </p:grpSpPr>
        <p:sp>
          <p:nvSpPr>
            <p:cNvPr id="10" name="角丸四角形 9"/>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2" name="テキスト ボックス 11"/>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smtClean="0">
                <a:latin typeface="+mj-ea"/>
                <a:ea typeface="+mj-ea"/>
              </a:rPr>
              <a:t>８．</a:t>
            </a:r>
            <a:r>
              <a:rPr lang="ja-JP" altLang="en-US" sz="1600" dirty="0" smtClean="0">
                <a:latin typeface="+mj-ea"/>
                <a:ea typeface="+mj-ea"/>
              </a:rPr>
              <a:t>急傾斜地</a:t>
            </a:r>
            <a:r>
              <a:rPr lang="ja-JP" altLang="en-US" sz="1600" dirty="0" smtClean="0">
                <a:latin typeface="+mj-ea"/>
                <a:ea typeface="+mj-ea"/>
              </a:rPr>
              <a:t>崩壊危険区域</a:t>
            </a:r>
            <a:endParaRPr lang="en-US" altLang="ja-JP" sz="1600" dirty="0" smtClean="0">
              <a:latin typeface="+mj-ea"/>
              <a:ea typeface="+mj-ea"/>
            </a:endParaRPr>
          </a:p>
        </p:txBody>
      </p:sp>
    </p:spTree>
    <p:extLst>
      <p:ext uri="{BB962C8B-B14F-4D97-AF65-F5344CB8AC3E}">
        <p14:creationId xmlns:p14="http://schemas.microsoft.com/office/powerpoint/2010/main" val="42502193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6456" y="2429307"/>
            <a:ext cx="6757124" cy="4240053"/>
          </a:xfrm>
          <a:prstGeom prst="rect">
            <a:avLst/>
          </a:prstGeom>
          <a:ln>
            <a:solidFill>
              <a:schemeClr val="accent4"/>
            </a:solidFill>
          </a:ln>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7216" y="4257368"/>
            <a:ext cx="2941290" cy="2484000"/>
          </a:xfrm>
          <a:prstGeom prst="rect">
            <a:avLst/>
          </a:prstGeom>
        </p:spPr>
      </p:pic>
      <p:sp>
        <p:nvSpPr>
          <p:cNvPr id="2" name="タイトル 1"/>
          <p:cNvSpPr>
            <a:spLocks noGrp="1"/>
          </p:cNvSpPr>
          <p:nvPr>
            <p:ph type="title"/>
          </p:nvPr>
        </p:nvSpPr>
        <p:spPr>
          <a:xfrm>
            <a:off x="428497" y="332659"/>
            <a:ext cx="8915400" cy="461665"/>
          </a:xfrm>
        </p:spPr>
        <p:txBody>
          <a:bodyPr/>
          <a:lstStyle/>
          <a:p>
            <a:r>
              <a:rPr lang="ja-JP" altLang="en-US" dirty="0" smtClean="0"/>
              <a:t>（４）</a:t>
            </a:r>
            <a:r>
              <a:rPr lang="ja-JP" altLang="en-US" dirty="0"/>
              <a:t>急傾斜地</a:t>
            </a:r>
            <a:r>
              <a:rPr lang="ja-JP" altLang="en-US" dirty="0" smtClean="0"/>
              <a:t>崩壊防止施設の</a:t>
            </a:r>
            <a:r>
              <a:rPr lang="ja-JP" altLang="en-US" dirty="0"/>
              <a:t>設計　　</a:t>
            </a:r>
            <a:r>
              <a:rPr lang="ja-JP" altLang="en-US" dirty="0" smtClean="0"/>
              <a:t>～地盤調査の実施～</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67</a:t>
            </a:fld>
            <a:endParaRPr lang="ja-JP" altLang="en-US"/>
          </a:p>
        </p:txBody>
      </p:sp>
      <p:sp>
        <p:nvSpPr>
          <p:cNvPr id="6" name="正方形/長方形 5"/>
          <p:cNvSpPr/>
          <p:nvPr/>
        </p:nvSpPr>
        <p:spPr>
          <a:xfrm>
            <a:off x="173121" y="908285"/>
            <a:ext cx="9559760" cy="1323439"/>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endParaRPr lang="en-US" altLang="ja-JP" sz="1600" b="1" dirty="0" smtClean="0">
              <a:solidFill>
                <a:srgbClr val="FF0000"/>
              </a:solidFill>
              <a:effectLst>
                <a:outerShdw blurRad="38100" dist="38100" dir="2700000" algn="tl">
                  <a:srgbClr val="000000">
                    <a:alpha val="43137"/>
                  </a:srgbClr>
                </a:outerShdw>
              </a:effectLst>
              <a:latin typeface="+mj-ea"/>
              <a:ea typeface="+mj-ea"/>
            </a:endParaRPr>
          </a:p>
          <a:p>
            <a:pPr marL="360000" indent="-180000">
              <a:buFont typeface="Wingdings" panose="05000000000000000000" pitchFamily="2" charset="2"/>
              <a:buChar char="l"/>
            </a:pPr>
            <a:r>
              <a:rPr lang="ja-JP" altLang="en-US" sz="1600" dirty="0" smtClean="0">
                <a:solidFill>
                  <a:schemeClr val="accent4"/>
                </a:solidFill>
                <a:latin typeface="+mj-ea"/>
                <a:ea typeface="+mj-ea"/>
              </a:rPr>
              <a:t>斜面の</a:t>
            </a:r>
            <a:r>
              <a:rPr lang="ja-JP" altLang="en-US" sz="1600" dirty="0">
                <a:solidFill>
                  <a:schemeClr val="accent4"/>
                </a:solidFill>
                <a:latin typeface="+mj-ea"/>
              </a:rPr>
              <a:t>地盤</a:t>
            </a:r>
            <a:r>
              <a:rPr lang="ja-JP" altLang="en-US" sz="1600" dirty="0" smtClean="0">
                <a:solidFill>
                  <a:schemeClr val="accent4"/>
                </a:solidFill>
                <a:latin typeface="+mj-ea"/>
              </a:rPr>
              <a:t>状況を確認し、</a:t>
            </a:r>
            <a:r>
              <a:rPr lang="ja-JP" altLang="en-US" sz="1600" dirty="0" smtClean="0">
                <a:solidFill>
                  <a:schemeClr val="accent4"/>
                </a:solidFill>
                <a:latin typeface="+mj-ea"/>
                <a:ea typeface="+mj-ea"/>
              </a:rPr>
              <a:t>安定性を評価するため</a:t>
            </a:r>
            <a:r>
              <a:rPr lang="ja-JP" altLang="en-US" sz="1600" u="sng" dirty="0" smtClean="0">
                <a:solidFill>
                  <a:srgbClr val="FF0000"/>
                </a:solidFill>
                <a:latin typeface="+mj-ea"/>
                <a:ea typeface="+mj-ea"/>
              </a:rPr>
              <a:t>地盤調査を実施</a:t>
            </a:r>
            <a:r>
              <a:rPr lang="ja-JP" altLang="en-US" sz="1600" dirty="0" smtClean="0">
                <a:solidFill>
                  <a:schemeClr val="accent4"/>
                </a:solidFill>
                <a:latin typeface="+mj-ea"/>
                <a:ea typeface="+mj-ea"/>
              </a:rPr>
              <a:t>する。</a:t>
            </a:r>
            <a:endParaRPr lang="en-US" altLang="ja-JP" sz="1600" dirty="0" smtClean="0">
              <a:solidFill>
                <a:schemeClr val="accent4"/>
              </a:solidFill>
              <a:latin typeface="+mj-ea"/>
              <a:ea typeface="+mj-ea"/>
            </a:endParaRPr>
          </a:p>
          <a:p>
            <a:pPr marL="360000" indent="-180000">
              <a:buFont typeface="Wingdings" panose="05000000000000000000" pitchFamily="2" charset="2"/>
              <a:buChar char="l"/>
            </a:pPr>
            <a:r>
              <a:rPr lang="ja-JP" altLang="en-US" sz="1600" dirty="0" smtClean="0">
                <a:solidFill>
                  <a:schemeClr val="accent4"/>
                </a:solidFill>
                <a:latin typeface="+mj-ea"/>
                <a:ea typeface="+mj-ea"/>
              </a:rPr>
              <a:t>斜面だけでなく、擁壁工の設置が想定される</a:t>
            </a:r>
            <a:r>
              <a:rPr lang="ja-JP" altLang="en-US" sz="1600" u="sng" dirty="0" smtClean="0">
                <a:solidFill>
                  <a:srgbClr val="FF0000"/>
                </a:solidFill>
                <a:latin typeface="+mj-ea"/>
                <a:ea typeface="+mj-ea"/>
              </a:rPr>
              <a:t>斜面下部の平地においても調査</a:t>
            </a:r>
            <a:r>
              <a:rPr lang="ja-JP" altLang="en-US" sz="1600" dirty="0" smtClean="0">
                <a:solidFill>
                  <a:schemeClr val="accent4"/>
                </a:solidFill>
                <a:latin typeface="+mj-ea"/>
                <a:ea typeface="+mj-ea"/>
              </a:rPr>
              <a:t>すること。</a:t>
            </a:r>
            <a:endParaRPr lang="en-US" altLang="ja-JP" sz="1600" dirty="0" smtClean="0">
              <a:solidFill>
                <a:schemeClr val="accent4"/>
              </a:solidFill>
              <a:latin typeface="+mj-ea"/>
              <a:ea typeface="+mj-ea"/>
            </a:endParaRPr>
          </a:p>
          <a:p>
            <a:pPr marL="540000" indent="-180000"/>
            <a:r>
              <a:rPr lang="ja-JP" altLang="en-US" sz="1600" dirty="0" smtClean="0">
                <a:solidFill>
                  <a:schemeClr val="accent4"/>
                </a:solidFill>
                <a:latin typeface="+mj-ea"/>
                <a:ea typeface="+mj-ea"/>
              </a:rPr>
              <a:t>⇒斜面性状を確認するため、</a:t>
            </a:r>
            <a:r>
              <a:rPr lang="ja-JP" altLang="en-US" sz="1600" u="sng" dirty="0" smtClean="0">
                <a:solidFill>
                  <a:srgbClr val="FF0000"/>
                </a:solidFill>
                <a:latin typeface="+mj-ea"/>
                <a:ea typeface="+mj-ea"/>
              </a:rPr>
              <a:t>斜面の上下部で１組となるように調査箇所を選定</a:t>
            </a:r>
            <a:r>
              <a:rPr lang="ja-JP" altLang="en-US" sz="1600" dirty="0" smtClean="0">
                <a:solidFill>
                  <a:schemeClr val="accent4"/>
                </a:solidFill>
                <a:latin typeface="+mj-ea"/>
                <a:ea typeface="+mj-ea"/>
              </a:rPr>
              <a:t>するのが望ましい。</a:t>
            </a:r>
            <a:endParaRPr lang="en-US" altLang="ja-JP" sz="1600" dirty="0" smtClean="0">
              <a:solidFill>
                <a:schemeClr val="accent4"/>
              </a:solidFill>
              <a:latin typeface="+mj-ea"/>
              <a:ea typeface="+mj-ea"/>
            </a:endParaRPr>
          </a:p>
          <a:p>
            <a:pPr marL="360000" indent="-180000">
              <a:buFont typeface="Wingdings" panose="05000000000000000000" pitchFamily="2" charset="2"/>
              <a:buChar char="l"/>
            </a:pPr>
            <a:r>
              <a:rPr lang="ja-JP" altLang="en-US" sz="1600" dirty="0" smtClean="0">
                <a:solidFill>
                  <a:schemeClr val="accent4"/>
                </a:solidFill>
                <a:latin typeface="+mj-ea"/>
                <a:ea typeface="+mj-ea"/>
              </a:rPr>
              <a:t>地盤調査の結果を基に、横断面ごとに</a:t>
            </a:r>
            <a:r>
              <a:rPr lang="ja-JP" altLang="en-US" sz="1600" u="sng" dirty="0" smtClean="0">
                <a:solidFill>
                  <a:srgbClr val="FF0000"/>
                </a:solidFill>
                <a:latin typeface="+mj-ea"/>
                <a:ea typeface="+mj-ea"/>
              </a:rPr>
              <a:t>地質横断図を作成</a:t>
            </a:r>
            <a:r>
              <a:rPr lang="ja-JP" altLang="en-US" sz="1600" dirty="0" smtClean="0">
                <a:solidFill>
                  <a:schemeClr val="accent4"/>
                </a:solidFill>
                <a:latin typeface="+mj-ea"/>
                <a:ea typeface="+mj-ea"/>
              </a:rPr>
              <a:t>する。</a:t>
            </a:r>
            <a:endParaRPr lang="en-US" altLang="ja-JP" sz="1600" dirty="0" smtClean="0">
              <a:solidFill>
                <a:schemeClr val="accent4"/>
              </a:solidFill>
              <a:latin typeface="+mj-ea"/>
              <a:ea typeface="+mj-ea"/>
            </a:endParaRPr>
          </a:p>
        </p:txBody>
      </p:sp>
      <p:grpSp>
        <p:nvGrpSpPr>
          <p:cNvPr id="7" name="グループ化 6"/>
          <p:cNvGrpSpPr/>
          <p:nvPr/>
        </p:nvGrpSpPr>
        <p:grpSpPr>
          <a:xfrm>
            <a:off x="200472" y="764309"/>
            <a:ext cx="1473078" cy="360000"/>
            <a:chOff x="60222" y="4521844"/>
            <a:chExt cx="1473078" cy="360000"/>
          </a:xfrm>
        </p:grpSpPr>
        <p:sp>
          <p:nvSpPr>
            <p:cNvPr id="8" name="角丸四角形 7"/>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8416" y="3008653"/>
            <a:ext cx="1584465" cy="1619675"/>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8666" y="5444463"/>
            <a:ext cx="1600200" cy="438150"/>
          </a:xfrm>
          <a:prstGeom prst="rect">
            <a:avLst/>
          </a:prstGeom>
        </p:spPr>
      </p:pic>
      <p:sp>
        <p:nvSpPr>
          <p:cNvPr id="14" name="円/楕円 13"/>
          <p:cNvSpPr/>
          <p:nvPr/>
        </p:nvSpPr>
        <p:spPr>
          <a:xfrm rot="1538421">
            <a:off x="5049796" y="2745589"/>
            <a:ext cx="1263350" cy="526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3138398">
            <a:off x="2830216" y="3767599"/>
            <a:ext cx="1443091" cy="589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rot="642678">
            <a:off x="1738900" y="4464806"/>
            <a:ext cx="1263350" cy="526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02490" y="2445497"/>
            <a:ext cx="1441420" cy="307777"/>
          </a:xfrm>
          <a:prstGeom prst="rect">
            <a:avLst/>
          </a:prstGeom>
          <a:solidFill>
            <a:schemeClr val="bg1"/>
          </a:solidFill>
        </p:spPr>
        <p:txBody>
          <a:bodyPr wrap="none">
            <a:spAutoFit/>
          </a:bodyPr>
          <a:lstStyle/>
          <a:p>
            <a:r>
              <a:rPr lang="ja-JP" altLang="en-US" sz="1400" dirty="0" smtClean="0"/>
              <a:t>地質調査平面図</a:t>
            </a:r>
            <a:endParaRPr lang="ja-JP" altLang="en-US" sz="1400" dirty="0"/>
          </a:p>
        </p:txBody>
      </p:sp>
      <p:sp>
        <p:nvSpPr>
          <p:cNvPr id="18" name="正方形/長方形 17"/>
          <p:cNvSpPr/>
          <p:nvPr/>
        </p:nvSpPr>
        <p:spPr>
          <a:xfrm>
            <a:off x="7209414" y="6361583"/>
            <a:ext cx="1082348" cy="307777"/>
          </a:xfrm>
          <a:prstGeom prst="rect">
            <a:avLst/>
          </a:prstGeom>
          <a:solidFill>
            <a:schemeClr val="bg1"/>
          </a:solidFill>
        </p:spPr>
        <p:txBody>
          <a:bodyPr wrap="none">
            <a:spAutoFit/>
          </a:bodyPr>
          <a:lstStyle/>
          <a:p>
            <a:r>
              <a:rPr lang="ja-JP" altLang="en-US" sz="1400" dirty="0" smtClean="0"/>
              <a:t>地質横断図</a:t>
            </a:r>
            <a:endParaRPr lang="ja-JP" altLang="en-US" sz="1400" dirty="0"/>
          </a:p>
        </p:txBody>
      </p:sp>
      <p:sp>
        <p:nvSpPr>
          <p:cNvPr id="19" name="正方形/長方形 18"/>
          <p:cNvSpPr/>
          <p:nvPr/>
        </p:nvSpPr>
        <p:spPr>
          <a:xfrm>
            <a:off x="3256887" y="4919589"/>
            <a:ext cx="3863558" cy="523220"/>
          </a:xfrm>
          <a:prstGeom prst="rect">
            <a:avLst/>
          </a:prstGeom>
        </p:spPr>
        <p:txBody>
          <a:bodyPr wrap="none">
            <a:spAutoFit/>
          </a:bodyPr>
          <a:lstStyle/>
          <a:p>
            <a:r>
              <a:rPr lang="en-US" altLang="ja-JP" sz="1400" u="sng" dirty="0">
                <a:solidFill>
                  <a:srgbClr val="FF0000"/>
                </a:solidFill>
                <a:latin typeface="+mj-ea"/>
              </a:rPr>
              <a:t>【</a:t>
            </a:r>
            <a:r>
              <a:rPr lang="ja-JP" altLang="en-US" sz="1400" u="sng" dirty="0">
                <a:solidFill>
                  <a:srgbClr val="FF0000"/>
                </a:solidFill>
                <a:latin typeface="+mj-ea"/>
              </a:rPr>
              <a:t>詳細設計時</a:t>
            </a:r>
            <a:r>
              <a:rPr lang="en-US" altLang="ja-JP" sz="1400" u="sng" dirty="0" smtClean="0">
                <a:solidFill>
                  <a:srgbClr val="FF0000"/>
                </a:solidFill>
                <a:latin typeface="+mj-ea"/>
              </a:rPr>
              <a:t>】</a:t>
            </a:r>
            <a:endParaRPr lang="en-US" altLang="ja-JP" sz="1400" u="sng" dirty="0" smtClean="0">
              <a:solidFill>
                <a:srgbClr val="FF0000"/>
              </a:solidFill>
              <a:latin typeface="+mj-ea"/>
            </a:endParaRPr>
          </a:p>
          <a:p>
            <a:r>
              <a:rPr lang="ja-JP" altLang="en-US" sz="1400" u="sng" dirty="0" smtClean="0">
                <a:solidFill>
                  <a:srgbClr val="FF0000"/>
                </a:solidFill>
                <a:latin typeface="+mj-ea"/>
              </a:rPr>
              <a:t>斜面</a:t>
            </a:r>
            <a:r>
              <a:rPr lang="ja-JP" altLang="en-US" sz="1400" u="sng" dirty="0">
                <a:solidFill>
                  <a:srgbClr val="FF0000"/>
                </a:solidFill>
                <a:latin typeface="+mj-ea"/>
              </a:rPr>
              <a:t>の上下部で１組となるように調査箇所を</a:t>
            </a:r>
            <a:r>
              <a:rPr lang="ja-JP" altLang="en-US" sz="1400" u="sng" dirty="0" smtClean="0">
                <a:solidFill>
                  <a:srgbClr val="FF0000"/>
                </a:solidFill>
                <a:latin typeface="+mj-ea"/>
              </a:rPr>
              <a:t>選定</a:t>
            </a:r>
            <a:endParaRPr lang="ja-JP" altLang="en-US" sz="1400" dirty="0"/>
          </a:p>
        </p:txBody>
      </p:sp>
      <p:cxnSp>
        <p:nvCxnSpPr>
          <p:cNvPr id="21" name="直線矢印コネクタ 20"/>
          <p:cNvCxnSpPr/>
          <p:nvPr/>
        </p:nvCxnSpPr>
        <p:spPr>
          <a:xfrm flipV="1">
            <a:off x="5083041" y="3418028"/>
            <a:ext cx="734055" cy="1478603"/>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3111957" y="4813365"/>
            <a:ext cx="1899457" cy="69464"/>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4079359" y="4476820"/>
            <a:ext cx="1003682" cy="41981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a:spLocks noChangeArrowheads="1"/>
          </p:cNvSpPr>
          <p:nvPr/>
        </p:nvSpPr>
        <p:spPr bwMode="auto">
          <a:xfrm>
            <a:off x="5241032" y="115888"/>
            <a:ext cx="3313113" cy="339725"/>
          </a:xfrm>
          <a:prstGeom prst="rect">
            <a:avLst/>
          </a:prstGeom>
          <a:noFill/>
          <a:ln>
            <a:noFill/>
          </a:ln>
          <a:extLst/>
        </p:spPr>
        <p:txBody>
          <a:bodyPr>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ja-JP" altLang="en-US" sz="1600" dirty="0">
                <a:latin typeface="+mj-ea"/>
                <a:ea typeface="+mj-ea"/>
              </a:rPr>
              <a:t>９．急傾斜地</a:t>
            </a:r>
            <a:r>
              <a:rPr lang="ja-JP" altLang="en-US" sz="1600" dirty="0" smtClean="0">
                <a:latin typeface="+mj-ea"/>
                <a:ea typeface="+mj-ea"/>
              </a:rPr>
              <a:t>崩壊防止施設</a:t>
            </a:r>
            <a:r>
              <a:rPr lang="ja-JP" altLang="en-US" sz="1600" dirty="0">
                <a:latin typeface="+mj-ea"/>
                <a:ea typeface="+mj-ea"/>
              </a:rPr>
              <a:t>の設計</a:t>
            </a:r>
            <a:endParaRPr lang="en-US" altLang="ja-JP" sz="1600" dirty="0" smtClean="0">
              <a:latin typeface="+mj-ea"/>
              <a:ea typeface="+mj-ea"/>
            </a:endParaRPr>
          </a:p>
        </p:txBody>
      </p:sp>
    </p:spTree>
    <p:extLst>
      <p:ext uri="{BB962C8B-B14F-4D97-AF65-F5344CB8AC3E}">
        <p14:creationId xmlns:p14="http://schemas.microsoft.com/office/powerpoint/2010/main" val="22723544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73121" y="2564904"/>
            <a:ext cx="9559760" cy="3139321"/>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endParaRPr lang="en-US" altLang="ja-JP" b="1" dirty="0" smtClean="0">
              <a:solidFill>
                <a:srgbClr val="FF0000"/>
              </a:solidFill>
              <a:effectLst>
                <a:outerShdw blurRad="38100" dist="38100" dir="2700000" algn="tl">
                  <a:srgbClr val="000000">
                    <a:alpha val="43137"/>
                  </a:srgbClr>
                </a:outerShdw>
              </a:effectLst>
              <a:latin typeface="+mj-ea"/>
              <a:ea typeface="+mj-ea"/>
            </a:endParaRPr>
          </a:p>
          <a:p>
            <a:pPr marL="360000" indent="-180000">
              <a:buFont typeface="Wingdings" panose="05000000000000000000" pitchFamily="2" charset="2"/>
              <a:buChar char="l"/>
            </a:pPr>
            <a:r>
              <a:rPr lang="ja-JP" altLang="en-US" dirty="0" smtClean="0">
                <a:solidFill>
                  <a:schemeClr val="accent4"/>
                </a:solidFill>
                <a:latin typeface="+mj-ea"/>
                <a:ea typeface="+mj-ea"/>
              </a:rPr>
              <a:t>必要</a:t>
            </a:r>
            <a:r>
              <a:rPr lang="ja-JP" altLang="en-US" dirty="0">
                <a:solidFill>
                  <a:schemeClr val="accent4"/>
                </a:solidFill>
                <a:latin typeface="+mj-ea"/>
                <a:ea typeface="+mj-ea"/>
              </a:rPr>
              <a:t>に応じ</a:t>
            </a:r>
            <a:r>
              <a:rPr lang="ja-JP" altLang="en-US" u="sng" dirty="0">
                <a:solidFill>
                  <a:srgbClr val="FF0000"/>
                </a:solidFill>
                <a:latin typeface="+mj-ea"/>
                <a:ea typeface="+mj-ea"/>
              </a:rPr>
              <a:t>各種工法を適切に組み合わせ</a:t>
            </a:r>
            <a:r>
              <a:rPr lang="ja-JP" altLang="en-US" dirty="0">
                <a:solidFill>
                  <a:schemeClr val="accent4"/>
                </a:solidFill>
                <a:latin typeface="+mj-ea"/>
                <a:ea typeface="+mj-ea"/>
              </a:rPr>
              <a:t>て計画する</a:t>
            </a:r>
            <a:r>
              <a:rPr lang="ja-JP" altLang="en-US" dirty="0" smtClean="0">
                <a:solidFill>
                  <a:schemeClr val="accent4"/>
                </a:solidFill>
                <a:latin typeface="+mj-ea"/>
                <a:ea typeface="+mj-ea"/>
              </a:rPr>
              <a:t>。</a:t>
            </a:r>
            <a:endParaRPr lang="en-US" altLang="ja-JP" dirty="0" smtClean="0">
              <a:solidFill>
                <a:schemeClr val="accent4"/>
              </a:solidFill>
              <a:latin typeface="+mj-ea"/>
              <a:ea typeface="+mj-ea"/>
            </a:endParaRPr>
          </a:p>
          <a:p>
            <a:pPr marL="360000"/>
            <a:r>
              <a:rPr lang="ja-JP" altLang="en-US" dirty="0" smtClean="0">
                <a:solidFill>
                  <a:srgbClr val="FF0000"/>
                </a:solidFill>
                <a:latin typeface="+mj-ea"/>
              </a:rPr>
              <a:t>⇒</a:t>
            </a:r>
            <a:r>
              <a:rPr lang="ja-JP" altLang="en-US" u="sng" dirty="0">
                <a:solidFill>
                  <a:srgbClr val="FF0000"/>
                </a:solidFill>
                <a:latin typeface="+mj-ea"/>
              </a:rPr>
              <a:t>抑制工と抑止工を適切に組み合わせて計画する</a:t>
            </a:r>
            <a:r>
              <a:rPr lang="ja-JP" altLang="en-US" u="sng" dirty="0" smtClean="0">
                <a:solidFill>
                  <a:srgbClr val="FF0000"/>
                </a:solidFill>
                <a:latin typeface="+mj-ea"/>
              </a:rPr>
              <a:t>。</a:t>
            </a:r>
            <a:endParaRPr lang="en-US" altLang="ja-JP" dirty="0" smtClean="0">
              <a:solidFill>
                <a:schemeClr val="accent4"/>
              </a:solidFill>
              <a:latin typeface="+mj-ea"/>
              <a:ea typeface="+mj-ea"/>
            </a:endParaRPr>
          </a:p>
          <a:p>
            <a:pPr marL="360000" indent="-180000">
              <a:buFont typeface="Wingdings" panose="05000000000000000000" pitchFamily="2" charset="2"/>
              <a:buChar char="l"/>
            </a:pPr>
            <a:r>
              <a:rPr lang="ja-JP" altLang="en-US" dirty="0" smtClean="0">
                <a:solidFill>
                  <a:schemeClr val="accent4"/>
                </a:solidFill>
                <a:latin typeface="+mj-ea"/>
                <a:ea typeface="+mj-ea"/>
              </a:rPr>
              <a:t>同一箇所</a:t>
            </a:r>
            <a:r>
              <a:rPr lang="ja-JP" altLang="en-US" dirty="0">
                <a:solidFill>
                  <a:schemeClr val="accent4"/>
                </a:solidFill>
                <a:latin typeface="+mj-ea"/>
                <a:ea typeface="+mj-ea"/>
              </a:rPr>
              <a:t>の中でも地形、地質</a:t>
            </a:r>
            <a:r>
              <a:rPr lang="ja-JP" altLang="en-US" dirty="0" smtClean="0">
                <a:solidFill>
                  <a:schemeClr val="accent4"/>
                </a:solidFill>
                <a:latin typeface="+mj-ea"/>
                <a:ea typeface="+mj-ea"/>
              </a:rPr>
              <a:t>および</a:t>
            </a:r>
            <a:r>
              <a:rPr lang="ja-JP" altLang="en-US" dirty="0">
                <a:solidFill>
                  <a:schemeClr val="accent4"/>
                </a:solidFill>
                <a:latin typeface="+mj-ea"/>
                <a:ea typeface="+mj-ea"/>
              </a:rPr>
              <a:t>人家などの状況が一様でない場合は、斜面の性状などを十分考慮のうえ、短い区間で</a:t>
            </a:r>
            <a:r>
              <a:rPr lang="ja-JP" altLang="en-US" dirty="0" smtClean="0">
                <a:solidFill>
                  <a:schemeClr val="accent4"/>
                </a:solidFill>
                <a:latin typeface="+mj-ea"/>
                <a:ea typeface="+mj-ea"/>
              </a:rPr>
              <a:t>あっても </a:t>
            </a:r>
            <a:r>
              <a:rPr lang="ja-JP" altLang="en-US" dirty="0">
                <a:solidFill>
                  <a:schemeClr val="accent4"/>
                </a:solidFill>
                <a:latin typeface="+mj-ea"/>
                <a:ea typeface="+mj-ea"/>
              </a:rPr>
              <a:t>その特性に適した工法を採用する</a:t>
            </a:r>
            <a:r>
              <a:rPr lang="ja-JP" altLang="en-US" dirty="0" smtClean="0">
                <a:solidFill>
                  <a:schemeClr val="accent4"/>
                </a:solidFill>
                <a:latin typeface="+mj-ea"/>
                <a:ea typeface="+mj-ea"/>
              </a:rPr>
              <a:t>。</a:t>
            </a:r>
            <a:endParaRPr lang="en-US" altLang="ja-JP" dirty="0">
              <a:solidFill>
                <a:schemeClr val="accent4"/>
              </a:solidFill>
              <a:latin typeface="+mj-ea"/>
              <a:ea typeface="+mj-ea"/>
            </a:endParaRPr>
          </a:p>
          <a:p>
            <a:pPr marL="360000" indent="-180000">
              <a:buFont typeface="Wingdings" panose="05000000000000000000" pitchFamily="2" charset="2"/>
              <a:buChar char="l"/>
            </a:pPr>
            <a:r>
              <a:rPr lang="ja-JP" altLang="en-US" dirty="0" smtClean="0">
                <a:solidFill>
                  <a:schemeClr val="accent4"/>
                </a:solidFill>
                <a:latin typeface="+mj-ea"/>
                <a:ea typeface="+mj-ea"/>
              </a:rPr>
              <a:t>崩壊</a:t>
            </a:r>
            <a:r>
              <a:rPr lang="ja-JP" altLang="en-US" dirty="0">
                <a:solidFill>
                  <a:schemeClr val="accent4"/>
                </a:solidFill>
                <a:latin typeface="+mj-ea"/>
                <a:ea typeface="+mj-ea"/>
              </a:rPr>
              <a:t>防止工事を実施する斜面は居住区域と密接していることが多いため、斜面の安全性を保持 </a:t>
            </a:r>
            <a:r>
              <a:rPr lang="ja-JP" altLang="en-US" dirty="0" smtClean="0">
                <a:solidFill>
                  <a:schemeClr val="accent4"/>
                </a:solidFill>
                <a:latin typeface="+mj-ea"/>
                <a:ea typeface="+mj-ea"/>
              </a:rPr>
              <a:t>する</a:t>
            </a:r>
            <a:r>
              <a:rPr lang="ja-JP" altLang="en-US" dirty="0">
                <a:solidFill>
                  <a:schemeClr val="accent4"/>
                </a:solidFill>
                <a:latin typeface="+mj-ea"/>
                <a:ea typeface="+mj-ea"/>
              </a:rPr>
              <a:t>ため植生工を併用し周囲の環境に調和するように配慮する</a:t>
            </a:r>
            <a:r>
              <a:rPr lang="ja-JP" altLang="en-US" dirty="0" smtClean="0">
                <a:solidFill>
                  <a:schemeClr val="accent4"/>
                </a:solidFill>
                <a:latin typeface="+mj-ea"/>
                <a:ea typeface="+mj-ea"/>
              </a:rPr>
              <a:t>。</a:t>
            </a:r>
            <a:endParaRPr lang="en-US" altLang="ja-JP" dirty="0" smtClean="0">
              <a:solidFill>
                <a:schemeClr val="accent4"/>
              </a:solidFill>
              <a:latin typeface="+mj-ea"/>
              <a:ea typeface="+mj-ea"/>
            </a:endParaRPr>
          </a:p>
          <a:p>
            <a:pPr marL="360000" indent="-180000">
              <a:buFont typeface="Wingdings" panose="05000000000000000000" pitchFamily="2" charset="2"/>
              <a:buChar char="l"/>
            </a:pPr>
            <a:r>
              <a:rPr lang="ja-JP" altLang="en-US" dirty="0" smtClean="0">
                <a:solidFill>
                  <a:schemeClr val="accent4"/>
                </a:solidFill>
                <a:latin typeface="+mj-ea"/>
                <a:ea typeface="+mj-ea"/>
              </a:rPr>
              <a:t>切土工</a:t>
            </a:r>
            <a:r>
              <a:rPr lang="ja-JP" altLang="en-US" dirty="0">
                <a:solidFill>
                  <a:schemeClr val="accent4"/>
                </a:solidFill>
                <a:latin typeface="+mj-ea"/>
                <a:ea typeface="+mj-ea"/>
              </a:rPr>
              <a:t>は、斜面の安定</a:t>
            </a:r>
            <a:r>
              <a:rPr lang="ja-JP" altLang="en-US" dirty="0" smtClean="0">
                <a:solidFill>
                  <a:schemeClr val="accent4"/>
                </a:solidFill>
                <a:latin typeface="+mj-ea"/>
                <a:ea typeface="+mj-ea"/>
              </a:rPr>
              <a:t>と共</a:t>
            </a:r>
            <a:r>
              <a:rPr lang="ja-JP" altLang="en-US" dirty="0">
                <a:solidFill>
                  <a:schemeClr val="accent4"/>
                </a:solidFill>
                <a:latin typeface="+mj-ea"/>
                <a:ea typeface="+mj-ea"/>
              </a:rPr>
              <a:t>に環境との調和を十分考慮して計画する</a:t>
            </a:r>
            <a:r>
              <a:rPr lang="ja-JP" altLang="en-US" dirty="0" smtClean="0">
                <a:solidFill>
                  <a:schemeClr val="accent4"/>
                </a:solidFill>
                <a:latin typeface="+mj-ea"/>
                <a:ea typeface="+mj-ea"/>
              </a:rPr>
              <a:t>。</a:t>
            </a:r>
            <a:endParaRPr lang="en-US" altLang="ja-JP" dirty="0">
              <a:solidFill>
                <a:schemeClr val="accent4"/>
              </a:solidFill>
              <a:latin typeface="+mj-ea"/>
              <a:ea typeface="+mj-ea"/>
            </a:endParaRPr>
          </a:p>
          <a:p>
            <a:pPr marL="360000" indent="-180000">
              <a:buFont typeface="Wingdings" panose="05000000000000000000" pitchFamily="2" charset="2"/>
              <a:buChar char="l"/>
            </a:pPr>
            <a:r>
              <a:rPr lang="ja-JP" altLang="en-US" dirty="0" smtClean="0">
                <a:solidFill>
                  <a:schemeClr val="accent4"/>
                </a:solidFill>
                <a:latin typeface="+mj-ea"/>
                <a:ea typeface="+mj-ea"/>
              </a:rPr>
              <a:t>崩壊</a:t>
            </a:r>
            <a:r>
              <a:rPr lang="ja-JP" altLang="en-US" dirty="0">
                <a:solidFill>
                  <a:schemeClr val="accent4"/>
                </a:solidFill>
                <a:latin typeface="+mj-ea"/>
                <a:ea typeface="+mj-ea"/>
              </a:rPr>
              <a:t>の要因としては一般に水の作用によることが多いため地表水排除工は、原則として全箇所</a:t>
            </a:r>
            <a:r>
              <a:rPr lang="ja-JP" altLang="en-US" dirty="0" smtClean="0">
                <a:solidFill>
                  <a:schemeClr val="accent4"/>
                </a:solidFill>
                <a:latin typeface="+mj-ea"/>
                <a:ea typeface="+mj-ea"/>
              </a:rPr>
              <a:t>、全区間</a:t>
            </a:r>
            <a:r>
              <a:rPr lang="ja-JP" altLang="en-US" dirty="0">
                <a:solidFill>
                  <a:schemeClr val="accent4"/>
                </a:solidFill>
                <a:latin typeface="+mj-ea"/>
                <a:ea typeface="+mj-ea"/>
              </a:rPr>
              <a:t>に計画する。また、地下水排除工は湧水が多い場合、地下水が高い場合など必要に</a:t>
            </a:r>
            <a:r>
              <a:rPr lang="ja-JP" altLang="en-US" dirty="0" smtClean="0">
                <a:solidFill>
                  <a:schemeClr val="accent4"/>
                </a:solidFill>
                <a:latin typeface="+mj-ea"/>
                <a:ea typeface="+mj-ea"/>
              </a:rPr>
              <a:t>応じ計画</a:t>
            </a:r>
            <a:r>
              <a:rPr lang="ja-JP" altLang="en-US" dirty="0">
                <a:solidFill>
                  <a:schemeClr val="accent4"/>
                </a:solidFill>
                <a:latin typeface="+mj-ea"/>
                <a:ea typeface="+mj-ea"/>
              </a:rPr>
              <a:t>する</a:t>
            </a:r>
            <a:r>
              <a:rPr lang="ja-JP" altLang="en-US" dirty="0" smtClean="0">
                <a:solidFill>
                  <a:schemeClr val="accent4"/>
                </a:solidFill>
                <a:latin typeface="+mj-ea"/>
                <a:ea typeface="+mj-ea"/>
              </a:rPr>
              <a:t>。</a:t>
            </a:r>
            <a:endParaRPr lang="en-US" altLang="ja-JP" dirty="0" smtClean="0">
              <a:solidFill>
                <a:schemeClr val="accent4"/>
              </a:solidFill>
              <a:latin typeface="+mj-ea"/>
              <a:ea typeface="+mj-ea"/>
            </a:endParaRPr>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68</a:t>
            </a:fld>
            <a:endParaRPr lang="ja-JP" altLang="en-US"/>
          </a:p>
        </p:txBody>
      </p:sp>
      <p:sp>
        <p:nvSpPr>
          <p:cNvPr id="5" name="テキスト ボックス 4"/>
          <p:cNvSpPr txBox="1"/>
          <p:nvPr/>
        </p:nvSpPr>
        <p:spPr>
          <a:xfrm>
            <a:off x="392803" y="373887"/>
            <a:ext cx="7354899" cy="461665"/>
          </a:xfrm>
          <a:prstGeom prst="rect">
            <a:avLst/>
          </a:prstGeom>
          <a:noFill/>
        </p:spPr>
        <p:txBody>
          <a:bodyPr wrap="none" rtlCol="0" anchor="ctr" anchorCtr="0">
            <a:spAutoFit/>
          </a:bodyPr>
          <a:lstStyle/>
          <a:p>
            <a:r>
              <a:rPr lang="ja-JP" altLang="en-US" sz="2400" b="1" u="sng" dirty="0" smtClean="0">
                <a:effectLst>
                  <a:outerShdw blurRad="38100" dist="38100" dir="2700000" algn="tl">
                    <a:srgbClr val="000000">
                      <a:alpha val="43137"/>
                    </a:srgbClr>
                  </a:outerShdw>
                </a:effectLst>
              </a:rPr>
              <a:t>（４）</a:t>
            </a:r>
            <a:r>
              <a:rPr lang="ja-JP" altLang="en-US" sz="2400" b="1" u="sng" dirty="0">
                <a:effectLst>
                  <a:outerShdw blurRad="38100" dist="38100" dir="2700000" algn="tl">
                    <a:srgbClr val="000000">
                      <a:alpha val="43137"/>
                    </a:srgbClr>
                  </a:outerShdw>
                </a:effectLst>
              </a:rPr>
              <a:t>急傾斜地</a:t>
            </a:r>
            <a:r>
              <a:rPr lang="ja-JP" altLang="en-US" sz="2400" b="1" u="sng" dirty="0" smtClean="0">
                <a:effectLst>
                  <a:outerShdw blurRad="38100" dist="38100" dir="2700000" algn="tl">
                    <a:srgbClr val="000000">
                      <a:alpha val="43137"/>
                    </a:srgbClr>
                  </a:outerShdw>
                </a:effectLst>
              </a:rPr>
              <a:t>崩壊防止施設の</a:t>
            </a:r>
            <a:r>
              <a:rPr lang="ja-JP" altLang="en-US" sz="2400" b="1" u="sng" dirty="0" smtClean="0">
                <a:effectLst>
                  <a:outerShdw blurRad="38100" dist="38100" dir="2700000" algn="tl">
                    <a:srgbClr val="000000">
                      <a:alpha val="43137"/>
                    </a:srgbClr>
                  </a:outerShdw>
                </a:effectLst>
              </a:rPr>
              <a:t>設計　　～工法選定①～</a:t>
            </a:r>
            <a:endParaRPr kumimoji="1" lang="ja-JP" altLang="en-US" sz="2400" b="1" u="sng" dirty="0" smtClean="0">
              <a:effectLst>
                <a:outerShdw blurRad="38100" dist="38100" dir="2700000" algn="tl">
                  <a:srgbClr val="000000">
                    <a:alpha val="43137"/>
                  </a:srgbClr>
                </a:outerShdw>
              </a:effectLst>
            </a:endParaRPr>
          </a:p>
        </p:txBody>
      </p:sp>
      <p:sp>
        <p:nvSpPr>
          <p:cNvPr id="10" name="コンテンツ プレースホルダー 2"/>
          <p:cNvSpPr txBox="1">
            <a:spLocks/>
          </p:cNvSpPr>
          <p:nvPr/>
        </p:nvSpPr>
        <p:spPr bwMode="auto">
          <a:xfrm>
            <a:off x="173120" y="1268760"/>
            <a:ext cx="9559760" cy="956773"/>
          </a:xfrm>
          <a:prstGeom prst="rect">
            <a:avLst/>
          </a:prstGeom>
          <a:gradFill flip="none" rotWithShape="1">
            <a:gsLst>
              <a:gs pos="0">
                <a:srgbClr val="DDF7DD"/>
              </a:gs>
              <a:gs pos="50000">
                <a:srgbClr val="F9FDF9"/>
              </a:gs>
              <a:gs pos="100000">
                <a:srgbClr val="DDF7DD"/>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smtClean="0">
                <a:latin typeface="+mn-ea"/>
              </a:rPr>
              <a:t>　斜面</a:t>
            </a:r>
            <a:r>
              <a:rPr lang="ja-JP" altLang="en-US" sz="1600" kern="0" dirty="0">
                <a:latin typeface="+mn-ea"/>
              </a:rPr>
              <a:t>崩壊防止工事を計画するにあたっては、対象となる斜面の地形、地質などか ら崩壊の要因と崩壊の形態を想定し、安定性、耐久性、施工性、周囲の環境との調和などを考慮して、有効、適切な工法を選定しなければならない。 （新斜面</a:t>
            </a:r>
            <a:r>
              <a:rPr lang="en-US" altLang="ja-JP" sz="1600" kern="0" dirty="0">
                <a:latin typeface="+mn-ea"/>
              </a:rPr>
              <a:t>P11 </a:t>
            </a:r>
            <a:r>
              <a:rPr lang="ja-JP" altLang="en-US" sz="1600" kern="0" dirty="0" err="1">
                <a:latin typeface="+mn-ea"/>
              </a:rPr>
              <a:t>、</a:t>
            </a:r>
            <a:r>
              <a:rPr lang="ja-JP" altLang="en-US" sz="1600" kern="0" dirty="0">
                <a:latin typeface="+mn-ea"/>
              </a:rPr>
              <a:t>県指針</a:t>
            </a:r>
            <a:r>
              <a:rPr lang="en-US" altLang="ja-JP" sz="1600" kern="0" dirty="0">
                <a:latin typeface="+mn-ea"/>
              </a:rPr>
              <a:t>P12</a:t>
            </a:r>
            <a:r>
              <a:rPr lang="ja-JP" altLang="en-US" sz="1600" kern="0" dirty="0">
                <a:latin typeface="+mn-ea"/>
              </a:rPr>
              <a:t>）</a:t>
            </a:r>
          </a:p>
        </p:txBody>
      </p:sp>
      <p:sp>
        <p:nvSpPr>
          <p:cNvPr id="11" name="角丸四角形 10"/>
          <p:cNvSpPr/>
          <p:nvPr/>
        </p:nvSpPr>
        <p:spPr>
          <a:xfrm>
            <a:off x="183712" y="860137"/>
            <a:ext cx="1846757" cy="408623"/>
          </a:xfrm>
          <a:prstGeom prst="roundRect">
            <a:avLst/>
          </a:prstGeom>
          <a:gradFill flip="none" rotWithShape="1">
            <a:gsLst>
              <a:gs pos="0">
                <a:srgbClr val="339933"/>
              </a:gs>
              <a:gs pos="50000">
                <a:srgbClr val="65D965"/>
              </a:gs>
              <a:gs pos="100000">
                <a:srgbClr val="339933"/>
              </a:gs>
            </a:gsLst>
            <a:lin ang="2700000" scaled="1"/>
            <a:tileRect/>
          </a:gradFill>
          <a:ln w="381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a:solidFill>
                  <a:schemeClr val="bg1"/>
                </a:solidFill>
                <a:latin typeface="+mn-ea"/>
              </a:rPr>
              <a:t>工法選定の基準</a:t>
            </a:r>
          </a:p>
        </p:txBody>
      </p:sp>
      <p:grpSp>
        <p:nvGrpSpPr>
          <p:cNvPr id="12" name="グループ化 11"/>
          <p:cNvGrpSpPr/>
          <p:nvPr/>
        </p:nvGrpSpPr>
        <p:grpSpPr>
          <a:xfrm>
            <a:off x="200472" y="2420928"/>
            <a:ext cx="1473078" cy="360000"/>
            <a:chOff x="60222" y="4521844"/>
            <a:chExt cx="1473078" cy="360000"/>
          </a:xfrm>
        </p:grpSpPr>
        <p:sp>
          <p:nvSpPr>
            <p:cNvPr id="13" name="角丸四角形 12"/>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5" name="テキスト ボックス 14"/>
          <p:cNvSpPr txBox="1">
            <a:spLocks noChangeArrowheads="1"/>
          </p:cNvSpPr>
          <p:nvPr/>
        </p:nvSpPr>
        <p:spPr bwMode="auto">
          <a:xfrm>
            <a:off x="5385048" y="115888"/>
            <a:ext cx="3239912" cy="338554"/>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smtClean="0">
                <a:latin typeface="+mj-ea"/>
                <a:ea typeface="+mj-ea"/>
              </a:rPr>
              <a:t>９．</a:t>
            </a:r>
            <a:r>
              <a:rPr lang="ja-JP" altLang="en-US" sz="1600" kern="0" dirty="0">
                <a:latin typeface="+mj-ea"/>
              </a:rPr>
              <a:t>急傾斜地崩壊防止施設の設計</a:t>
            </a:r>
            <a:endParaRPr lang="en-US" altLang="ja-JP" sz="1600" dirty="0" smtClean="0">
              <a:latin typeface="+mj-ea"/>
              <a:ea typeface="+mj-ea"/>
            </a:endParaRPr>
          </a:p>
        </p:txBody>
      </p:sp>
    </p:spTree>
    <p:extLst>
      <p:ext uri="{BB962C8B-B14F-4D97-AF65-F5344CB8AC3E}">
        <p14:creationId xmlns:p14="http://schemas.microsoft.com/office/powerpoint/2010/main" val="15704354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00473" y="2199400"/>
            <a:ext cx="9577064" cy="3293209"/>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endParaRPr lang="en-US" altLang="ja-JP" sz="1600" b="1" dirty="0" smtClean="0">
              <a:solidFill>
                <a:srgbClr val="FF0000"/>
              </a:solidFill>
              <a:effectLst>
                <a:outerShdw blurRad="38100" dist="38100" dir="2700000" algn="tl">
                  <a:srgbClr val="000000">
                    <a:alpha val="43137"/>
                  </a:srgbClr>
                </a:outerShdw>
              </a:effectLst>
              <a:latin typeface="+mj-ea"/>
              <a:ea typeface="+mj-ea"/>
            </a:endParaRPr>
          </a:p>
          <a:p>
            <a:pPr marL="360000" indent="-180000">
              <a:buFont typeface="+mj-ea"/>
              <a:buAutoNum type="circleNumDbPlain"/>
            </a:pPr>
            <a:r>
              <a:rPr lang="ja-JP" altLang="en-US" sz="1600" u="sng" dirty="0" smtClean="0">
                <a:solidFill>
                  <a:srgbClr val="FF0000"/>
                </a:solidFill>
                <a:latin typeface="+mj-ea"/>
                <a:ea typeface="+mj-ea"/>
              </a:rPr>
              <a:t>最小限</a:t>
            </a:r>
            <a:r>
              <a:rPr lang="ja-JP" altLang="en-US" sz="1600" u="sng" dirty="0">
                <a:solidFill>
                  <a:srgbClr val="FF0000"/>
                </a:solidFill>
                <a:latin typeface="+mj-ea"/>
                <a:ea typeface="+mj-ea"/>
              </a:rPr>
              <a:t>の不安定土塊の除去</a:t>
            </a:r>
            <a:r>
              <a:rPr lang="ja-JP" altLang="en-US" sz="1600" dirty="0">
                <a:solidFill>
                  <a:schemeClr val="accent4"/>
                </a:solidFill>
                <a:latin typeface="+mj-ea"/>
                <a:ea typeface="+mj-ea"/>
              </a:rPr>
              <a:t>：オーバーハングをしているような危険度の高い土塊、すなわち</a:t>
            </a:r>
            <a:r>
              <a:rPr lang="ja-JP" altLang="en-US" sz="1600" dirty="0" smtClean="0">
                <a:solidFill>
                  <a:schemeClr val="accent4"/>
                </a:solidFill>
                <a:latin typeface="+mj-ea"/>
                <a:ea typeface="+mj-ea"/>
              </a:rPr>
              <a:t>除去する</a:t>
            </a:r>
            <a:r>
              <a:rPr lang="ja-JP" altLang="en-US" sz="1600" dirty="0">
                <a:solidFill>
                  <a:schemeClr val="accent4"/>
                </a:solidFill>
                <a:latin typeface="+mj-ea"/>
                <a:ea typeface="+mj-ea"/>
              </a:rPr>
              <a:t>以外に方法がないか、あるいは除去した方が明らかに経済的な場合</a:t>
            </a:r>
            <a:r>
              <a:rPr lang="ja-JP" altLang="en-US" sz="1600" dirty="0" smtClean="0">
                <a:solidFill>
                  <a:schemeClr val="accent4"/>
                </a:solidFill>
                <a:latin typeface="+mj-ea"/>
                <a:ea typeface="+mj-ea"/>
              </a:rPr>
              <a:t>。</a:t>
            </a:r>
            <a:endParaRPr lang="en-US" altLang="ja-JP" sz="1600" dirty="0" smtClean="0">
              <a:solidFill>
                <a:schemeClr val="accent4"/>
              </a:solidFill>
              <a:latin typeface="+mj-ea"/>
              <a:ea typeface="+mj-ea"/>
            </a:endParaRPr>
          </a:p>
          <a:p>
            <a:pPr marL="360000" indent="-180000">
              <a:buFont typeface="+mj-ea"/>
              <a:buAutoNum type="circleNumDbPlain"/>
            </a:pPr>
            <a:r>
              <a:rPr lang="ja-JP" altLang="en-US" sz="1600" u="sng" dirty="0" smtClean="0">
                <a:solidFill>
                  <a:srgbClr val="FF0000"/>
                </a:solidFill>
                <a:latin typeface="+mj-ea"/>
                <a:ea typeface="+mj-ea"/>
              </a:rPr>
              <a:t>斜面</a:t>
            </a:r>
            <a:r>
              <a:rPr lang="ja-JP" altLang="en-US" sz="1600" u="sng" dirty="0">
                <a:solidFill>
                  <a:srgbClr val="FF0000"/>
                </a:solidFill>
                <a:latin typeface="+mj-ea"/>
                <a:ea typeface="+mj-ea"/>
              </a:rPr>
              <a:t>形状の改良</a:t>
            </a:r>
            <a:r>
              <a:rPr lang="ja-JP" altLang="en-US" sz="1600" dirty="0">
                <a:solidFill>
                  <a:schemeClr val="accent4"/>
                </a:solidFill>
                <a:latin typeface="+mj-ea"/>
                <a:ea typeface="+mj-ea"/>
              </a:rPr>
              <a:t>：指針に定める標準のり勾配を考慮してなるべく緩く切り取りすることが望ましいが</a:t>
            </a:r>
            <a:r>
              <a:rPr lang="ja-JP" altLang="en-US" sz="1600" dirty="0" smtClean="0">
                <a:solidFill>
                  <a:schemeClr val="accent4"/>
                </a:solidFill>
                <a:latin typeface="+mj-ea"/>
                <a:ea typeface="+mj-ea"/>
              </a:rPr>
              <a:t>、斜</a:t>
            </a:r>
            <a:r>
              <a:rPr lang="ja-JP" altLang="en-US" sz="1600" dirty="0">
                <a:solidFill>
                  <a:schemeClr val="accent4"/>
                </a:solidFill>
                <a:latin typeface="+mj-ea"/>
                <a:ea typeface="+mj-ea"/>
              </a:rPr>
              <a:t>面長が大きかったり、用地が十分でないときは制約を受けがちである</a:t>
            </a:r>
            <a:r>
              <a:rPr lang="ja-JP" altLang="en-US" sz="1600" dirty="0" smtClean="0">
                <a:solidFill>
                  <a:schemeClr val="accent4"/>
                </a:solidFill>
                <a:latin typeface="+mj-ea"/>
                <a:ea typeface="+mj-ea"/>
              </a:rPr>
              <a:t>。</a:t>
            </a:r>
            <a:endParaRPr lang="en-US" altLang="ja-JP" sz="1600" dirty="0">
              <a:solidFill>
                <a:schemeClr val="accent4"/>
              </a:solidFill>
              <a:latin typeface="+mj-ea"/>
              <a:ea typeface="+mj-ea"/>
            </a:endParaRPr>
          </a:p>
          <a:p>
            <a:pPr marL="360000" indent="-180000">
              <a:buFont typeface="+mj-ea"/>
              <a:buAutoNum type="circleNumDbPlain"/>
            </a:pPr>
            <a:r>
              <a:rPr lang="ja-JP" altLang="en-US" sz="1600" u="sng" dirty="0" smtClean="0">
                <a:solidFill>
                  <a:srgbClr val="FF0000"/>
                </a:solidFill>
                <a:latin typeface="+mj-ea"/>
                <a:ea typeface="+mj-ea"/>
              </a:rPr>
              <a:t>抑止施設の設置</a:t>
            </a:r>
            <a:r>
              <a:rPr lang="ja-JP" altLang="en-US" sz="1600" dirty="0" smtClean="0">
                <a:solidFill>
                  <a:schemeClr val="accent4"/>
                </a:solidFill>
                <a:latin typeface="+mj-ea"/>
                <a:ea typeface="+mj-ea"/>
              </a:rPr>
              <a:t>：上記</a:t>
            </a:r>
            <a:r>
              <a:rPr lang="ja-JP" altLang="en-US" sz="1600" dirty="0">
                <a:solidFill>
                  <a:schemeClr val="accent4"/>
                </a:solidFill>
                <a:latin typeface="+mj-ea"/>
                <a:ea typeface="+mj-ea"/>
              </a:rPr>
              <a:t>の斜面に対して、部分的に不安定なところがあれば、これに対して抑止施設を設置する。</a:t>
            </a:r>
            <a:r>
              <a:rPr lang="ja-JP" altLang="en-US" sz="1600" dirty="0" smtClean="0">
                <a:solidFill>
                  <a:schemeClr val="accent4"/>
                </a:solidFill>
                <a:latin typeface="+mj-ea"/>
                <a:ea typeface="+mj-ea"/>
              </a:rPr>
              <a:t>このとき</a:t>
            </a:r>
            <a:r>
              <a:rPr lang="ja-JP" altLang="en-US" sz="1600" dirty="0">
                <a:solidFill>
                  <a:schemeClr val="accent4"/>
                </a:solidFill>
                <a:latin typeface="+mj-ea"/>
                <a:ea typeface="+mj-ea"/>
              </a:rPr>
              <a:t>、基礎地盤の強度と必要な抑止力の大きさの算定を行なう</a:t>
            </a:r>
            <a:r>
              <a:rPr lang="ja-JP" altLang="en-US" sz="1600" dirty="0" smtClean="0">
                <a:solidFill>
                  <a:schemeClr val="accent4"/>
                </a:solidFill>
                <a:latin typeface="+mj-ea"/>
                <a:ea typeface="+mj-ea"/>
              </a:rPr>
              <a:t>。</a:t>
            </a:r>
            <a:endParaRPr lang="en-US" altLang="ja-JP" sz="1600" dirty="0" smtClean="0">
              <a:solidFill>
                <a:schemeClr val="accent4"/>
              </a:solidFill>
              <a:latin typeface="+mj-ea"/>
              <a:ea typeface="+mj-ea"/>
            </a:endParaRPr>
          </a:p>
          <a:p>
            <a:pPr marL="360000" indent="-180000">
              <a:buFont typeface="+mj-ea"/>
              <a:buAutoNum type="circleNumDbPlain"/>
            </a:pPr>
            <a:r>
              <a:rPr lang="ja-JP" altLang="en-US" sz="1600" dirty="0" smtClean="0">
                <a:solidFill>
                  <a:schemeClr val="accent4"/>
                </a:solidFill>
                <a:latin typeface="+mj-ea"/>
                <a:ea typeface="+mj-ea"/>
              </a:rPr>
              <a:t>斜面</a:t>
            </a:r>
            <a:r>
              <a:rPr lang="ja-JP" altLang="en-US" sz="1600" dirty="0">
                <a:solidFill>
                  <a:schemeClr val="accent4"/>
                </a:solidFill>
                <a:latin typeface="+mj-ea"/>
                <a:ea typeface="+mj-ea"/>
              </a:rPr>
              <a:t>全体の安定を考えて、適当な抑止施設を検討する</a:t>
            </a:r>
            <a:r>
              <a:rPr lang="ja-JP" altLang="en-US" sz="1600" dirty="0" smtClean="0">
                <a:solidFill>
                  <a:schemeClr val="accent4"/>
                </a:solidFill>
                <a:latin typeface="+mj-ea"/>
                <a:ea typeface="+mj-ea"/>
              </a:rPr>
              <a:t>。</a:t>
            </a:r>
            <a:endParaRPr lang="en-US" altLang="ja-JP" sz="1600" dirty="0" smtClean="0">
              <a:solidFill>
                <a:schemeClr val="accent4"/>
              </a:solidFill>
              <a:latin typeface="+mj-ea"/>
              <a:ea typeface="+mj-ea"/>
            </a:endParaRPr>
          </a:p>
          <a:p>
            <a:pPr marL="360000" indent="-180000">
              <a:buFont typeface="+mj-ea"/>
              <a:buAutoNum type="circleNumDbPlain"/>
            </a:pPr>
            <a:r>
              <a:rPr lang="ja-JP" altLang="en-US" sz="1600" dirty="0" smtClean="0">
                <a:solidFill>
                  <a:schemeClr val="accent4"/>
                </a:solidFill>
                <a:latin typeface="+mj-ea"/>
                <a:ea typeface="+mj-ea"/>
              </a:rPr>
              <a:t>力</a:t>
            </a:r>
            <a:r>
              <a:rPr lang="ja-JP" altLang="en-US" sz="1600" dirty="0">
                <a:solidFill>
                  <a:schemeClr val="accent4"/>
                </a:solidFill>
                <a:latin typeface="+mj-ea"/>
                <a:ea typeface="+mj-ea"/>
              </a:rPr>
              <a:t>のバランス以外に地下水の影響を受けることが調査結果から分かれば、排水ボーリング等</a:t>
            </a:r>
            <a:r>
              <a:rPr lang="ja-JP" altLang="en-US" sz="1600" dirty="0" smtClean="0">
                <a:solidFill>
                  <a:schemeClr val="accent4"/>
                </a:solidFill>
                <a:latin typeface="+mj-ea"/>
                <a:ea typeface="+mj-ea"/>
              </a:rPr>
              <a:t>これに</a:t>
            </a:r>
            <a:r>
              <a:rPr lang="ja-JP" altLang="en-US" sz="1600" dirty="0">
                <a:solidFill>
                  <a:schemeClr val="accent4"/>
                </a:solidFill>
                <a:latin typeface="+mj-ea"/>
                <a:ea typeface="+mj-ea"/>
              </a:rPr>
              <a:t>対する施設を計画する</a:t>
            </a:r>
            <a:r>
              <a:rPr lang="ja-JP" altLang="en-US" sz="1600" dirty="0" smtClean="0">
                <a:solidFill>
                  <a:schemeClr val="accent4"/>
                </a:solidFill>
                <a:latin typeface="+mj-ea"/>
                <a:ea typeface="+mj-ea"/>
              </a:rPr>
              <a:t>。</a:t>
            </a:r>
            <a:endParaRPr lang="en-US" altLang="ja-JP" sz="1600" dirty="0" smtClean="0">
              <a:solidFill>
                <a:schemeClr val="accent4"/>
              </a:solidFill>
              <a:latin typeface="+mj-ea"/>
              <a:ea typeface="+mj-ea"/>
            </a:endParaRPr>
          </a:p>
          <a:p>
            <a:pPr marL="360000" indent="-180000">
              <a:buFont typeface="+mj-ea"/>
              <a:buAutoNum type="circleNumDbPlain"/>
            </a:pPr>
            <a:r>
              <a:rPr lang="ja-JP" altLang="en-US" sz="1600" u="sng" dirty="0" smtClean="0">
                <a:solidFill>
                  <a:srgbClr val="FF0000"/>
                </a:solidFill>
                <a:latin typeface="+mj-ea"/>
                <a:ea typeface="+mj-ea"/>
              </a:rPr>
              <a:t>法面保護工の検討</a:t>
            </a:r>
            <a:r>
              <a:rPr lang="ja-JP" altLang="en-US" sz="1600" dirty="0" smtClean="0">
                <a:solidFill>
                  <a:schemeClr val="accent4"/>
                </a:solidFill>
                <a:latin typeface="+mj-ea"/>
                <a:ea typeface="+mj-ea"/>
              </a:rPr>
              <a:t>：表</a:t>
            </a:r>
            <a:r>
              <a:rPr lang="ja-JP" altLang="en-US" sz="1600" dirty="0">
                <a:solidFill>
                  <a:schemeClr val="accent4"/>
                </a:solidFill>
                <a:latin typeface="+mj-ea"/>
                <a:ea typeface="+mj-ea"/>
              </a:rPr>
              <a:t>流水による浸食、風化、局部的な崩落防止を行なうためののり面保護工を検討する</a:t>
            </a:r>
            <a:r>
              <a:rPr lang="ja-JP" altLang="en-US" sz="1600" dirty="0" smtClean="0">
                <a:solidFill>
                  <a:schemeClr val="accent4"/>
                </a:solidFill>
                <a:latin typeface="+mj-ea"/>
                <a:ea typeface="+mj-ea"/>
              </a:rPr>
              <a:t>。この</a:t>
            </a:r>
            <a:r>
              <a:rPr lang="ja-JP" altLang="en-US" sz="1600" dirty="0">
                <a:solidFill>
                  <a:schemeClr val="accent4"/>
                </a:solidFill>
                <a:latin typeface="+mj-ea"/>
                <a:ea typeface="+mj-ea"/>
              </a:rPr>
              <a:t>際、背後地から流入する水があれば排水工を検討する</a:t>
            </a:r>
            <a:r>
              <a:rPr lang="ja-JP" altLang="en-US" sz="1600" dirty="0" smtClean="0">
                <a:solidFill>
                  <a:schemeClr val="accent4"/>
                </a:solidFill>
                <a:latin typeface="+mj-ea"/>
                <a:ea typeface="+mj-ea"/>
              </a:rPr>
              <a:t>。</a:t>
            </a:r>
            <a:endParaRPr lang="en-US" altLang="ja-JP" sz="1600" dirty="0" smtClean="0">
              <a:solidFill>
                <a:schemeClr val="accent4"/>
              </a:solidFill>
              <a:latin typeface="+mj-ea"/>
              <a:ea typeface="+mj-ea"/>
            </a:endParaRPr>
          </a:p>
          <a:p>
            <a:pPr marL="360000" indent="-180000">
              <a:buFont typeface="+mj-ea"/>
              <a:buAutoNum type="circleNumDbPlain"/>
            </a:pPr>
            <a:endParaRPr lang="ja-JP" altLang="en-US" sz="1600" dirty="0">
              <a:solidFill>
                <a:schemeClr val="accent4"/>
              </a:solidFill>
              <a:latin typeface="+mj-ea"/>
              <a:ea typeface="+mj-ea"/>
            </a:endParaRPr>
          </a:p>
        </p:txBody>
      </p:sp>
      <p:sp>
        <p:nvSpPr>
          <p:cNvPr id="13" name="コンテンツ プレースホルダー 2"/>
          <p:cNvSpPr txBox="1">
            <a:spLocks/>
          </p:cNvSpPr>
          <p:nvPr/>
        </p:nvSpPr>
        <p:spPr bwMode="auto">
          <a:xfrm>
            <a:off x="173120" y="1268760"/>
            <a:ext cx="9559760" cy="710552"/>
          </a:xfrm>
          <a:prstGeom prst="rect">
            <a:avLst/>
          </a:prstGeom>
          <a:gradFill flip="none" rotWithShape="1">
            <a:gsLst>
              <a:gs pos="0">
                <a:srgbClr val="DDF7DD"/>
              </a:gs>
              <a:gs pos="50000">
                <a:srgbClr val="F9FDF9"/>
              </a:gs>
              <a:gs pos="100000">
                <a:srgbClr val="DDF7DD"/>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a:solidFill>
                  <a:schemeClr val="accent4"/>
                </a:solidFill>
                <a:latin typeface="+mn-ea"/>
              </a:rPr>
              <a:t>　斜面崩壊防止工法を選定するにあたっては、どのような要因・形態で崩壊するかを把握して計画しなければならない（新斜面</a:t>
            </a:r>
            <a:r>
              <a:rPr lang="en-US" altLang="ja-JP" sz="1600" kern="0" dirty="0">
                <a:solidFill>
                  <a:schemeClr val="accent4"/>
                </a:solidFill>
                <a:latin typeface="+mn-ea"/>
              </a:rPr>
              <a:t>P11</a:t>
            </a:r>
            <a:r>
              <a:rPr lang="ja-JP" altLang="en-US" sz="1600" kern="0" dirty="0" err="1">
                <a:solidFill>
                  <a:schemeClr val="accent4"/>
                </a:solidFill>
                <a:latin typeface="+mn-ea"/>
              </a:rPr>
              <a:t>、</a:t>
            </a:r>
            <a:r>
              <a:rPr lang="ja-JP" altLang="en-US" sz="1600" kern="0" dirty="0">
                <a:solidFill>
                  <a:schemeClr val="accent4"/>
                </a:solidFill>
                <a:latin typeface="+mn-ea"/>
              </a:rPr>
              <a:t>県指針</a:t>
            </a:r>
            <a:r>
              <a:rPr lang="en-US" altLang="ja-JP" sz="1600" kern="0" dirty="0">
                <a:solidFill>
                  <a:schemeClr val="accent4"/>
                </a:solidFill>
                <a:latin typeface="+mn-ea"/>
              </a:rPr>
              <a:t>P12</a:t>
            </a:r>
            <a:r>
              <a:rPr lang="ja-JP" altLang="en-US" sz="1600" kern="0" dirty="0">
                <a:solidFill>
                  <a:schemeClr val="accent4"/>
                </a:solidFill>
                <a:latin typeface="+mn-ea"/>
              </a:rPr>
              <a:t>）</a:t>
            </a:r>
            <a:endParaRPr lang="en-US" altLang="ja-JP" sz="1600" kern="0" dirty="0">
              <a:solidFill>
                <a:schemeClr val="accent4"/>
              </a:solidFill>
              <a:latin typeface="+mn-ea"/>
            </a:endParaRPr>
          </a:p>
        </p:txBody>
      </p:sp>
      <p:sp>
        <p:nvSpPr>
          <p:cNvPr id="14" name="角丸四角形 13"/>
          <p:cNvSpPr/>
          <p:nvPr/>
        </p:nvSpPr>
        <p:spPr>
          <a:xfrm>
            <a:off x="183712" y="860137"/>
            <a:ext cx="1846757" cy="408623"/>
          </a:xfrm>
          <a:prstGeom prst="roundRect">
            <a:avLst/>
          </a:prstGeom>
          <a:gradFill flip="none" rotWithShape="1">
            <a:gsLst>
              <a:gs pos="0">
                <a:srgbClr val="339933"/>
              </a:gs>
              <a:gs pos="50000">
                <a:srgbClr val="65D965"/>
              </a:gs>
              <a:gs pos="100000">
                <a:srgbClr val="339933"/>
              </a:gs>
            </a:gsLst>
            <a:lin ang="2700000" scaled="1"/>
            <a:tileRect/>
          </a:gradFill>
          <a:ln w="381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a:solidFill>
                  <a:schemeClr val="bg1"/>
                </a:solidFill>
                <a:latin typeface="+mn-ea"/>
              </a:rPr>
              <a:t>工法選定の流れ</a:t>
            </a:r>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69</a:t>
            </a:fld>
            <a:endParaRPr lang="ja-JP" altLang="en-US" dirty="0"/>
          </a:p>
        </p:txBody>
      </p:sp>
      <p:sp>
        <p:nvSpPr>
          <p:cNvPr id="5" name="テキスト ボックス 4"/>
          <p:cNvSpPr txBox="1"/>
          <p:nvPr/>
        </p:nvSpPr>
        <p:spPr>
          <a:xfrm>
            <a:off x="392803" y="373887"/>
            <a:ext cx="7268336" cy="461665"/>
          </a:xfrm>
          <a:prstGeom prst="rect">
            <a:avLst/>
          </a:prstGeom>
          <a:noFill/>
        </p:spPr>
        <p:txBody>
          <a:bodyPr wrap="none" rtlCol="0" anchor="ctr" anchorCtr="0">
            <a:spAutoFit/>
          </a:bodyPr>
          <a:lstStyle/>
          <a:p>
            <a:r>
              <a:rPr lang="ja-JP" altLang="en-US" sz="2400" b="1" u="sng" dirty="0" smtClean="0">
                <a:effectLst>
                  <a:outerShdw blurRad="38100" dist="38100" dir="2700000" algn="tl">
                    <a:srgbClr val="000000">
                      <a:alpha val="43137"/>
                    </a:srgbClr>
                  </a:outerShdw>
                </a:effectLst>
              </a:rPr>
              <a:t>（４）</a:t>
            </a:r>
            <a:r>
              <a:rPr lang="ja-JP" altLang="en-US" sz="2400" b="1" u="sng" dirty="0">
                <a:effectLst>
                  <a:outerShdw blurRad="38100" dist="38100" dir="2700000" algn="tl">
                    <a:srgbClr val="000000">
                      <a:alpha val="43137"/>
                    </a:srgbClr>
                  </a:outerShdw>
                </a:effectLst>
              </a:rPr>
              <a:t>急傾斜地</a:t>
            </a:r>
            <a:r>
              <a:rPr lang="ja-JP" altLang="en-US" sz="2400" b="1" u="sng" dirty="0" smtClean="0">
                <a:effectLst>
                  <a:outerShdw blurRad="38100" dist="38100" dir="2700000" algn="tl">
                    <a:srgbClr val="000000">
                      <a:alpha val="43137"/>
                    </a:srgbClr>
                  </a:outerShdw>
                </a:effectLst>
              </a:rPr>
              <a:t>崩壊防止施設の</a:t>
            </a:r>
            <a:r>
              <a:rPr lang="ja-JP" altLang="en-US" sz="2400" b="1" u="sng" dirty="0" smtClean="0">
                <a:effectLst>
                  <a:outerShdw blurRad="38100" dist="38100" dir="2700000" algn="tl">
                    <a:srgbClr val="000000">
                      <a:alpha val="43137"/>
                    </a:srgbClr>
                  </a:outerShdw>
                </a:effectLst>
              </a:rPr>
              <a:t>設計　　～工法選定②～</a:t>
            </a:r>
            <a:endParaRPr kumimoji="1" lang="ja-JP" altLang="en-US" sz="2400" b="1" u="sng" dirty="0" smtClean="0">
              <a:effectLst>
                <a:outerShdw blurRad="38100" dist="38100" dir="2700000" algn="tl">
                  <a:srgbClr val="000000">
                    <a:alpha val="43137"/>
                  </a:srgbClr>
                </a:outerShdw>
              </a:effectLst>
            </a:endParaRPr>
          </a:p>
        </p:txBody>
      </p:sp>
      <p:grpSp>
        <p:nvGrpSpPr>
          <p:cNvPr id="10" name="グループ化 9"/>
          <p:cNvGrpSpPr/>
          <p:nvPr/>
        </p:nvGrpSpPr>
        <p:grpSpPr>
          <a:xfrm>
            <a:off x="200472" y="2055424"/>
            <a:ext cx="1473078" cy="360000"/>
            <a:chOff x="60222" y="4521844"/>
            <a:chExt cx="1473078" cy="360000"/>
          </a:xfrm>
        </p:grpSpPr>
        <p:sp>
          <p:nvSpPr>
            <p:cNvPr id="11" name="角丸四角形 10"/>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5" name="正方形/長方形 14"/>
          <p:cNvSpPr/>
          <p:nvPr/>
        </p:nvSpPr>
        <p:spPr>
          <a:xfrm>
            <a:off x="1700114" y="5627647"/>
            <a:ext cx="6553076" cy="1200329"/>
          </a:xfrm>
          <a:prstGeom prst="rect">
            <a:avLst/>
          </a:prstGeom>
          <a:noFill/>
          <a:ln w="44450" cmpd="dbl">
            <a:noFill/>
          </a:ln>
        </p:spPr>
        <p:txBody>
          <a:bodyPr wrap="none">
            <a:spAutoFit/>
          </a:bodyPr>
          <a:lstStyle/>
          <a:p>
            <a:pPr marL="360000">
              <a:defRPr/>
            </a:pPr>
            <a:r>
              <a:rPr lang="ja-JP" altLang="en-US" sz="2400" b="1" u="sng" kern="0" dirty="0" smtClean="0">
                <a:ln w="0"/>
                <a:solidFill>
                  <a:schemeClr val="bg2">
                    <a:lumMod val="60000"/>
                    <a:lumOff val="40000"/>
                  </a:schemeClr>
                </a:solidFill>
                <a:effectLst>
                  <a:outerShdw blurRad="38100" dist="19050" dir="2700000" algn="tl" rotWithShape="0">
                    <a:schemeClr val="dk1">
                      <a:alpha val="40000"/>
                    </a:schemeClr>
                  </a:outerShdw>
                </a:effectLst>
                <a:latin typeface="+mn-ea"/>
              </a:rPr>
              <a:t>①</a:t>
            </a:r>
            <a:r>
              <a:rPr lang="ja-JP" altLang="en-US" sz="2400" b="1" u="sng" kern="0" dirty="0" smtClean="0">
                <a:ln w="0"/>
                <a:solidFill>
                  <a:schemeClr val="bg2">
                    <a:lumMod val="60000"/>
                    <a:lumOff val="40000"/>
                  </a:schemeClr>
                </a:solidFill>
                <a:effectLst>
                  <a:outerShdw blurRad="38100" dist="19050" dir="2700000" algn="tl" rotWithShape="0">
                    <a:schemeClr val="dk1">
                      <a:alpha val="40000"/>
                    </a:schemeClr>
                  </a:outerShdw>
                </a:effectLst>
                <a:latin typeface="+mn-ea"/>
              </a:rPr>
              <a:t>不安定な斜面の解消（除去・切土）が原則！</a:t>
            </a:r>
            <a:endParaRPr lang="en-US" altLang="ja-JP" sz="2400" b="1" u="sng" kern="0" dirty="0" smtClean="0">
              <a:ln w="0"/>
              <a:solidFill>
                <a:schemeClr val="bg2">
                  <a:lumMod val="60000"/>
                  <a:lumOff val="40000"/>
                </a:schemeClr>
              </a:solidFill>
              <a:effectLst>
                <a:outerShdw blurRad="38100" dist="19050" dir="2700000" algn="tl" rotWithShape="0">
                  <a:schemeClr val="dk1">
                    <a:alpha val="40000"/>
                  </a:schemeClr>
                </a:outerShdw>
              </a:effectLst>
              <a:latin typeface="+mn-ea"/>
            </a:endParaRPr>
          </a:p>
          <a:p>
            <a:pPr marL="360000">
              <a:defRPr/>
            </a:pPr>
            <a:r>
              <a:rPr lang="ja-JP" altLang="en-US" sz="2400" b="1" u="sng" kern="0" dirty="0" smtClean="0">
                <a:ln w="0"/>
                <a:solidFill>
                  <a:schemeClr val="bg2">
                    <a:lumMod val="60000"/>
                    <a:lumOff val="40000"/>
                  </a:schemeClr>
                </a:solidFill>
                <a:effectLst>
                  <a:outerShdw blurRad="38100" dist="19050" dir="2700000" algn="tl" rotWithShape="0">
                    <a:schemeClr val="dk1">
                      <a:alpha val="40000"/>
                    </a:schemeClr>
                  </a:outerShdw>
                </a:effectLst>
                <a:latin typeface="+mn-ea"/>
              </a:rPr>
              <a:t>②斜面対策が難しい場合に待受工</a:t>
            </a:r>
            <a:r>
              <a:rPr lang="ja-JP" altLang="en-US" sz="2400" b="1" u="sng" kern="0" dirty="0" smtClean="0">
                <a:ln w="0"/>
                <a:solidFill>
                  <a:schemeClr val="bg2">
                    <a:lumMod val="60000"/>
                    <a:lumOff val="40000"/>
                  </a:schemeClr>
                </a:solidFill>
                <a:effectLst>
                  <a:outerShdw blurRad="38100" dist="19050" dir="2700000" algn="tl" rotWithShape="0">
                    <a:schemeClr val="dk1">
                      <a:alpha val="40000"/>
                    </a:schemeClr>
                  </a:outerShdw>
                </a:effectLst>
                <a:latin typeface="+mn-ea"/>
              </a:rPr>
              <a:t>！</a:t>
            </a:r>
            <a:endParaRPr lang="en-US" altLang="ja-JP" sz="2400" b="1" u="sng" kern="0" dirty="0" smtClean="0">
              <a:ln w="0"/>
              <a:solidFill>
                <a:schemeClr val="bg2">
                  <a:lumMod val="60000"/>
                  <a:lumOff val="40000"/>
                </a:schemeClr>
              </a:solidFill>
              <a:effectLst>
                <a:outerShdw blurRad="38100" dist="19050" dir="2700000" algn="tl" rotWithShape="0">
                  <a:schemeClr val="dk1">
                    <a:alpha val="40000"/>
                  </a:schemeClr>
                </a:outerShdw>
              </a:effectLst>
              <a:latin typeface="+mn-ea"/>
            </a:endParaRPr>
          </a:p>
          <a:p>
            <a:pPr marL="360000">
              <a:defRPr/>
            </a:pPr>
            <a:r>
              <a:rPr lang="ja-JP" altLang="en-US" sz="2400" b="1" u="sng" kern="0" dirty="0" smtClean="0">
                <a:ln w="0"/>
                <a:solidFill>
                  <a:schemeClr val="bg2">
                    <a:lumMod val="60000"/>
                    <a:lumOff val="40000"/>
                  </a:schemeClr>
                </a:solidFill>
                <a:effectLst>
                  <a:outerShdw blurRad="38100" dist="19050" dir="2700000" algn="tl" rotWithShape="0">
                    <a:schemeClr val="dk1">
                      <a:alpha val="40000"/>
                    </a:schemeClr>
                  </a:outerShdw>
                </a:effectLst>
                <a:latin typeface="+mn-ea"/>
              </a:rPr>
              <a:t>　（平地がある場合には経済比較！）</a:t>
            </a:r>
            <a:endParaRPr lang="en-US" altLang="ja-JP" sz="2400" b="1" u="sng" kern="0" dirty="0">
              <a:ln w="0"/>
              <a:solidFill>
                <a:schemeClr val="bg2">
                  <a:lumMod val="60000"/>
                  <a:lumOff val="40000"/>
                </a:schemeClr>
              </a:solidFill>
              <a:effectLst>
                <a:outerShdw blurRad="38100" dist="19050" dir="2700000" algn="tl" rotWithShape="0">
                  <a:schemeClr val="dk1">
                    <a:alpha val="40000"/>
                  </a:schemeClr>
                </a:outerShdw>
              </a:effectLst>
              <a:latin typeface="+mn-ea"/>
            </a:endParaRPr>
          </a:p>
        </p:txBody>
      </p:sp>
      <p:grpSp>
        <p:nvGrpSpPr>
          <p:cNvPr id="16" name="グループ化 15"/>
          <p:cNvGrpSpPr/>
          <p:nvPr/>
        </p:nvGrpSpPr>
        <p:grpSpPr>
          <a:xfrm>
            <a:off x="593057" y="6197033"/>
            <a:ext cx="1473078" cy="360000"/>
            <a:chOff x="60222" y="4521844"/>
            <a:chExt cx="1473078" cy="360000"/>
          </a:xfrm>
        </p:grpSpPr>
        <p:sp>
          <p:nvSpPr>
            <p:cNvPr id="17" name="角丸四角形 16"/>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8" name="図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9" name="テキスト ボックス 18"/>
          <p:cNvSpPr txBox="1">
            <a:spLocks noChangeArrowheads="1"/>
          </p:cNvSpPr>
          <p:nvPr/>
        </p:nvSpPr>
        <p:spPr bwMode="auto">
          <a:xfrm>
            <a:off x="5385048" y="115888"/>
            <a:ext cx="3239912" cy="338554"/>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smtClean="0">
                <a:latin typeface="+mj-ea"/>
                <a:ea typeface="+mj-ea"/>
              </a:rPr>
              <a:t>９．</a:t>
            </a:r>
            <a:r>
              <a:rPr lang="ja-JP" altLang="en-US" sz="1600" kern="0" dirty="0">
                <a:latin typeface="+mj-ea"/>
              </a:rPr>
              <a:t>急傾斜地崩壊防止施設の設計</a:t>
            </a:r>
            <a:endParaRPr lang="en-US" altLang="ja-JP" sz="1600" dirty="0" smtClean="0">
              <a:latin typeface="+mj-ea"/>
              <a:ea typeface="+mj-ea"/>
            </a:endParaRPr>
          </a:p>
        </p:txBody>
      </p:sp>
    </p:spTree>
    <p:extLst>
      <p:ext uri="{BB962C8B-B14F-4D97-AF65-F5344CB8AC3E}">
        <p14:creationId xmlns:p14="http://schemas.microsoft.com/office/powerpoint/2010/main" val="27586756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2"/>
          <p:cNvSpPr txBox="1">
            <a:spLocks noChangeArrowheads="1"/>
          </p:cNvSpPr>
          <p:nvPr/>
        </p:nvSpPr>
        <p:spPr bwMode="auto">
          <a:xfrm>
            <a:off x="363000" y="6031290"/>
            <a:ext cx="9180000" cy="800219"/>
          </a:xfrm>
          <a:prstGeom prst="rect">
            <a:avLst/>
          </a:prstGeom>
          <a:no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a:spcBef>
                <a:spcPct val="0"/>
              </a:spcBef>
              <a:buClrTx/>
              <a:buSzTx/>
              <a:buFontTx/>
              <a:buNone/>
            </a:pPr>
            <a:endParaRPr lang="en-US" altLang="ja-JP" sz="1600" dirty="0" smtClean="0">
              <a:solidFill>
                <a:srgbClr val="FF0000"/>
              </a:solidFill>
            </a:endParaRPr>
          </a:p>
          <a:p>
            <a:pPr>
              <a:spcBef>
                <a:spcPct val="0"/>
              </a:spcBef>
              <a:buClrTx/>
              <a:buSzTx/>
              <a:buNone/>
            </a:pPr>
            <a:r>
              <a:rPr lang="ja-JP" altLang="en-US" sz="1400" dirty="0">
                <a:solidFill>
                  <a:srgbClr val="FF0000"/>
                </a:solidFill>
              </a:rPr>
              <a:t>（１）砂防・急傾斜設備台帳整備業務等特記仕様書及び歩掛の改定について</a:t>
            </a:r>
            <a:r>
              <a:rPr lang="ja-JP" altLang="en-US" sz="1200" dirty="0" smtClean="0">
                <a:solidFill>
                  <a:srgbClr val="FF0000"/>
                </a:solidFill>
              </a:rPr>
              <a:t>（平成</a:t>
            </a:r>
            <a:r>
              <a:rPr lang="en-US" altLang="ja-JP" sz="1200" dirty="0" smtClean="0">
                <a:solidFill>
                  <a:srgbClr val="FF0000"/>
                </a:solidFill>
              </a:rPr>
              <a:t>24</a:t>
            </a:r>
            <a:r>
              <a:rPr lang="ja-JP" altLang="en-US" sz="1200" dirty="0" smtClean="0">
                <a:solidFill>
                  <a:srgbClr val="FF0000"/>
                </a:solidFill>
              </a:rPr>
              <a:t>年</a:t>
            </a:r>
            <a:r>
              <a:rPr lang="en-US" altLang="ja-JP" sz="1200" dirty="0" smtClean="0">
                <a:solidFill>
                  <a:srgbClr val="FF0000"/>
                </a:solidFill>
              </a:rPr>
              <a:t>11</a:t>
            </a:r>
            <a:r>
              <a:rPr lang="ja-JP" altLang="en-US" sz="1200" dirty="0" smtClean="0">
                <a:solidFill>
                  <a:srgbClr val="FF0000"/>
                </a:solidFill>
              </a:rPr>
              <a:t>月</a:t>
            </a:r>
            <a:r>
              <a:rPr lang="en-US" altLang="ja-JP" sz="1200" dirty="0" smtClean="0">
                <a:solidFill>
                  <a:srgbClr val="FF0000"/>
                </a:solidFill>
              </a:rPr>
              <a:t>5</a:t>
            </a:r>
            <a:r>
              <a:rPr lang="ja-JP" altLang="en-US" sz="1200" dirty="0" smtClean="0">
                <a:solidFill>
                  <a:srgbClr val="FF0000"/>
                </a:solidFill>
              </a:rPr>
              <a:t>日付</a:t>
            </a:r>
            <a:r>
              <a:rPr lang="ja-JP" altLang="en-US" sz="1200" dirty="0">
                <a:solidFill>
                  <a:srgbClr val="FF0000"/>
                </a:solidFill>
              </a:rPr>
              <a:t>第</a:t>
            </a:r>
            <a:r>
              <a:rPr lang="en-US" altLang="ja-JP" sz="1200" dirty="0" smtClean="0">
                <a:solidFill>
                  <a:srgbClr val="FF0000"/>
                </a:solidFill>
              </a:rPr>
              <a:t>201200123307</a:t>
            </a:r>
            <a:r>
              <a:rPr lang="ja-JP" altLang="en-US" sz="1200" dirty="0" smtClean="0">
                <a:solidFill>
                  <a:srgbClr val="FF0000"/>
                </a:solidFill>
              </a:rPr>
              <a:t>号）</a:t>
            </a:r>
            <a:endParaRPr lang="en-US" altLang="ja-JP" sz="1200" dirty="0" smtClean="0">
              <a:solidFill>
                <a:srgbClr val="FF0000"/>
              </a:solidFill>
            </a:endParaRPr>
          </a:p>
        </p:txBody>
      </p:sp>
      <p:sp>
        <p:nvSpPr>
          <p:cNvPr id="2" name="タイトル 1"/>
          <p:cNvSpPr>
            <a:spLocks noGrp="1"/>
          </p:cNvSpPr>
          <p:nvPr>
            <p:ph type="title"/>
          </p:nvPr>
        </p:nvSpPr>
        <p:spPr/>
        <p:txBody>
          <a:bodyPr/>
          <a:lstStyle/>
          <a:p>
            <a:r>
              <a:rPr kumimoji="1" lang="ja-JP" altLang="en-US" dirty="0" smtClean="0"/>
              <a:t>（１</a:t>
            </a:r>
            <a:r>
              <a:rPr lang="ja-JP" altLang="en-US" dirty="0" smtClean="0"/>
              <a:t>）</a:t>
            </a:r>
            <a:r>
              <a:rPr lang="ja-JP" altLang="en-US" dirty="0"/>
              <a:t>砂防設備、砂防工事の</a:t>
            </a:r>
            <a:r>
              <a:rPr lang="ja-JP" altLang="en-US" dirty="0" smtClean="0"/>
              <a:t>定義③</a:t>
            </a:r>
            <a:r>
              <a:rPr lang="ja-JP" altLang="en-US" dirty="0"/>
              <a:t>　～第１条～</a:t>
            </a:r>
            <a:endParaRPr kumimoji="1" lang="ja-JP" altLang="en-US" dirty="0"/>
          </a:p>
        </p:txBody>
      </p:sp>
      <p:sp>
        <p:nvSpPr>
          <p:cNvPr id="7" name="Rectangle 2"/>
          <p:cNvSpPr>
            <a:spLocks noChangeArrowheads="1"/>
          </p:cNvSpPr>
          <p:nvPr/>
        </p:nvSpPr>
        <p:spPr bwMode="auto">
          <a:xfrm>
            <a:off x="381000" y="-184666"/>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ja-JP" altLang="en-US">
              <a:latin typeface="Arial" charset="0"/>
            </a:endParaRPr>
          </a:p>
        </p:txBody>
      </p:sp>
      <p:sp>
        <p:nvSpPr>
          <p:cNvPr id="8" name="コンテンツ プレースホルダー 2"/>
          <p:cNvSpPr txBox="1">
            <a:spLocks/>
          </p:cNvSpPr>
          <p:nvPr/>
        </p:nvSpPr>
        <p:spPr bwMode="auto">
          <a:xfrm>
            <a:off x="173120" y="2924807"/>
            <a:ext cx="9559760" cy="2926543"/>
          </a:xfrm>
          <a:prstGeom prst="rect">
            <a:avLst/>
          </a:prstGeom>
          <a:gradFill flip="none" rotWithShape="1">
            <a:gsLst>
              <a:gs pos="0">
                <a:srgbClr val="DDF7DD"/>
              </a:gs>
              <a:gs pos="50000">
                <a:srgbClr val="F9FDF9"/>
              </a:gs>
              <a:gs pos="100000">
                <a:srgbClr val="DDF7DD"/>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a:spcBef>
                <a:spcPct val="0"/>
              </a:spcBef>
              <a:buClrTx/>
              <a:buSzTx/>
              <a:buNone/>
            </a:pPr>
            <a:r>
              <a:rPr lang="ja-JP" altLang="en-US" sz="1600" dirty="0" smtClean="0"/>
              <a:t>第２条</a:t>
            </a:r>
            <a:r>
              <a:rPr lang="ja-JP" altLang="en-US" sz="1600" dirty="0"/>
              <a:t>（砂防設備台帳）</a:t>
            </a:r>
          </a:p>
          <a:p>
            <a:pPr>
              <a:spcBef>
                <a:spcPct val="0"/>
              </a:spcBef>
              <a:buClrTx/>
              <a:buSzTx/>
              <a:buFontTx/>
              <a:buNone/>
            </a:pPr>
            <a:r>
              <a:rPr lang="ja-JP" altLang="en-US" sz="1600" dirty="0" smtClean="0"/>
              <a:t>砂防法</a:t>
            </a:r>
            <a:r>
              <a:rPr lang="ja-JP" altLang="en-US" sz="1600" dirty="0"/>
              <a:t>第十一条ノ二第二項の</a:t>
            </a:r>
            <a:r>
              <a:rPr lang="ja-JP" altLang="en-US" sz="1600" u="sng" dirty="0">
                <a:solidFill>
                  <a:srgbClr val="FF0000"/>
                </a:solidFill>
              </a:rPr>
              <a:t>砂防設備台帳は、帳簿及び図面</a:t>
            </a:r>
            <a:r>
              <a:rPr lang="ja-JP" altLang="en-US" sz="1600" dirty="0"/>
              <a:t>をもつて組成するものとする。</a:t>
            </a:r>
          </a:p>
          <a:p>
            <a:pPr>
              <a:spcBef>
                <a:spcPct val="0"/>
              </a:spcBef>
              <a:buClrTx/>
              <a:buSzTx/>
              <a:buFontTx/>
              <a:buNone/>
            </a:pPr>
            <a:r>
              <a:rPr lang="ja-JP" altLang="en-US" sz="1600" dirty="0"/>
              <a:t>２　前項の帳簿及び図面は、河川別に調製するものとする。</a:t>
            </a:r>
          </a:p>
          <a:p>
            <a:pPr>
              <a:spcBef>
                <a:spcPct val="0"/>
              </a:spcBef>
              <a:buClrTx/>
              <a:buSzTx/>
              <a:buFontTx/>
              <a:buNone/>
            </a:pPr>
            <a:r>
              <a:rPr lang="ja-JP" altLang="en-US" sz="1600" dirty="0"/>
              <a:t>３　第一項の帳簿には、少なくとも次の各号に掲げる事項を記載するものとし、その様式は、別記様式第三とする。</a:t>
            </a:r>
          </a:p>
          <a:p>
            <a:pPr>
              <a:spcBef>
                <a:spcPct val="0"/>
              </a:spcBef>
              <a:buClrTx/>
              <a:buSzTx/>
              <a:buFontTx/>
              <a:buNone/>
            </a:pPr>
            <a:r>
              <a:rPr lang="ja-JP" altLang="en-US" sz="1600" dirty="0" smtClean="0"/>
              <a:t>　一</a:t>
            </a:r>
            <a:r>
              <a:rPr lang="ja-JP" altLang="en-US" sz="1600" dirty="0"/>
              <a:t>　砂防設備に係る砂防指定地が砂防指定地に指定された年月日</a:t>
            </a:r>
          </a:p>
          <a:p>
            <a:pPr>
              <a:spcBef>
                <a:spcPct val="0"/>
              </a:spcBef>
              <a:buClrTx/>
              <a:buSzTx/>
              <a:buFontTx/>
              <a:buNone/>
            </a:pPr>
            <a:r>
              <a:rPr lang="ja-JP" altLang="en-US" sz="1600" dirty="0" smtClean="0"/>
              <a:t>　二</a:t>
            </a:r>
            <a:r>
              <a:rPr lang="ja-JP" altLang="en-US" sz="1600" dirty="0"/>
              <a:t>　砂防設備の位置、種類、構造及び数量</a:t>
            </a:r>
          </a:p>
          <a:p>
            <a:pPr>
              <a:spcBef>
                <a:spcPct val="0"/>
              </a:spcBef>
              <a:buClrTx/>
              <a:buSzTx/>
              <a:buFontTx/>
              <a:buNone/>
            </a:pPr>
            <a:r>
              <a:rPr lang="ja-JP" altLang="en-US" sz="1600" dirty="0"/>
              <a:t>４　第一項の図面は、原則として、縮尺五千分の一の地形図に、砂防設備の位置及び種類を別表に掲げる記号又は色別をもつて表示することにより調製するものとする。</a:t>
            </a:r>
          </a:p>
          <a:p>
            <a:pPr>
              <a:spcBef>
                <a:spcPct val="0"/>
              </a:spcBef>
              <a:buClrTx/>
              <a:buSzTx/>
              <a:buFontTx/>
              <a:buNone/>
            </a:pPr>
            <a:r>
              <a:rPr lang="ja-JP" altLang="en-US" sz="1600" dirty="0"/>
              <a:t>５　</a:t>
            </a:r>
            <a:r>
              <a:rPr lang="ja-JP" altLang="en-US" sz="1600" u="sng" dirty="0">
                <a:solidFill>
                  <a:srgbClr val="FF0000"/>
                </a:solidFill>
              </a:rPr>
              <a:t>砂防設備台帳の記載事項に変更があつたときは</a:t>
            </a:r>
            <a:r>
              <a:rPr lang="ja-JP" altLang="en-US" sz="1600" dirty="0"/>
              <a:t>、都道府県知事は、</a:t>
            </a:r>
            <a:r>
              <a:rPr lang="ja-JP" altLang="en-US" sz="1600" u="sng" dirty="0">
                <a:solidFill>
                  <a:srgbClr val="FF0000"/>
                </a:solidFill>
              </a:rPr>
              <a:t>すみやかにこれを訂正</a:t>
            </a:r>
            <a:r>
              <a:rPr lang="ja-JP" altLang="en-US" sz="1600" dirty="0"/>
              <a:t>しなければならない。</a:t>
            </a:r>
            <a:endParaRPr lang="ja-JP" altLang="ja-JP" sz="1600" dirty="0"/>
          </a:p>
        </p:txBody>
      </p:sp>
      <p:sp>
        <p:nvSpPr>
          <p:cNvPr id="9" name="角丸四角形 8"/>
          <p:cNvSpPr/>
          <p:nvPr/>
        </p:nvSpPr>
        <p:spPr>
          <a:xfrm>
            <a:off x="183712" y="2472024"/>
            <a:ext cx="6700873" cy="408623"/>
          </a:xfrm>
          <a:prstGeom prst="roundRect">
            <a:avLst/>
          </a:prstGeom>
          <a:gradFill flip="none" rotWithShape="1">
            <a:gsLst>
              <a:gs pos="0">
                <a:srgbClr val="339933"/>
              </a:gs>
              <a:gs pos="50000">
                <a:srgbClr val="65D965"/>
              </a:gs>
              <a:gs pos="100000">
                <a:srgbClr val="339933"/>
              </a:gs>
            </a:gsLst>
            <a:lin ang="2700000" scaled="1"/>
            <a:tileRect/>
          </a:gradFill>
          <a:ln w="3810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smtClean="0">
                <a:solidFill>
                  <a:schemeClr val="bg1"/>
                </a:solidFill>
                <a:latin typeface="+mn-ea"/>
              </a:rPr>
              <a:t>（規則）</a:t>
            </a:r>
            <a:r>
              <a:rPr lang="zh-TW" altLang="en-US" b="1" kern="0" dirty="0">
                <a:solidFill>
                  <a:schemeClr val="bg1"/>
                </a:solidFill>
                <a:latin typeface="+mn-ea"/>
              </a:rPr>
              <a:t>砂防指定地台帳等整備規則（昭和</a:t>
            </a:r>
            <a:r>
              <a:rPr lang="en-US" altLang="zh-TW" b="1" kern="0" dirty="0">
                <a:solidFill>
                  <a:schemeClr val="bg1"/>
                </a:solidFill>
                <a:latin typeface="+mn-ea"/>
              </a:rPr>
              <a:t>36</a:t>
            </a:r>
            <a:r>
              <a:rPr lang="zh-TW" altLang="en-US" b="1" kern="0" dirty="0">
                <a:solidFill>
                  <a:schemeClr val="bg1"/>
                </a:solidFill>
                <a:latin typeface="+mn-ea"/>
              </a:rPr>
              <a:t>年</a:t>
            </a:r>
            <a:r>
              <a:rPr lang="en-US" altLang="zh-TW" b="1" kern="0" dirty="0">
                <a:solidFill>
                  <a:schemeClr val="bg1"/>
                </a:solidFill>
                <a:latin typeface="+mn-ea"/>
              </a:rPr>
              <a:t>4</a:t>
            </a:r>
            <a:r>
              <a:rPr lang="zh-TW" altLang="en-US" b="1" kern="0" dirty="0">
                <a:solidFill>
                  <a:schemeClr val="bg1"/>
                </a:solidFill>
                <a:latin typeface="+mn-ea"/>
              </a:rPr>
              <a:t>月</a:t>
            </a:r>
            <a:r>
              <a:rPr lang="en-US" altLang="zh-TW" b="1" kern="0" dirty="0">
                <a:solidFill>
                  <a:schemeClr val="bg1"/>
                </a:solidFill>
                <a:latin typeface="+mn-ea"/>
              </a:rPr>
              <a:t>1</a:t>
            </a:r>
            <a:r>
              <a:rPr lang="zh-TW" altLang="en-US" b="1" kern="0" dirty="0">
                <a:solidFill>
                  <a:schemeClr val="bg1"/>
                </a:solidFill>
                <a:latin typeface="+mn-ea"/>
              </a:rPr>
              <a:t>日：省令第</a:t>
            </a:r>
            <a:r>
              <a:rPr lang="en-US" altLang="zh-TW" b="1" kern="0" dirty="0">
                <a:solidFill>
                  <a:schemeClr val="bg1"/>
                </a:solidFill>
                <a:latin typeface="+mn-ea"/>
              </a:rPr>
              <a:t>7</a:t>
            </a:r>
            <a:r>
              <a:rPr lang="zh-TW" altLang="en-US" b="1" kern="0" dirty="0">
                <a:solidFill>
                  <a:schemeClr val="bg1"/>
                </a:solidFill>
                <a:latin typeface="+mn-ea"/>
              </a:rPr>
              <a:t>号）</a:t>
            </a:r>
          </a:p>
        </p:txBody>
      </p:sp>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zh-TW" altLang="en-US" sz="1600" dirty="0">
                <a:latin typeface="+mj-ea"/>
                <a:ea typeface="+mj-ea"/>
              </a:rPr>
              <a:t>２．砂防設備</a:t>
            </a:r>
          </a:p>
        </p:txBody>
      </p:sp>
      <p:sp>
        <p:nvSpPr>
          <p:cNvPr id="12" name="テキスト ボックス 11"/>
          <p:cNvSpPr txBox="1"/>
          <p:nvPr/>
        </p:nvSpPr>
        <p:spPr>
          <a:xfrm>
            <a:off x="428497" y="6209726"/>
            <a:ext cx="2045753" cy="369332"/>
          </a:xfrm>
          <a:prstGeom prst="rect">
            <a:avLst/>
          </a:prstGeom>
          <a:noFill/>
          <a:ln>
            <a:noFill/>
          </a:ln>
        </p:spPr>
        <p:txBody>
          <a:bodyPr wrap="none" rtlCol="0">
            <a:spAutoFit/>
          </a:bodyPr>
          <a:lstStyle/>
          <a:p>
            <a:r>
              <a:rPr lang="en-US" altLang="ja-JP" b="1" dirty="0" smtClean="0">
                <a:ln w="0"/>
                <a:solidFill>
                  <a:srgbClr val="3333FF"/>
                </a:solidFill>
                <a:effectLst>
                  <a:outerShdw blurRad="38100" dist="25400" dir="5400000" algn="ctr" rotWithShape="0">
                    <a:srgbClr val="6E747A">
                      <a:alpha val="43000"/>
                    </a:srgbClr>
                  </a:outerShdw>
                </a:effectLst>
              </a:rPr>
              <a:t>【</a:t>
            </a:r>
            <a:r>
              <a:rPr lang="ja-JP" altLang="en-US" b="1" dirty="0" smtClean="0">
                <a:ln w="0"/>
                <a:solidFill>
                  <a:srgbClr val="3333FF"/>
                </a:solidFill>
                <a:effectLst>
                  <a:outerShdw blurRad="38100" dist="25400" dir="5400000" algn="ctr" rotWithShape="0">
                    <a:srgbClr val="6E747A">
                      <a:alpha val="43000"/>
                    </a:srgbClr>
                  </a:outerShdw>
                </a:effectLst>
              </a:rPr>
              <a:t>砂防台帳基準等</a:t>
            </a:r>
            <a:r>
              <a:rPr lang="en-US" altLang="ja-JP" b="1" dirty="0" smtClean="0">
                <a:ln w="0"/>
                <a:solidFill>
                  <a:srgbClr val="3333FF"/>
                </a:solidFill>
                <a:effectLst>
                  <a:outerShdw blurRad="38100" dist="25400" dir="5400000" algn="ctr" rotWithShape="0">
                    <a:srgbClr val="6E747A">
                      <a:alpha val="43000"/>
                    </a:srgbClr>
                  </a:outerShdw>
                </a:effectLst>
              </a:rPr>
              <a:t>】</a:t>
            </a:r>
            <a:endParaRPr lang="en-US" altLang="ja-JP" b="1" dirty="0">
              <a:ln w="0"/>
              <a:solidFill>
                <a:srgbClr val="3333FF"/>
              </a:solidFill>
              <a:effectLst>
                <a:outerShdw blurRad="38100" dist="25400" dir="5400000" algn="ctr" rotWithShape="0">
                  <a:srgbClr val="6E747A">
                    <a:alpha val="43000"/>
                  </a:srgbClr>
                </a:outerShdw>
              </a:effectLst>
            </a:endParaRPr>
          </a:p>
        </p:txBody>
      </p:sp>
      <p:grpSp>
        <p:nvGrpSpPr>
          <p:cNvPr id="13" name="グループ化 12"/>
          <p:cNvGrpSpPr/>
          <p:nvPr/>
        </p:nvGrpSpPr>
        <p:grpSpPr>
          <a:xfrm>
            <a:off x="460665" y="5835964"/>
            <a:ext cx="1473078" cy="360000"/>
            <a:chOff x="60222" y="4521844"/>
            <a:chExt cx="1473078" cy="360000"/>
          </a:xfrm>
        </p:grpSpPr>
        <p:sp>
          <p:nvSpPr>
            <p:cNvPr id="14" name="角丸四角形 13"/>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6" name="コンテンツ プレースホルダー 2"/>
          <p:cNvSpPr txBox="1">
            <a:spLocks/>
          </p:cNvSpPr>
          <p:nvPr/>
        </p:nvSpPr>
        <p:spPr bwMode="auto">
          <a:xfrm>
            <a:off x="173120" y="1289495"/>
            <a:ext cx="9559760" cy="1055262"/>
          </a:xfrm>
          <a:prstGeom prst="rect">
            <a:avLst/>
          </a:prstGeom>
          <a:gradFill flip="none" rotWithShape="1">
            <a:gsLst>
              <a:gs pos="0">
                <a:srgbClr val="E7E7FF"/>
              </a:gs>
              <a:gs pos="50000">
                <a:srgbClr val="F3FAFF"/>
              </a:gs>
              <a:gs pos="100000">
                <a:srgbClr val="E7E7FF"/>
              </a:gs>
            </a:gsLst>
            <a:lin ang="16200000" scaled="1"/>
            <a:tileRect/>
          </a:gradFill>
          <a:ln>
            <a:solidFill>
              <a:schemeClr val="accent5">
                <a:lumMod val="50000"/>
              </a:schemeClr>
            </a:solidFill>
          </a:ln>
        </p:spPr>
        <p:txBody>
          <a:bodyPr wrap="square" lIns="180000" tIns="108000" rIns="180000" bIns="108000">
            <a:spAutoFit/>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4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400">
                <a:solidFill>
                  <a:schemeClr val="tx1"/>
                </a:solidFill>
                <a:latin typeface="+mn-lt"/>
                <a:ea typeface="+mn-ea"/>
              </a:defRPr>
            </a:lvl5pPr>
            <a:lvl6pPr marL="25146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lvl="1" indent="0" eaLnBrk="1" hangingPunct="1">
              <a:buClrTx/>
              <a:buSzPct val="100000"/>
              <a:buNone/>
              <a:defRPr/>
            </a:pPr>
            <a:r>
              <a:rPr lang="ja-JP" altLang="en-US" sz="1600" kern="0" dirty="0" smtClean="0">
                <a:latin typeface="+mn-ea"/>
              </a:rPr>
              <a:t>第１１条の２（台帳の調整及び保管）</a:t>
            </a:r>
            <a:endParaRPr lang="en-US" altLang="ja-JP" sz="1600" kern="0" dirty="0" smtClean="0">
              <a:latin typeface="+mn-ea"/>
            </a:endParaRPr>
          </a:p>
          <a:p>
            <a:pPr marL="0" lvl="1" indent="0" eaLnBrk="1" hangingPunct="1">
              <a:buClrTx/>
              <a:buSzPct val="100000"/>
              <a:buNone/>
              <a:defRPr/>
            </a:pPr>
            <a:r>
              <a:rPr lang="ja-JP" altLang="en-US" sz="1600" kern="0" dirty="0" smtClean="0">
                <a:latin typeface="+mn-ea"/>
              </a:rPr>
              <a:t>都道府県</a:t>
            </a:r>
            <a:r>
              <a:rPr lang="ja-JP" altLang="en-US" sz="1600" kern="0" dirty="0">
                <a:latin typeface="+mn-ea"/>
              </a:rPr>
              <a:t>知事ハ国土交通省令ノ定ムル所ニ依リ砂防ノ台帳ヲ調製シ之ヲ保管スベシ</a:t>
            </a:r>
          </a:p>
          <a:p>
            <a:pPr marL="0" lvl="1" indent="0" eaLnBrk="1" hangingPunct="1">
              <a:buClrTx/>
              <a:buSzPct val="100000"/>
              <a:buNone/>
              <a:defRPr/>
            </a:pPr>
            <a:r>
              <a:rPr lang="ja-JP" altLang="en-US" sz="1600" kern="0" dirty="0" smtClean="0">
                <a:latin typeface="+mn-ea"/>
              </a:rPr>
              <a:t>２</a:t>
            </a:r>
            <a:r>
              <a:rPr lang="ja-JP" altLang="en-US" sz="1600" kern="0" dirty="0">
                <a:latin typeface="+mn-ea"/>
              </a:rPr>
              <a:t>　</a:t>
            </a:r>
            <a:r>
              <a:rPr lang="ja-JP" altLang="en-US" sz="1600" b="1" u="sng" kern="0" dirty="0">
                <a:solidFill>
                  <a:srgbClr val="FF0000"/>
                </a:solidFill>
                <a:latin typeface="+mn-ea"/>
              </a:rPr>
              <a:t>砂防ノ台帳ハ</a:t>
            </a:r>
            <a:r>
              <a:rPr lang="ja-JP" altLang="en-US" sz="1600" kern="0" dirty="0">
                <a:latin typeface="+mn-ea"/>
              </a:rPr>
              <a:t>砂防指定地台帳及</a:t>
            </a:r>
            <a:r>
              <a:rPr lang="ja-JP" altLang="en-US" sz="1600" b="1" u="sng" kern="0" dirty="0">
                <a:solidFill>
                  <a:srgbClr val="FF0000"/>
                </a:solidFill>
                <a:latin typeface="+mn-ea"/>
              </a:rPr>
              <a:t>砂防設備台帳トス</a:t>
            </a:r>
          </a:p>
        </p:txBody>
      </p:sp>
      <p:sp>
        <p:nvSpPr>
          <p:cNvPr id="17" name="角丸四角形 16"/>
          <p:cNvSpPr/>
          <p:nvPr/>
        </p:nvSpPr>
        <p:spPr>
          <a:xfrm>
            <a:off x="183712" y="836712"/>
            <a:ext cx="2054276" cy="408623"/>
          </a:xfrm>
          <a:prstGeom prst="roundRect">
            <a:avLst/>
          </a:prstGeom>
          <a:gradFill flip="none" rotWithShape="1">
            <a:gsLst>
              <a:gs pos="0">
                <a:schemeClr val="bg2"/>
              </a:gs>
              <a:gs pos="50000">
                <a:schemeClr val="accent1"/>
              </a:gs>
              <a:gs pos="100000">
                <a:schemeClr val="bg2"/>
              </a:gs>
            </a:gsLst>
            <a:lin ang="2700000" scaled="1"/>
            <a:tileRect/>
          </a:gradFill>
          <a:ln w="38100" cmpd="dbl">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smtClean="0">
                <a:solidFill>
                  <a:schemeClr val="bg1"/>
                </a:solidFill>
                <a:latin typeface="+mn-ea"/>
              </a:rPr>
              <a:t>（法律）第１</a:t>
            </a:r>
            <a:r>
              <a:rPr lang="en-US" altLang="ja-JP" b="1" kern="0" dirty="0" smtClean="0">
                <a:solidFill>
                  <a:schemeClr val="bg1"/>
                </a:solidFill>
                <a:latin typeface="+mn-ea"/>
              </a:rPr>
              <a:t>1</a:t>
            </a:r>
            <a:r>
              <a:rPr lang="ja-JP" altLang="en-US" b="1" kern="0" dirty="0" smtClean="0">
                <a:solidFill>
                  <a:schemeClr val="bg1"/>
                </a:solidFill>
                <a:latin typeface="+mn-ea"/>
              </a:rPr>
              <a:t>条の２</a:t>
            </a:r>
            <a:endParaRPr lang="en-US" altLang="ja-JP" b="1" kern="0" dirty="0">
              <a:solidFill>
                <a:schemeClr val="bg1"/>
              </a:solidFill>
              <a:latin typeface="+mn-ea"/>
            </a:endParaRPr>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7</a:t>
            </a:fld>
            <a:endParaRPr lang="ja-JP" altLang="en-US"/>
          </a:p>
        </p:txBody>
      </p:sp>
    </p:spTree>
    <p:extLst>
      <p:ext uri="{BB962C8B-B14F-4D97-AF65-F5344CB8AC3E}">
        <p14:creationId xmlns:p14="http://schemas.microsoft.com/office/powerpoint/2010/main" val="31621217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304928" y="768919"/>
            <a:ext cx="3816000" cy="35961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89104" y="3004534"/>
            <a:ext cx="3960000" cy="38534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70</a:t>
            </a:fld>
            <a:endParaRPr lang="ja-JP" altLang="en-US"/>
          </a:p>
        </p:txBody>
      </p:sp>
      <p:sp>
        <p:nvSpPr>
          <p:cNvPr id="5" name="テキスト ボックス 4"/>
          <p:cNvSpPr txBox="1"/>
          <p:nvPr/>
        </p:nvSpPr>
        <p:spPr>
          <a:xfrm>
            <a:off x="392803" y="373887"/>
            <a:ext cx="9692077" cy="461665"/>
          </a:xfrm>
          <a:prstGeom prst="rect">
            <a:avLst/>
          </a:prstGeom>
          <a:noFill/>
        </p:spPr>
        <p:txBody>
          <a:bodyPr wrap="none" rtlCol="0" anchor="ctr" anchorCtr="0">
            <a:spAutoFit/>
          </a:bodyPr>
          <a:lstStyle/>
          <a:p>
            <a:r>
              <a:rPr lang="ja-JP" altLang="en-US" sz="2400" b="1" u="sng" dirty="0" smtClean="0">
                <a:effectLst>
                  <a:outerShdw blurRad="38100" dist="38100" dir="2700000" algn="tl">
                    <a:srgbClr val="000000">
                      <a:alpha val="43137"/>
                    </a:srgbClr>
                  </a:outerShdw>
                </a:effectLst>
              </a:rPr>
              <a:t>（４）</a:t>
            </a:r>
            <a:r>
              <a:rPr lang="ja-JP" altLang="en-US" sz="2400" b="1" u="sng" dirty="0">
                <a:effectLst>
                  <a:outerShdw blurRad="38100" dist="38100" dir="2700000" algn="tl">
                    <a:srgbClr val="000000">
                      <a:alpha val="43137"/>
                    </a:srgbClr>
                  </a:outerShdw>
                </a:effectLst>
              </a:rPr>
              <a:t>急傾斜地</a:t>
            </a:r>
            <a:r>
              <a:rPr lang="ja-JP" altLang="en-US" sz="2400" b="1" u="sng" dirty="0" smtClean="0">
                <a:effectLst>
                  <a:outerShdw blurRad="38100" dist="38100" dir="2700000" algn="tl">
                    <a:srgbClr val="000000">
                      <a:alpha val="43137"/>
                    </a:srgbClr>
                  </a:outerShdw>
                </a:effectLst>
              </a:rPr>
              <a:t>崩壊防止施設の</a:t>
            </a:r>
            <a:r>
              <a:rPr lang="ja-JP" altLang="en-US" sz="2400" b="1" u="sng" dirty="0" smtClean="0">
                <a:effectLst>
                  <a:outerShdw blurRad="38100" dist="38100" dir="2700000" algn="tl">
                    <a:srgbClr val="000000">
                      <a:alpha val="43137"/>
                    </a:srgbClr>
                  </a:outerShdw>
                </a:effectLst>
              </a:rPr>
              <a:t>設計　</a:t>
            </a:r>
            <a:r>
              <a:rPr lang="ja-JP" altLang="en-US" sz="2400" b="1" u="sng" dirty="0" smtClean="0">
                <a:effectLst>
                  <a:outerShdw blurRad="38100" dist="38100" dir="2700000" algn="tl">
                    <a:srgbClr val="000000">
                      <a:alpha val="43137"/>
                    </a:srgbClr>
                  </a:outerShdw>
                </a:effectLst>
              </a:rPr>
              <a:t>～</a:t>
            </a:r>
            <a:r>
              <a:rPr lang="ja-JP" altLang="en-US" sz="2400" b="1" u="sng" dirty="0" smtClean="0">
                <a:effectLst>
                  <a:outerShdw blurRad="38100" dist="38100" dir="2700000" algn="tl">
                    <a:srgbClr val="000000">
                      <a:alpha val="43137"/>
                    </a:srgbClr>
                  </a:outerShdw>
                </a:effectLst>
              </a:rPr>
              <a:t>衝撃力を考慮した</a:t>
            </a:r>
            <a:r>
              <a:rPr lang="ja-JP" altLang="en-US" sz="2400" b="1" u="sng" dirty="0" smtClean="0">
                <a:effectLst>
                  <a:outerShdw blurRad="38100" dist="38100" dir="2700000" algn="tl">
                    <a:srgbClr val="000000">
                      <a:alpha val="43137"/>
                    </a:srgbClr>
                  </a:outerShdw>
                </a:effectLst>
              </a:rPr>
              <a:t>擁壁設計</a:t>
            </a:r>
            <a:r>
              <a:rPr lang="ja-JP" altLang="en-US" sz="2400" b="1" u="sng" dirty="0" smtClean="0">
                <a:effectLst>
                  <a:outerShdw blurRad="38100" dist="38100" dir="2700000" algn="tl">
                    <a:srgbClr val="000000">
                      <a:alpha val="43137"/>
                    </a:srgbClr>
                  </a:outerShdw>
                </a:effectLst>
              </a:rPr>
              <a:t>①～</a:t>
            </a:r>
            <a:endParaRPr kumimoji="1" lang="ja-JP" altLang="en-US" sz="2400" b="1" u="sng" dirty="0" smtClean="0">
              <a:effectLst>
                <a:outerShdw blurRad="38100" dist="38100" dir="2700000" algn="tl">
                  <a:srgbClr val="000000">
                    <a:alpha val="43137"/>
                  </a:srgbClr>
                </a:outerShdw>
              </a:effectLst>
            </a:endParaRPr>
          </a:p>
        </p:txBody>
      </p:sp>
      <p:sp>
        <p:nvSpPr>
          <p:cNvPr id="6" name="角丸四角形 5"/>
          <p:cNvSpPr/>
          <p:nvPr/>
        </p:nvSpPr>
        <p:spPr>
          <a:xfrm>
            <a:off x="200472" y="788129"/>
            <a:ext cx="2721032" cy="408623"/>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smtClean="0">
                <a:solidFill>
                  <a:schemeClr val="bg1"/>
                </a:solidFill>
                <a:latin typeface="+mn-ea"/>
              </a:rPr>
              <a:t>土砂法に係る関係通知等</a:t>
            </a:r>
            <a:endParaRPr lang="en-US" altLang="ja-JP" b="1" kern="0" dirty="0">
              <a:solidFill>
                <a:schemeClr val="bg1"/>
              </a:solidFill>
              <a:latin typeface="+mn-ea"/>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72" y="1282849"/>
            <a:ext cx="3960000" cy="40297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正方形/長方形 7"/>
          <p:cNvSpPr/>
          <p:nvPr/>
        </p:nvSpPr>
        <p:spPr>
          <a:xfrm>
            <a:off x="54438" y="5703089"/>
            <a:ext cx="8853838" cy="830997"/>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endParaRPr lang="en-US" altLang="ja-JP" sz="1600" b="1" dirty="0" smtClean="0">
              <a:solidFill>
                <a:srgbClr val="FF0000"/>
              </a:solidFill>
              <a:effectLst>
                <a:outerShdw blurRad="38100" dist="38100" dir="2700000" algn="tl">
                  <a:srgbClr val="000000">
                    <a:alpha val="43137"/>
                  </a:srgbClr>
                </a:outerShdw>
              </a:effectLst>
              <a:latin typeface="+mj-ea"/>
              <a:ea typeface="+mj-ea"/>
            </a:endParaRPr>
          </a:p>
          <a:p>
            <a:r>
              <a:rPr lang="ja-JP" altLang="en-US" sz="1600" dirty="0" smtClean="0">
                <a:solidFill>
                  <a:schemeClr val="accent4"/>
                </a:solidFill>
                <a:latin typeface="+mj-ea"/>
                <a:ea typeface="+mj-ea"/>
              </a:rPr>
              <a:t>●平成</a:t>
            </a:r>
            <a:r>
              <a:rPr lang="en-US" altLang="ja-JP" sz="1600" dirty="0" smtClean="0">
                <a:solidFill>
                  <a:schemeClr val="accent4"/>
                </a:solidFill>
                <a:latin typeface="+mj-ea"/>
                <a:ea typeface="+mj-ea"/>
              </a:rPr>
              <a:t>20</a:t>
            </a:r>
            <a:r>
              <a:rPr lang="ja-JP" altLang="en-US" sz="1600" dirty="0" smtClean="0">
                <a:solidFill>
                  <a:schemeClr val="accent4"/>
                </a:solidFill>
                <a:latin typeface="+mj-ea"/>
                <a:ea typeface="+mj-ea"/>
              </a:rPr>
              <a:t>年度に設計に着手する箇所から衝撃力を考慮した設計を適用。</a:t>
            </a:r>
            <a:endParaRPr lang="en-US" altLang="ja-JP" sz="1600" dirty="0" smtClean="0">
              <a:solidFill>
                <a:schemeClr val="accent4"/>
              </a:solidFill>
              <a:latin typeface="+mj-ea"/>
              <a:ea typeface="+mj-ea"/>
            </a:endParaRPr>
          </a:p>
          <a:p>
            <a:r>
              <a:rPr lang="ja-JP" altLang="en-US" sz="1600" dirty="0" smtClean="0">
                <a:solidFill>
                  <a:schemeClr val="accent4"/>
                </a:solidFill>
                <a:latin typeface="+mj-ea"/>
                <a:ea typeface="+mj-ea"/>
              </a:rPr>
              <a:t>●具体的な手法については、“</a:t>
            </a:r>
            <a:r>
              <a:rPr lang="en-US" altLang="ja-JP" sz="1600" dirty="0" smtClean="0">
                <a:solidFill>
                  <a:schemeClr val="accent4"/>
                </a:solidFill>
                <a:latin typeface="+mj-ea"/>
                <a:ea typeface="+mj-ea"/>
              </a:rPr>
              <a:t>H22.11.11</a:t>
            </a:r>
            <a:r>
              <a:rPr lang="ja-JP" altLang="en-US" sz="1600" dirty="0" smtClean="0">
                <a:solidFill>
                  <a:schemeClr val="accent4"/>
                </a:solidFill>
                <a:latin typeface="+mj-ea"/>
                <a:ea typeface="+mj-ea"/>
              </a:rPr>
              <a:t>待受擁壁の設計</a:t>
            </a:r>
            <a:r>
              <a:rPr lang="ja-JP" altLang="en-US" sz="1600" dirty="0">
                <a:solidFill>
                  <a:schemeClr val="accent4"/>
                </a:solidFill>
                <a:latin typeface="+mj-ea"/>
                <a:ea typeface="+mj-ea"/>
              </a:rPr>
              <a:t>事例</a:t>
            </a:r>
            <a:r>
              <a:rPr lang="ja-JP" altLang="en-US" sz="1600" dirty="0" smtClean="0">
                <a:solidFill>
                  <a:schemeClr val="accent4"/>
                </a:solidFill>
                <a:latin typeface="+mj-ea"/>
                <a:ea typeface="+mj-ea"/>
              </a:rPr>
              <a:t>”、“</a:t>
            </a:r>
            <a:r>
              <a:rPr lang="en-US" altLang="ja-JP" sz="1600" dirty="0" smtClean="0">
                <a:solidFill>
                  <a:schemeClr val="accent4"/>
                </a:solidFill>
                <a:latin typeface="+mj-ea"/>
                <a:ea typeface="+mj-ea"/>
              </a:rPr>
              <a:t>H23.3.24</a:t>
            </a:r>
            <a:r>
              <a:rPr lang="ja-JP" altLang="en-US" sz="1600" dirty="0" smtClean="0">
                <a:solidFill>
                  <a:schemeClr val="accent4"/>
                </a:solidFill>
                <a:latin typeface="+mj-ea"/>
                <a:ea typeface="+mj-ea"/>
              </a:rPr>
              <a:t>待受擁壁断面表”による。</a:t>
            </a:r>
            <a:endParaRPr lang="ja-JP" altLang="en-US" sz="1600" dirty="0">
              <a:solidFill>
                <a:schemeClr val="accent4"/>
              </a:solidFill>
              <a:latin typeface="+mj-ea"/>
              <a:ea typeface="+mj-ea"/>
            </a:endParaRPr>
          </a:p>
        </p:txBody>
      </p:sp>
      <p:grpSp>
        <p:nvGrpSpPr>
          <p:cNvPr id="11" name="グループ化 10"/>
          <p:cNvGrpSpPr/>
          <p:nvPr/>
        </p:nvGrpSpPr>
        <p:grpSpPr>
          <a:xfrm>
            <a:off x="128463" y="5521216"/>
            <a:ext cx="1473078" cy="360000"/>
            <a:chOff x="60222" y="4521844"/>
            <a:chExt cx="1473078" cy="360000"/>
          </a:xfrm>
        </p:grpSpPr>
        <p:sp>
          <p:nvSpPr>
            <p:cNvPr id="12" name="角丸四角形 11"/>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4" name="テキスト ボックス 13"/>
          <p:cNvSpPr txBox="1">
            <a:spLocks noChangeArrowheads="1"/>
          </p:cNvSpPr>
          <p:nvPr/>
        </p:nvSpPr>
        <p:spPr bwMode="auto">
          <a:xfrm>
            <a:off x="5385048" y="115888"/>
            <a:ext cx="3239912" cy="338554"/>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smtClean="0">
                <a:latin typeface="+mj-ea"/>
                <a:ea typeface="+mj-ea"/>
              </a:rPr>
              <a:t>９．</a:t>
            </a:r>
            <a:r>
              <a:rPr lang="ja-JP" altLang="en-US" sz="1600" kern="0" dirty="0">
                <a:latin typeface="+mj-ea"/>
              </a:rPr>
              <a:t>急傾斜地崩壊防止施設の設計</a:t>
            </a:r>
            <a:endParaRPr lang="en-US" altLang="ja-JP" sz="1600" dirty="0" smtClean="0">
              <a:latin typeface="+mj-ea"/>
              <a:ea typeface="+mj-ea"/>
            </a:endParaRPr>
          </a:p>
        </p:txBody>
      </p:sp>
    </p:spTree>
    <p:extLst>
      <p:ext uri="{BB962C8B-B14F-4D97-AF65-F5344CB8AC3E}">
        <p14:creationId xmlns:p14="http://schemas.microsoft.com/office/powerpoint/2010/main" val="41298146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00472" y="4149080"/>
            <a:ext cx="9577064" cy="1938992"/>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en-US" altLang="ja-JP" sz="2000" b="1" dirty="0" smtClean="0">
                <a:solidFill>
                  <a:srgbClr val="FF0000"/>
                </a:solidFill>
                <a:effectLst>
                  <a:outerShdw blurRad="38100" dist="38100" dir="2700000" algn="tl">
                    <a:srgbClr val="000000">
                      <a:alpha val="43137"/>
                    </a:srgbClr>
                  </a:outerShdw>
                </a:effectLst>
                <a:latin typeface="+mj-ea"/>
                <a:ea typeface="+mj-ea"/>
              </a:rPr>
              <a:t>【</a:t>
            </a:r>
            <a:r>
              <a:rPr lang="ja-JP" altLang="en-US" sz="2000" b="1" dirty="0" smtClean="0">
                <a:solidFill>
                  <a:srgbClr val="FF0000"/>
                </a:solidFill>
                <a:effectLst>
                  <a:outerShdw blurRad="38100" dist="38100" dir="2700000" algn="tl">
                    <a:srgbClr val="000000">
                      <a:alpha val="43137"/>
                    </a:srgbClr>
                  </a:outerShdw>
                </a:effectLst>
                <a:latin typeface="+mj-ea"/>
                <a:ea typeface="+mj-ea"/>
              </a:rPr>
              <a:t>土砂法</a:t>
            </a:r>
            <a:r>
              <a:rPr lang="en-US" altLang="ja-JP" sz="2000" b="1" dirty="0">
                <a:solidFill>
                  <a:srgbClr val="FF0000"/>
                </a:solidFill>
                <a:effectLst>
                  <a:outerShdw blurRad="38100" dist="38100" dir="2700000" algn="tl">
                    <a:srgbClr val="000000">
                      <a:alpha val="43137"/>
                    </a:srgbClr>
                  </a:outerShdw>
                </a:effectLst>
                <a:latin typeface="+mj-ea"/>
                <a:ea typeface="+mj-ea"/>
              </a:rPr>
              <a:t>】</a:t>
            </a:r>
            <a:endParaRPr lang="ja-JP" altLang="en-US" sz="2000" b="1" dirty="0">
              <a:solidFill>
                <a:srgbClr val="FF0000"/>
              </a:solidFill>
              <a:effectLst>
                <a:outerShdw blurRad="38100" dist="38100" dir="2700000" algn="tl">
                  <a:srgbClr val="000000">
                    <a:alpha val="43137"/>
                  </a:srgbClr>
                </a:outerShdw>
              </a:effectLst>
              <a:latin typeface="+mj-ea"/>
              <a:ea typeface="+mj-ea"/>
            </a:endParaRPr>
          </a:p>
          <a:p>
            <a:r>
              <a:rPr lang="ja-JP" altLang="en-US" sz="2000" dirty="0">
                <a:solidFill>
                  <a:schemeClr val="accent4"/>
                </a:solidFill>
                <a:latin typeface="+mj-ea"/>
                <a:ea typeface="+mj-ea"/>
              </a:rPr>
              <a:t>　（</a:t>
            </a:r>
            <a:r>
              <a:rPr lang="en-US" altLang="ja-JP" sz="2000" dirty="0">
                <a:solidFill>
                  <a:schemeClr val="accent4"/>
                </a:solidFill>
                <a:latin typeface="+mj-ea"/>
                <a:ea typeface="+mj-ea"/>
              </a:rPr>
              <a:t>1</a:t>
            </a:r>
            <a:r>
              <a:rPr lang="ja-JP" altLang="en-US" sz="2000" dirty="0">
                <a:solidFill>
                  <a:schemeClr val="accent4"/>
                </a:solidFill>
                <a:latin typeface="+mj-ea"/>
                <a:ea typeface="+mj-ea"/>
              </a:rPr>
              <a:t>）、（</a:t>
            </a:r>
            <a:r>
              <a:rPr lang="en-US" altLang="ja-JP" sz="2000" dirty="0">
                <a:solidFill>
                  <a:schemeClr val="accent4"/>
                </a:solidFill>
                <a:latin typeface="+mj-ea"/>
                <a:ea typeface="+mj-ea"/>
              </a:rPr>
              <a:t>2</a:t>
            </a:r>
            <a:r>
              <a:rPr lang="ja-JP" altLang="en-US" sz="2000" dirty="0">
                <a:solidFill>
                  <a:schemeClr val="accent4"/>
                </a:solidFill>
                <a:latin typeface="+mj-ea"/>
                <a:ea typeface="+mj-ea"/>
              </a:rPr>
              <a:t>）、（</a:t>
            </a:r>
            <a:r>
              <a:rPr lang="en-US" altLang="ja-JP" sz="2000" dirty="0">
                <a:solidFill>
                  <a:schemeClr val="accent4"/>
                </a:solidFill>
                <a:latin typeface="+mj-ea"/>
                <a:ea typeface="+mj-ea"/>
              </a:rPr>
              <a:t>3</a:t>
            </a:r>
            <a:r>
              <a:rPr lang="ja-JP" altLang="en-US" sz="2000" dirty="0">
                <a:solidFill>
                  <a:schemeClr val="accent4"/>
                </a:solidFill>
                <a:latin typeface="+mj-ea"/>
                <a:ea typeface="+mj-ea"/>
              </a:rPr>
              <a:t>）については共通。</a:t>
            </a:r>
          </a:p>
          <a:p>
            <a:r>
              <a:rPr lang="ja-JP" altLang="en-US" sz="2000" dirty="0">
                <a:solidFill>
                  <a:srgbClr val="FF0000"/>
                </a:solidFill>
                <a:latin typeface="+mj-ea"/>
                <a:ea typeface="+mj-ea"/>
              </a:rPr>
              <a:t>　</a:t>
            </a:r>
            <a:r>
              <a:rPr lang="ja-JP" altLang="en-US" sz="2000" u="sng" dirty="0">
                <a:solidFill>
                  <a:srgbClr val="FF0000"/>
                </a:solidFill>
                <a:latin typeface="+mj-ea"/>
                <a:ea typeface="+mj-ea"/>
              </a:rPr>
              <a:t>（</a:t>
            </a:r>
            <a:r>
              <a:rPr lang="en-US" altLang="ja-JP" sz="2000" u="sng" dirty="0">
                <a:solidFill>
                  <a:srgbClr val="FF0000"/>
                </a:solidFill>
                <a:latin typeface="+mj-ea"/>
                <a:ea typeface="+mj-ea"/>
              </a:rPr>
              <a:t>4</a:t>
            </a:r>
            <a:r>
              <a:rPr lang="ja-JP" altLang="en-US" sz="2000" u="sng" dirty="0">
                <a:solidFill>
                  <a:srgbClr val="FF0000"/>
                </a:solidFill>
                <a:latin typeface="+mj-ea"/>
                <a:ea typeface="+mj-ea"/>
              </a:rPr>
              <a:t>）　衝撃力（斜面をすべり落ちてくる土砂流が擁壁へ衝突する集中荷重）を考慮。</a:t>
            </a:r>
          </a:p>
          <a:p>
            <a:r>
              <a:rPr lang="ja-JP" altLang="en-US" sz="2000" dirty="0">
                <a:solidFill>
                  <a:srgbClr val="FF0000"/>
                </a:solidFill>
                <a:latin typeface="+mj-ea"/>
                <a:ea typeface="+mj-ea"/>
              </a:rPr>
              <a:t>　　　</a:t>
            </a:r>
            <a:r>
              <a:rPr lang="ja-JP" altLang="en-US" sz="2000" dirty="0" smtClean="0">
                <a:solidFill>
                  <a:srgbClr val="FF0000"/>
                </a:solidFill>
                <a:latin typeface="+mj-ea"/>
                <a:ea typeface="+mj-ea"/>
              </a:rPr>
              <a:t>　</a:t>
            </a:r>
            <a:r>
              <a:rPr lang="en-US" altLang="ja-JP" sz="2000" u="sng" dirty="0" smtClean="0">
                <a:solidFill>
                  <a:srgbClr val="FF0000"/>
                </a:solidFill>
                <a:latin typeface="+mj-ea"/>
                <a:ea typeface="+mj-ea"/>
              </a:rPr>
              <a:t>※</a:t>
            </a:r>
            <a:r>
              <a:rPr lang="ja-JP" altLang="en-US" sz="2000" u="sng" dirty="0">
                <a:solidFill>
                  <a:srgbClr val="FF0000"/>
                </a:solidFill>
                <a:latin typeface="+mj-ea"/>
                <a:ea typeface="+mj-ea"/>
              </a:rPr>
              <a:t>崩壊スベリ円の最大崩壊深はＤＰ≦</a:t>
            </a:r>
            <a:r>
              <a:rPr lang="en-US" altLang="ja-JP" sz="2000" u="sng" dirty="0">
                <a:solidFill>
                  <a:srgbClr val="FF0000"/>
                </a:solidFill>
                <a:latin typeface="+mj-ea"/>
                <a:ea typeface="+mj-ea"/>
              </a:rPr>
              <a:t>2.0</a:t>
            </a:r>
            <a:r>
              <a:rPr lang="ja-JP" altLang="en-US" sz="2000" u="sng" dirty="0">
                <a:solidFill>
                  <a:srgbClr val="FF0000"/>
                </a:solidFill>
                <a:latin typeface="+mj-ea"/>
                <a:ea typeface="+mj-ea"/>
              </a:rPr>
              <a:t>ｍ（全国事例より）</a:t>
            </a:r>
          </a:p>
          <a:p>
            <a:r>
              <a:rPr lang="ja-JP" altLang="en-US" sz="2000" dirty="0">
                <a:solidFill>
                  <a:srgbClr val="FF0000"/>
                </a:solidFill>
                <a:latin typeface="+mj-ea"/>
                <a:ea typeface="+mj-ea"/>
              </a:rPr>
              <a:t>　　　　</a:t>
            </a:r>
            <a:r>
              <a:rPr lang="ja-JP" altLang="en-US" sz="2000" dirty="0" smtClean="0">
                <a:solidFill>
                  <a:srgbClr val="FF0000"/>
                </a:solidFill>
                <a:latin typeface="+mj-ea"/>
                <a:ea typeface="+mj-ea"/>
              </a:rPr>
              <a:t>　</a:t>
            </a:r>
            <a:r>
              <a:rPr lang="ja-JP" altLang="en-US" sz="2000" dirty="0">
                <a:solidFill>
                  <a:srgbClr val="FF0000"/>
                </a:solidFill>
                <a:latin typeface="+mj-ea"/>
                <a:ea typeface="+mj-ea"/>
              </a:rPr>
              <a:t>　　　　　　　　　　 </a:t>
            </a:r>
            <a:r>
              <a:rPr lang="ja-JP" altLang="en-US" sz="2000" u="sng" dirty="0" smtClean="0">
                <a:solidFill>
                  <a:srgbClr val="FF0000"/>
                </a:solidFill>
                <a:latin typeface="+mj-ea"/>
                <a:ea typeface="+mj-ea"/>
              </a:rPr>
              <a:t>土砂流</a:t>
            </a:r>
            <a:r>
              <a:rPr lang="ja-JP" altLang="en-US" sz="2000" u="sng" dirty="0">
                <a:solidFill>
                  <a:srgbClr val="FF0000"/>
                </a:solidFill>
                <a:latin typeface="+mj-ea"/>
                <a:ea typeface="+mj-ea"/>
              </a:rPr>
              <a:t>（</a:t>
            </a:r>
            <a:r>
              <a:rPr lang="en-US" altLang="ja-JP" sz="2000" u="sng" dirty="0" err="1">
                <a:solidFill>
                  <a:srgbClr val="FF0000"/>
                </a:solidFill>
                <a:latin typeface="+mj-ea"/>
                <a:ea typeface="+mj-ea"/>
              </a:rPr>
              <a:t>hsm</a:t>
            </a:r>
            <a:r>
              <a:rPr lang="ja-JP" altLang="en-US" sz="2000" u="sng" dirty="0">
                <a:solidFill>
                  <a:srgbClr val="FF0000"/>
                </a:solidFill>
                <a:latin typeface="+mj-ea"/>
                <a:ea typeface="+mj-ea"/>
              </a:rPr>
              <a:t>）の高さは崩壊深の</a:t>
            </a:r>
            <a:r>
              <a:rPr lang="en-US" altLang="ja-JP" sz="2000" u="sng" dirty="0">
                <a:solidFill>
                  <a:srgbClr val="FF0000"/>
                </a:solidFill>
                <a:latin typeface="+mj-ea"/>
                <a:ea typeface="+mj-ea"/>
              </a:rPr>
              <a:t>1</a:t>
            </a:r>
            <a:r>
              <a:rPr lang="ja-JP" altLang="en-US" sz="2000" u="sng" dirty="0">
                <a:solidFill>
                  <a:srgbClr val="FF0000"/>
                </a:solidFill>
                <a:latin typeface="+mj-ea"/>
                <a:ea typeface="+mj-ea"/>
              </a:rPr>
              <a:t>／</a:t>
            </a:r>
            <a:r>
              <a:rPr lang="en-US" altLang="ja-JP" sz="2000" u="sng" dirty="0">
                <a:solidFill>
                  <a:srgbClr val="FF0000"/>
                </a:solidFill>
                <a:latin typeface="+mj-ea"/>
                <a:ea typeface="+mj-ea"/>
              </a:rPr>
              <a:t>2</a:t>
            </a:r>
          </a:p>
          <a:p>
            <a:r>
              <a:rPr lang="ja-JP" altLang="en-US" sz="2000" dirty="0">
                <a:solidFill>
                  <a:srgbClr val="FF0000"/>
                </a:solidFill>
                <a:latin typeface="+mj-ea"/>
                <a:ea typeface="+mj-ea"/>
              </a:rPr>
              <a:t>　</a:t>
            </a:r>
            <a:r>
              <a:rPr lang="ja-JP" altLang="en-US" sz="2000" u="sng" dirty="0">
                <a:solidFill>
                  <a:srgbClr val="FF0000"/>
                </a:solidFill>
                <a:latin typeface="+mj-ea"/>
                <a:ea typeface="+mj-ea"/>
              </a:rPr>
              <a:t>（</a:t>
            </a:r>
            <a:r>
              <a:rPr lang="en-US" altLang="ja-JP" sz="2000" u="sng" dirty="0">
                <a:solidFill>
                  <a:srgbClr val="FF0000"/>
                </a:solidFill>
                <a:latin typeface="+mj-ea"/>
                <a:ea typeface="+mj-ea"/>
              </a:rPr>
              <a:t>5</a:t>
            </a:r>
            <a:r>
              <a:rPr lang="ja-JP" altLang="en-US" sz="2000" u="sng" dirty="0">
                <a:solidFill>
                  <a:srgbClr val="FF0000"/>
                </a:solidFill>
                <a:latin typeface="+mj-ea"/>
                <a:ea typeface="+mj-ea"/>
              </a:rPr>
              <a:t>）　崩壊土砂量を擁壁で捕捉したときの上載・背面荷重を考慮。</a:t>
            </a:r>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71</a:t>
            </a:fld>
            <a:endParaRPr lang="ja-JP" altLang="en-US"/>
          </a:p>
        </p:txBody>
      </p:sp>
      <p:sp>
        <p:nvSpPr>
          <p:cNvPr id="5" name="テキスト ボックス 4"/>
          <p:cNvSpPr txBox="1"/>
          <p:nvPr/>
        </p:nvSpPr>
        <p:spPr>
          <a:xfrm>
            <a:off x="392803" y="373887"/>
            <a:ext cx="9384300" cy="461665"/>
          </a:xfrm>
          <a:prstGeom prst="rect">
            <a:avLst/>
          </a:prstGeom>
          <a:noFill/>
        </p:spPr>
        <p:txBody>
          <a:bodyPr wrap="none" rtlCol="0" anchor="ctr" anchorCtr="0">
            <a:spAutoFit/>
          </a:bodyPr>
          <a:lstStyle/>
          <a:p>
            <a:r>
              <a:rPr lang="ja-JP" altLang="en-US" sz="2400" b="1" u="sng" dirty="0" smtClean="0">
                <a:effectLst>
                  <a:outerShdw blurRad="38100" dist="38100" dir="2700000" algn="tl">
                    <a:srgbClr val="000000">
                      <a:alpha val="43137"/>
                    </a:srgbClr>
                  </a:outerShdw>
                </a:effectLst>
              </a:rPr>
              <a:t>（４）</a:t>
            </a:r>
            <a:r>
              <a:rPr lang="ja-JP" altLang="en-US" sz="2400" b="1" u="sng" dirty="0">
                <a:effectLst>
                  <a:outerShdw blurRad="38100" dist="38100" dir="2700000" algn="tl">
                    <a:srgbClr val="000000">
                      <a:alpha val="43137"/>
                    </a:srgbClr>
                  </a:outerShdw>
                </a:effectLst>
              </a:rPr>
              <a:t>急傾斜地</a:t>
            </a:r>
            <a:r>
              <a:rPr lang="ja-JP" altLang="en-US" sz="2400" b="1" u="sng" dirty="0" smtClean="0">
                <a:effectLst>
                  <a:outerShdw blurRad="38100" dist="38100" dir="2700000" algn="tl">
                    <a:srgbClr val="000000">
                      <a:alpha val="43137"/>
                    </a:srgbClr>
                  </a:outerShdw>
                </a:effectLst>
              </a:rPr>
              <a:t>崩壊防止施設の設計</a:t>
            </a:r>
            <a:r>
              <a:rPr lang="ja-JP" altLang="en-US" sz="2400" b="1" u="sng" dirty="0" smtClean="0">
                <a:effectLst>
                  <a:outerShdw blurRad="38100" dist="38100" dir="2700000" algn="tl">
                    <a:srgbClr val="000000">
                      <a:alpha val="43137"/>
                    </a:srgbClr>
                  </a:outerShdw>
                </a:effectLst>
              </a:rPr>
              <a:t>　～衝撃力を考慮した</a:t>
            </a:r>
            <a:r>
              <a:rPr lang="ja-JP" altLang="en-US" sz="2400" b="1" u="sng" dirty="0" smtClean="0">
                <a:effectLst>
                  <a:outerShdw blurRad="38100" dist="38100" dir="2700000" algn="tl">
                    <a:srgbClr val="000000">
                      <a:alpha val="43137"/>
                    </a:srgbClr>
                  </a:outerShdw>
                </a:effectLst>
              </a:rPr>
              <a:t>擁壁設計</a:t>
            </a:r>
            <a:r>
              <a:rPr lang="ja-JP" altLang="en-US" sz="2400" b="1" u="sng" dirty="0" smtClean="0">
                <a:effectLst>
                  <a:outerShdw blurRad="38100" dist="38100" dir="2700000" algn="tl">
                    <a:srgbClr val="000000">
                      <a:alpha val="43137"/>
                    </a:srgbClr>
                  </a:outerShdw>
                </a:effectLst>
              </a:rPr>
              <a:t>②～</a:t>
            </a:r>
            <a:endParaRPr kumimoji="1" lang="ja-JP" altLang="en-US" sz="2400" b="1" u="sng" dirty="0" smtClean="0">
              <a:effectLst>
                <a:outerShdw blurRad="38100" dist="38100" dir="2700000" algn="tl">
                  <a:srgbClr val="000000">
                    <a:alpha val="43137"/>
                  </a:srgbClr>
                </a:outerShdw>
              </a:effectLst>
            </a:endParaRPr>
          </a:p>
        </p:txBody>
      </p:sp>
      <p:sp>
        <p:nvSpPr>
          <p:cNvPr id="6" name="角丸四角形 5"/>
          <p:cNvSpPr/>
          <p:nvPr/>
        </p:nvSpPr>
        <p:spPr>
          <a:xfrm>
            <a:off x="200472" y="856647"/>
            <a:ext cx="2486349" cy="408623"/>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smtClean="0">
                <a:solidFill>
                  <a:schemeClr val="bg1"/>
                </a:solidFill>
                <a:latin typeface="+mn-ea"/>
              </a:rPr>
              <a:t>従来工法からの変更点</a:t>
            </a:r>
            <a:endParaRPr lang="en-US" altLang="ja-JP" b="1" kern="0" dirty="0">
              <a:solidFill>
                <a:schemeClr val="bg1"/>
              </a:solidFill>
              <a:latin typeface="+mn-ea"/>
            </a:endParaRPr>
          </a:p>
        </p:txBody>
      </p:sp>
      <p:sp>
        <p:nvSpPr>
          <p:cNvPr id="7" name="正方形/長方形 6"/>
          <p:cNvSpPr/>
          <p:nvPr/>
        </p:nvSpPr>
        <p:spPr>
          <a:xfrm>
            <a:off x="200472" y="1628800"/>
            <a:ext cx="9577064" cy="1631216"/>
          </a:xfrm>
          <a:prstGeom prst="rect">
            <a:avLst/>
          </a:prstGeom>
          <a:ln>
            <a:solidFill>
              <a:schemeClr val="accent4"/>
            </a:solidFill>
          </a:ln>
        </p:spPr>
        <p:txBody>
          <a:bodyPr wrap="square">
            <a:spAutoFit/>
          </a:bodyPr>
          <a:lstStyle/>
          <a:p>
            <a:r>
              <a:rPr lang="en-US" altLang="ja-JP" sz="2000" dirty="0" smtClean="0"/>
              <a:t>【</a:t>
            </a:r>
            <a:r>
              <a:rPr lang="ja-JP" altLang="en-US" sz="2000" dirty="0" smtClean="0"/>
              <a:t>従来法</a:t>
            </a:r>
            <a:r>
              <a:rPr lang="en-US" altLang="ja-JP" sz="2000" dirty="0" smtClean="0"/>
              <a:t>】</a:t>
            </a:r>
            <a:endParaRPr lang="ja-JP" altLang="en-US" sz="2000" dirty="0"/>
          </a:p>
          <a:p>
            <a:r>
              <a:rPr lang="ja-JP" altLang="en-US" sz="2000" dirty="0"/>
              <a:t>　（</a:t>
            </a:r>
            <a:r>
              <a:rPr lang="en-US" altLang="ja-JP" sz="2000" dirty="0"/>
              <a:t>1</a:t>
            </a:r>
            <a:r>
              <a:rPr lang="ja-JP" altLang="en-US" sz="2000" dirty="0"/>
              <a:t>）　標準設計を用いて土圧（土砂地山の場合は盛土部土圧）を考慮・安定確認する</a:t>
            </a:r>
          </a:p>
          <a:p>
            <a:r>
              <a:rPr lang="ja-JP" altLang="en-US" sz="2000" dirty="0"/>
              <a:t>　　　　</a:t>
            </a:r>
            <a:r>
              <a:rPr lang="en-US" altLang="ja-JP" sz="2000" dirty="0"/>
              <a:t>※</a:t>
            </a:r>
            <a:r>
              <a:rPr lang="ja-JP" altLang="en-US" sz="2000" dirty="0"/>
              <a:t>Ｎ値＜</a:t>
            </a:r>
            <a:r>
              <a:rPr lang="en-US" altLang="ja-JP" sz="2000" dirty="0"/>
              <a:t>15</a:t>
            </a:r>
            <a:r>
              <a:rPr lang="ja-JP" altLang="en-US" sz="2000" dirty="0"/>
              <a:t>（Ｎｃ値＜</a:t>
            </a:r>
            <a:r>
              <a:rPr lang="en-US" altLang="ja-JP" sz="2000" dirty="0"/>
              <a:t>20</a:t>
            </a:r>
            <a:r>
              <a:rPr lang="ja-JP" altLang="en-US" sz="2000" dirty="0"/>
              <a:t>）となるような頁岩も「土砂」として</a:t>
            </a:r>
            <a:r>
              <a:rPr lang="ja-JP" altLang="en-US" sz="2000" dirty="0" smtClean="0"/>
              <a:t>評価</a:t>
            </a:r>
            <a:r>
              <a:rPr lang="ja-JP" altLang="en-US" sz="2000" dirty="0"/>
              <a:t>。</a:t>
            </a:r>
          </a:p>
          <a:p>
            <a:r>
              <a:rPr lang="ja-JP" altLang="en-US" sz="2000" dirty="0"/>
              <a:t>　（</a:t>
            </a:r>
            <a:r>
              <a:rPr lang="en-US" altLang="ja-JP" sz="2000" dirty="0"/>
              <a:t>2</a:t>
            </a:r>
            <a:r>
              <a:rPr lang="ja-JP" altLang="en-US" sz="2000" dirty="0"/>
              <a:t>）　擁壁高さがＨ＜８ｍとなる場合は地震時（水平震度</a:t>
            </a:r>
            <a:r>
              <a:rPr lang="en-US" altLang="ja-JP" sz="2000" dirty="0"/>
              <a:t>0.12</a:t>
            </a:r>
            <a:r>
              <a:rPr lang="ja-JP" altLang="en-US" sz="2000" dirty="0"/>
              <a:t>～</a:t>
            </a:r>
            <a:r>
              <a:rPr lang="en-US" altLang="ja-JP" sz="2000" dirty="0"/>
              <a:t>0.24</a:t>
            </a:r>
            <a:r>
              <a:rPr lang="ja-JP" altLang="en-US" sz="2000" dirty="0"/>
              <a:t>）を</a:t>
            </a:r>
            <a:r>
              <a:rPr lang="ja-JP" altLang="en-US" sz="2000" dirty="0" smtClean="0"/>
              <a:t>検討。</a:t>
            </a:r>
            <a:endParaRPr lang="ja-JP" altLang="en-US" sz="2000" dirty="0"/>
          </a:p>
          <a:p>
            <a:r>
              <a:rPr lang="ja-JP" altLang="en-US" sz="2000" dirty="0"/>
              <a:t>　（</a:t>
            </a:r>
            <a:r>
              <a:rPr lang="en-US" altLang="ja-JP" sz="2000" dirty="0"/>
              <a:t>3</a:t>
            </a:r>
            <a:r>
              <a:rPr lang="ja-JP" altLang="en-US" sz="2000" dirty="0"/>
              <a:t>）　落石跳躍量⊿Ｈ＝</a:t>
            </a:r>
            <a:r>
              <a:rPr lang="en-US" altLang="ja-JP" sz="2000" dirty="0"/>
              <a:t>2.0</a:t>
            </a:r>
            <a:r>
              <a:rPr lang="ja-JP" altLang="en-US" sz="2000" dirty="0" err="1"/>
              <a:t>ｍ</a:t>
            </a:r>
            <a:r>
              <a:rPr lang="ja-JP" altLang="en-US" sz="2000" dirty="0"/>
              <a:t>を</a:t>
            </a:r>
            <a:r>
              <a:rPr lang="ja-JP" altLang="en-US" sz="2000" dirty="0" smtClean="0"/>
              <a:t>考慮</a:t>
            </a:r>
            <a:r>
              <a:rPr lang="ja-JP" altLang="en-US" sz="2000" dirty="0"/>
              <a:t>。</a:t>
            </a:r>
          </a:p>
        </p:txBody>
      </p:sp>
      <p:sp>
        <p:nvSpPr>
          <p:cNvPr id="9" name="右矢印 8"/>
          <p:cNvSpPr/>
          <p:nvPr/>
        </p:nvSpPr>
        <p:spPr>
          <a:xfrm rot="5400000">
            <a:off x="4605176" y="3081175"/>
            <a:ext cx="621630" cy="1226146"/>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a:spLocks noChangeArrowheads="1"/>
          </p:cNvSpPr>
          <p:nvPr/>
        </p:nvSpPr>
        <p:spPr bwMode="auto">
          <a:xfrm>
            <a:off x="5385048" y="115888"/>
            <a:ext cx="3239912" cy="338554"/>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smtClean="0">
                <a:latin typeface="+mj-ea"/>
                <a:ea typeface="+mj-ea"/>
              </a:rPr>
              <a:t>９．</a:t>
            </a:r>
            <a:r>
              <a:rPr lang="ja-JP" altLang="en-US" sz="1600" kern="0" dirty="0">
                <a:latin typeface="+mj-ea"/>
              </a:rPr>
              <a:t>急傾斜地崩壊防止施設の設計</a:t>
            </a:r>
            <a:endParaRPr lang="en-US" altLang="ja-JP" sz="1600" dirty="0" smtClean="0">
              <a:latin typeface="+mj-ea"/>
              <a:ea typeface="+mj-ea"/>
            </a:endParaRPr>
          </a:p>
        </p:txBody>
      </p:sp>
    </p:spTree>
    <p:extLst>
      <p:ext uri="{BB962C8B-B14F-4D97-AF65-F5344CB8AC3E}">
        <p14:creationId xmlns:p14="http://schemas.microsoft.com/office/powerpoint/2010/main" val="31023530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769" y="3222660"/>
            <a:ext cx="4713016" cy="35455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72</a:t>
            </a:fld>
            <a:endParaRPr lang="ja-JP" altLang="en-US"/>
          </a:p>
        </p:txBody>
      </p:sp>
      <p:sp>
        <p:nvSpPr>
          <p:cNvPr id="5" name="テキスト ボックス 4"/>
          <p:cNvSpPr txBox="1"/>
          <p:nvPr/>
        </p:nvSpPr>
        <p:spPr>
          <a:xfrm>
            <a:off x="392803" y="373887"/>
            <a:ext cx="9384300" cy="461665"/>
          </a:xfrm>
          <a:prstGeom prst="rect">
            <a:avLst/>
          </a:prstGeom>
          <a:noFill/>
        </p:spPr>
        <p:txBody>
          <a:bodyPr wrap="none" rtlCol="0" anchor="ctr" anchorCtr="0">
            <a:spAutoFit/>
          </a:bodyPr>
          <a:lstStyle/>
          <a:p>
            <a:r>
              <a:rPr lang="ja-JP" altLang="en-US" sz="2400" b="1" u="sng" dirty="0" smtClean="0">
                <a:effectLst>
                  <a:outerShdw blurRad="38100" dist="38100" dir="2700000" algn="tl">
                    <a:srgbClr val="000000">
                      <a:alpha val="43137"/>
                    </a:srgbClr>
                  </a:outerShdw>
                </a:effectLst>
              </a:rPr>
              <a:t>（４）</a:t>
            </a:r>
            <a:r>
              <a:rPr lang="ja-JP" altLang="en-US" sz="2400" b="1" u="sng" dirty="0">
                <a:effectLst>
                  <a:outerShdw blurRad="38100" dist="38100" dir="2700000" algn="tl">
                    <a:srgbClr val="000000">
                      <a:alpha val="43137"/>
                    </a:srgbClr>
                  </a:outerShdw>
                </a:effectLst>
              </a:rPr>
              <a:t>急傾斜地</a:t>
            </a:r>
            <a:r>
              <a:rPr lang="ja-JP" altLang="en-US" sz="2400" b="1" u="sng" dirty="0" smtClean="0">
                <a:effectLst>
                  <a:outerShdw blurRad="38100" dist="38100" dir="2700000" algn="tl">
                    <a:srgbClr val="000000">
                      <a:alpha val="43137"/>
                    </a:srgbClr>
                  </a:outerShdw>
                </a:effectLst>
              </a:rPr>
              <a:t>崩壊防止施設の設計</a:t>
            </a:r>
            <a:r>
              <a:rPr lang="ja-JP" altLang="en-US" sz="2400" b="1" u="sng" dirty="0" smtClean="0">
                <a:effectLst>
                  <a:outerShdw blurRad="38100" dist="38100" dir="2700000" algn="tl">
                    <a:srgbClr val="000000">
                      <a:alpha val="43137"/>
                    </a:srgbClr>
                  </a:outerShdw>
                </a:effectLst>
              </a:rPr>
              <a:t>　～衝撃力を考慮した</a:t>
            </a:r>
            <a:r>
              <a:rPr lang="ja-JP" altLang="en-US" sz="2400" b="1" u="sng" dirty="0" smtClean="0">
                <a:effectLst>
                  <a:outerShdw blurRad="38100" dist="38100" dir="2700000" algn="tl">
                    <a:srgbClr val="000000">
                      <a:alpha val="43137"/>
                    </a:srgbClr>
                  </a:outerShdw>
                </a:effectLst>
              </a:rPr>
              <a:t>擁壁設計</a:t>
            </a:r>
            <a:r>
              <a:rPr lang="ja-JP" altLang="en-US" sz="2400" b="1" u="sng" dirty="0" smtClean="0">
                <a:effectLst>
                  <a:outerShdw blurRad="38100" dist="38100" dir="2700000" algn="tl">
                    <a:srgbClr val="000000">
                      <a:alpha val="43137"/>
                    </a:srgbClr>
                  </a:outerShdw>
                </a:effectLst>
              </a:rPr>
              <a:t>③～</a:t>
            </a:r>
            <a:endParaRPr kumimoji="1" lang="ja-JP" altLang="en-US" sz="2400" b="1" u="sng" dirty="0" smtClean="0">
              <a:effectLst>
                <a:outerShdw blurRad="38100" dist="38100" dir="2700000" algn="tl">
                  <a:srgbClr val="000000">
                    <a:alpha val="43137"/>
                  </a:srgbClr>
                </a:outerShdw>
              </a:effectLst>
            </a:endParaRPr>
          </a:p>
        </p:txBody>
      </p:sp>
      <p:sp>
        <p:nvSpPr>
          <p:cNvPr id="6" name="角丸四角形 5"/>
          <p:cNvSpPr/>
          <p:nvPr/>
        </p:nvSpPr>
        <p:spPr>
          <a:xfrm>
            <a:off x="200472" y="788129"/>
            <a:ext cx="8057014" cy="408623"/>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smtClean="0">
                <a:solidFill>
                  <a:schemeClr val="bg1"/>
                </a:solidFill>
                <a:latin typeface="+mn-ea"/>
              </a:rPr>
              <a:t>衝撃力と崩壊土量を考慮した擁壁の設計手法　～崩壊深の推定が困難な場合～</a:t>
            </a:r>
            <a:endParaRPr lang="en-US" altLang="ja-JP" b="1" kern="0" dirty="0">
              <a:solidFill>
                <a:schemeClr val="bg1"/>
              </a:solidFill>
              <a:latin typeface="+mn-ea"/>
            </a:endParaRPr>
          </a:p>
        </p:txBody>
      </p:sp>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72" y="1268760"/>
            <a:ext cx="4536504" cy="55030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正方形/長方形 14"/>
          <p:cNvSpPr/>
          <p:nvPr/>
        </p:nvSpPr>
        <p:spPr>
          <a:xfrm>
            <a:off x="4953000" y="1323133"/>
            <a:ext cx="4826554" cy="1569660"/>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endParaRPr lang="en-US" altLang="ja-JP" sz="1600" b="1" dirty="0" smtClean="0">
              <a:solidFill>
                <a:srgbClr val="FF0000"/>
              </a:solidFill>
              <a:effectLst>
                <a:outerShdw blurRad="38100" dist="38100" dir="2700000" algn="tl">
                  <a:srgbClr val="000000">
                    <a:alpha val="43137"/>
                  </a:srgbClr>
                </a:outerShdw>
              </a:effectLst>
              <a:latin typeface="+mj-ea"/>
              <a:ea typeface="+mj-ea"/>
            </a:endParaRPr>
          </a:p>
          <a:p>
            <a:pPr marL="285750" indent="-285750">
              <a:buFont typeface="Wingdings" panose="05000000000000000000" pitchFamily="2" charset="2"/>
              <a:buChar char="l"/>
            </a:pPr>
            <a:r>
              <a:rPr lang="ja-JP" altLang="en-US" sz="1600" dirty="0" smtClean="0">
                <a:solidFill>
                  <a:srgbClr val="FF0000"/>
                </a:solidFill>
                <a:latin typeface="+mj-ea"/>
                <a:ea typeface="+mj-ea"/>
              </a:rPr>
              <a:t>衝撃力と崩壊土量を考慮した設計は</a:t>
            </a:r>
            <a:r>
              <a:rPr lang="en-US" altLang="ja-JP" sz="1600" dirty="0" smtClean="0">
                <a:solidFill>
                  <a:srgbClr val="FF0000"/>
                </a:solidFill>
                <a:latin typeface="+mj-ea"/>
                <a:ea typeface="+mj-ea"/>
              </a:rPr>
              <a:t>H20.9.24</a:t>
            </a:r>
            <a:r>
              <a:rPr lang="ja-JP" altLang="en-US" sz="1600" dirty="0" smtClean="0">
                <a:solidFill>
                  <a:srgbClr val="FF0000"/>
                </a:solidFill>
                <a:latin typeface="+mj-ea"/>
                <a:ea typeface="+mj-ea"/>
              </a:rPr>
              <a:t>付治山砂防課長通知（</a:t>
            </a:r>
            <a:r>
              <a:rPr lang="zh-CN" altLang="en-US" sz="1600" dirty="0" smtClean="0">
                <a:solidFill>
                  <a:srgbClr val="FF0000"/>
                </a:solidFill>
                <a:latin typeface="+mj-ea"/>
                <a:ea typeface="+mj-ea"/>
              </a:rPr>
              <a:t>第</a:t>
            </a:r>
            <a:r>
              <a:rPr lang="en-US" altLang="ja-JP" sz="1600" dirty="0" smtClean="0">
                <a:solidFill>
                  <a:srgbClr val="FF0000"/>
                </a:solidFill>
                <a:latin typeface="+mj-ea"/>
                <a:ea typeface="+mj-ea"/>
              </a:rPr>
              <a:t>200800098744</a:t>
            </a:r>
            <a:r>
              <a:rPr lang="zh-CN" altLang="en-US" sz="1600" dirty="0" smtClean="0">
                <a:solidFill>
                  <a:srgbClr val="FF0000"/>
                </a:solidFill>
                <a:latin typeface="+mj-ea"/>
                <a:ea typeface="+mj-ea"/>
              </a:rPr>
              <a:t>号</a:t>
            </a:r>
            <a:r>
              <a:rPr lang="ja-JP" altLang="en-US" sz="1600" dirty="0" smtClean="0">
                <a:solidFill>
                  <a:srgbClr val="FF0000"/>
                </a:solidFill>
                <a:latin typeface="+mj-ea"/>
                <a:ea typeface="+mj-ea"/>
              </a:rPr>
              <a:t>）</a:t>
            </a:r>
            <a:r>
              <a:rPr lang="ja-JP" altLang="en-US" sz="1600" dirty="0" smtClean="0">
                <a:solidFill>
                  <a:schemeClr val="accent4"/>
                </a:solidFill>
                <a:latin typeface="+mj-ea"/>
                <a:ea typeface="+mj-ea"/>
              </a:rPr>
              <a:t>による。</a:t>
            </a:r>
            <a:endParaRPr lang="en-US" altLang="ja-JP" sz="1600" dirty="0" smtClean="0">
              <a:solidFill>
                <a:schemeClr val="accent4"/>
              </a:solidFill>
              <a:latin typeface="+mj-ea"/>
              <a:ea typeface="+mj-ea"/>
            </a:endParaRPr>
          </a:p>
          <a:p>
            <a:pPr marL="360000"/>
            <a:r>
              <a:rPr lang="ja-JP" altLang="en-US" sz="1600" dirty="0" smtClean="0">
                <a:solidFill>
                  <a:schemeClr val="accent4"/>
                </a:solidFill>
                <a:latin typeface="+mj-ea"/>
                <a:ea typeface="+mj-ea"/>
              </a:rPr>
              <a:t>⇒基礎調査マニュアルが根拠ではない！</a:t>
            </a:r>
            <a:endParaRPr lang="en-US" altLang="ja-JP" sz="1600" dirty="0" smtClean="0">
              <a:solidFill>
                <a:schemeClr val="accent4"/>
              </a:solidFill>
              <a:latin typeface="+mj-ea"/>
              <a:ea typeface="+mj-ea"/>
            </a:endParaRPr>
          </a:p>
          <a:p>
            <a:pPr marL="540000" indent="-180000"/>
            <a:r>
              <a:rPr lang="ja-JP" altLang="en-US" sz="1600" dirty="0" smtClean="0">
                <a:solidFill>
                  <a:schemeClr val="accent4"/>
                </a:solidFill>
                <a:latin typeface="+mj-ea"/>
                <a:ea typeface="+mj-ea"/>
              </a:rPr>
              <a:t>⇒基礎調査マニュアルから採用する基準は「原因地対策の効果がある施設」のみ</a:t>
            </a:r>
            <a:endParaRPr lang="en-US" altLang="zh-CN" sz="1600" dirty="0" smtClean="0">
              <a:solidFill>
                <a:schemeClr val="accent4"/>
              </a:solidFill>
              <a:latin typeface="+mj-ea"/>
              <a:ea typeface="+mj-ea"/>
            </a:endParaRPr>
          </a:p>
        </p:txBody>
      </p:sp>
      <p:sp>
        <p:nvSpPr>
          <p:cNvPr id="17" name="テキスト ボックス 16"/>
          <p:cNvSpPr txBox="1"/>
          <p:nvPr/>
        </p:nvSpPr>
        <p:spPr>
          <a:xfrm>
            <a:off x="5099548" y="2924944"/>
            <a:ext cx="1507144" cy="338554"/>
          </a:xfrm>
          <a:prstGeom prst="rect">
            <a:avLst/>
          </a:prstGeom>
          <a:noFill/>
        </p:spPr>
        <p:txBody>
          <a:bodyPr wrap="none" rtlCol="0">
            <a:spAutoFit/>
          </a:bodyPr>
          <a:lstStyle/>
          <a:p>
            <a:r>
              <a:rPr lang="en-US" altLang="ja-JP" sz="1600" dirty="0" smtClean="0"/>
              <a:t>《</a:t>
            </a:r>
            <a:r>
              <a:rPr lang="ja-JP" altLang="en-US" sz="1600" dirty="0"/>
              <a:t>良く</a:t>
            </a:r>
            <a:r>
              <a:rPr lang="ja-JP" altLang="en-US" sz="1600" dirty="0" smtClean="0"/>
              <a:t>ない事例</a:t>
            </a:r>
            <a:r>
              <a:rPr lang="en-US" altLang="ja-JP" sz="1600" dirty="0" smtClean="0"/>
              <a:t>》</a:t>
            </a:r>
          </a:p>
        </p:txBody>
      </p:sp>
      <p:cxnSp>
        <p:nvCxnSpPr>
          <p:cNvPr id="9" name="直線コネクタ 8"/>
          <p:cNvCxnSpPr/>
          <p:nvPr/>
        </p:nvCxnSpPr>
        <p:spPr>
          <a:xfrm>
            <a:off x="7833320" y="3789040"/>
            <a:ext cx="1800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5097240" y="3969482"/>
            <a:ext cx="45362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5097240" y="4121882"/>
            <a:ext cx="38162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4879769" y="1222374"/>
            <a:ext cx="1473078" cy="360000"/>
            <a:chOff x="60222" y="4521844"/>
            <a:chExt cx="1473078" cy="360000"/>
          </a:xfrm>
        </p:grpSpPr>
        <p:sp>
          <p:nvSpPr>
            <p:cNvPr id="14" name="角丸四角形 13"/>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
        <p:nvSpPr>
          <p:cNvPr id="18" name="テキスト ボックス 17"/>
          <p:cNvSpPr txBox="1">
            <a:spLocks noChangeArrowheads="1"/>
          </p:cNvSpPr>
          <p:nvPr/>
        </p:nvSpPr>
        <p:spPr bwMode="auto">
          <a:xfrm>
            <a:off x="5385048" y="115888"/>
            <a:ext cx="3239912" cy="338554"/>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smtClean="0">
                <a:latin typeface="+mj-ea"/>
                <a:ea typeface="+mj-ea"/>
              </a:rPr>
              <a:t>９．</a:t>
            </a:r>
            <a:r>
              <a:rPr lang="ja-JP" altLang="en-US" sz="1600" kern="0" dirty="0">
                <a:latin typeface="+mj-ea"/>
              </a:rPr>
              <a:t>急傾斜地崩壊防止施設の設計</a:t>
            </a:r>
            <a:endParaRPr lang="en-US" altLang="ja-JP" sz="1600" dirty="0" smtClean="0">
              <a:latin typeface="+mj-ea"/>
              <a:ea typeface="+mj-ea"/>
            </a:endParaRPr>
          </a:p>
        </p:txBody>
      </p:sp>
    </p:spTree>
    <p:extLst>
      <p:ext uri="{BB962C8B-B14F-4D97-AF65-F5344CB8AC3E}">
        <p14:creationId xmlns:p14="http://schemas.microsoft.com/office/powerpoint/2010/main" val="11061688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73</a:t>
            </a:fld>
            <a:endParaRPr lang="ja-JP" altLang="en-US"/>
          </a:p>
        </p:txBody>
      </p:sp>
      <p:sp>
        <p:nvSpPr>
          <p:cNvPr id="5" name="テキスト ボックス 4"/>
          <p:cNvSpPr txBox="1"/>
          <p:nvPr/>
        </p:nvSpPr>
        <p:spPr>
          <a:xfrm>
            <a:off x="392803" y="373887"/>
            <a:ext cx="9384300" cy="461665"/>
          </a:xfrm>
          <a:prstGeom prst="rect">
            <a:avLst/>
          </a:prstGeom>
          <a:noFill/>
        </p:spPr>
        <p:txBody>
          <a:bodyPr wrap="none" rtlCol="0" anchor="ctr" anchorCtr="0">
            <a:spAutoFit/>
          </a:bodyPr>
          <a:lstStyle/>
          <a:p>
            <a:r>
              <a:rPr lang="ja-JP" altLang="en-US" sz="2400" b="1" u="sng" dirty="0" smtClean="0">
                <a:effectLst>
                  <a:outerShdw blurRad="38100" dist="38100" dir="2700000" algn="tl">
                    <a:srgbClr val="000000">
                      <a:alpha val="43137"/>
                    </a:srgbClr>
                  </a:outerShdw>
                </a:effectLst>
              </a:rPr>
              <a:t>（４）</a:t>
            </a:r>
            <a:r>
              <a:rPr lang="ja-JP" altLang="en-US" sz="2400" b="1" u="sng" dirty="0">
                <a:effectLst>
                  <a:outerShdw blurRad="38100" dist="38100" dir="2700000" algn="tl">
                    <a:srgbClr val="000000">
                      <a:alpha val="43137"/>
                    </a:srgbClr>
                  </a:outerShdw>
                </a:effectLst>
              </a:rPr>
              <a:t>急傾斜地</a:t>
            </a:r>
            <a:r>
              <a:rPr lang="ja-JP" altLang="en-US" sz="2400" b="1" u="sng" dirty="0" smtClean="0">
                <a:effectLst>
                  <a:outerShdw blurRad="38100" dist="38100" dir="2700000" algn="tl">
                    <a:srgbClr val="000000">
                      <a:alpha val="43137"/>
                    </a:srgbClr>
                  </a:outerShdw>
                </a:effectLst>
              </a:rPr>
              <a:t>崩壊防止施設の設計</a:t>
            </a:r>
            <a:r>
              <a:rPr lang="ja-JP" altLang="en-US" sz="2400" b="1" u="sng" dirty="0" smtClean="0">
                <a:effectLst>
                  <a:outerShdw blurRad="38100" dist="38100" dir="2700000" algn="tl">
                    <a:srgbClr val="000000">
                      <a:alpha val="43137"/>
                    </a:srgbClr>
                  </a:outerShdw>
                </a:effectLst>
              </a:rPr>
              <a:t>　～衝撃力を考慮した擁壁設計④～</a:t>
            </a:r>
            <a:endParaRPr kumimoji="1" lang="ja-JP" altLang="en-US" sz="2400" b="1" u="sng" dirty="0" smtClean="0">
              <a:effectLst>
                <a:outerShdw blurRad="38100" dist="38100" dir="2700000" algn="tl">
                  <a:srgbClr val="000000">
                    <a:alpha val="43137"/>
                  </a:srgbClr>
                </a:outerShdw>
              </a:effectLst>
            </a:endParaRPr>
          </a:p>
        </p:txBody>
      </p:sp>
      <p:sp>
        <p:nvSpPr>
          <p:cNvPr id="6" name="角丸四角形 5"/>
          <p:cNvSpPr/>
          <p:nvPr/>
        </p:nvSpPr>
        <p:spPr>
          <a:xfrm>
            <a:off x="5059240" y="841703"/>
            <a:ext cx="4716650" cy="715089"/>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b="1" kern="0" dirty="0" smtClean="0">
                <a:solidFill>
                  <a:schemeClr val="bg1"/>
                </a:solidFill>
                <a:latin typeface="+mn-ea"/>
              </a:rPr>
              <a:t>衝撃力と崩壊土量を考慮した擁壁の設計手法</a:t>
            </a:r>
            <a:endParaRPr lang="en-US" altLang="ja-JP" b="1" kern="0" dirty="0" smtClean="0">
              <a:solidFill>
                <a:schemeClr val="bg1"/>
              </a:solidFill>
              <a:latin typeface="+mn-ea"/>
            </a:endParaRPr>
          </a:p>
          <a:p>
            <a:pPr algn="ctr"/>
            <a:r>
              <a:rPr lang="ja-JP" altLang="en-US" b="1" kern="0" dirty="0">
                <a:solidFill>
                  <a:schemeClr val="bg1"/>
                </a:solidFill>
                <a:latin typeface="+mn-ea"/>
              </a:rPr>
              <a:t>　～崩壊深の推定が可能な場合</a:t>
            </a:r>
            <a:r>
              <a:rPr lang="ja-JP" altLang="en-US" b="1" kern="0" dirty="0" smtClean="0">
                <a:solidFill>
                  <a:schemeClr val="bg1"/>
                </a:solidFill>
                <a:latin typeface="+mn-ea"/>
              </a:rPr>
              <a:t>～</a:t>
            </a:r>
            <a:endParaRPr lang="en-US" altLang="ja-JP" b="1" kern="0" dirty="0">
              <a:solidFill>
                <a:schemeClr val="bg1"/>
              </a:solidFill>
              <a:latin typeface="+mn-ea"/>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81" y="731364"/>
            <a:ext cx="4536504" cy="59774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65" y="1700808"/>
            <a:ext cx="4395612" cy="45118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テキスト ボックス 9"/>
          <p:cNvSpPr txBox="1">
            <a:spLocks noChangeArrowheads="1"/>
          </p:cNvSpPr>
          <p:nvPr/>
        </p:nvSpPr>
        <p:spPr bwMode="auto">
          <a:xfrm>
            <a:off x="5385048" y="115888"/>
            <a:ext cx="3239912" cy="338554"/>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smtClean="0">
                <a:latin typeface="+mj-ea"/>
                <a:ea typeface="+mj-ea"/>
              </a:rPr>
              <a:t>９．</a:t>
            </a:r>
            <a:r>
              <a:rPr lang="ja-JP" altLang="en-US" sz="1600" kern="0" dirty="0">
                <a:latin typeface="+mj-ea"/>
              </a:rPr>
              <a:t>急傾斜地崩壊防止施設の設計</a:t>
            </a:r>
            <a:endParaRPr lang="en-US" altLang="ja-JP" sz="1600" dirty="0" smtClean="0">
              <a:latin typeface="+mj-ea"/>
              <a:ea typeface="+mj-ea"/>
            </a:endParaRPr>
          </a:p>
        </p:txBody>
      </p:sp>
    </p:spTree>
    <p:extLst>
      <p:ext uri="{BB962C8B-B14F-4D97-AF65-F5344CB8AC3E}">
        <p14:creationId xmlns:p14="http://schemas.microsoft.com/office/powerpoint/2010/main" val="11952603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664" y="836712"/>
            <a:ext cx="7781925"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矢印コネクタ 5"/>
          <p:cNvCxnSpPr/>
          <p:nvPr/>
        </p:nvCxnSpPr>
        <p:spPr>
          <a:xfrm>
            <a:off x="1808680" y="4295890"/>
            <a:ext cx="1224136" cy="1008112"/>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4720" y="3204687"/>
            <a:ext cx="2181976" cy="1077218"/>
          </a:xfrm>
          <a:prstGeom prst="rect">
            <a:avLst/>
          </a:prstGeom>
          <a:solidFill>
            <a:srgbClr val="FFFFCC"/>
          </a:solidFill>
          <a:ln w="19050">
            <a:solidFill>
              <a:srgbClr val="0070C0"/>
            </a:solidFill>
          </a:ln>
        </p:spPr>
        <p:txBody>
          <a:bodyPr wrap="square" rtlCol="0">
            <a:spAutoFit/>
          </a:bodyPr>
          <a:lstStyle/>
          <a:p>
            <a:pPr algn="just"/>
            <a:r>
              <a:rPr kumimoji="1" lang="ja-JP" altLang="en-US" sz="1600" b="1" dirty="0" smtClean="0"/>
              <a:t>場合によっては、倉庫等の生命の保護に影響しない施設は補償を検討。</a:t>
            </a:r>
          </a:p>
        </p:txBody>
      </p:sp>
      <p:sp>
        <p:nvSpPr>
          <p:cNvPr id="5" name="スライド番号プレースホルダー 4"/>
          <p:cNvSpPr>
            <a:spLocks noGrp="1"/>
          </p:cNvSpPr>
          <p:nvPr>
            <p:ph type="sldNum" sz="quarter" idx="11"/>
          </p:nvPr>
        </p:nvSpPr>
        <p:spPr/>
        <p:txBody>
          <a:bodyPr/>
          <a:lstStyle/>
          <a:p>
            <a:pPr>
              <a:defRPr/>
            </a:pPr>
            <a:fld id="{9F50A936-B072-4329-8A30-543A7EE0ED44}" type="slidenum">
              <a:rPr lang="ja-JP" altLang="en-US" smtClean="0"/>
              <a:pPr>
                <a:defRPr/>
              </a:pPr>
              <a:t>74</a:t>
            </a:fld>
            <a:endParaRPr lang="ja-JP" altLang="en-US"/>
          </a:p>
        </p:txBody>
      </p:sp>
      <p:sp>
        <p:nvSpPr>
          <p:cNvPr id="10" name="テキスト ボックス 9"/>
          <p:cNvSpPr txBox="1">
            <a:spLocks noChangeArrowheads="1"/>
          </p:cNvSpPr>
          <p:nvPr/>
        </p:nvSpPr>
        <p:spPr bwMode="auto">
          <a:xfrm>
            <a:off x="5385048" y="115888"/>
            <a:ext cx="3239912" cy="338554"/>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a:latin typeface="+mj-ea"/>
                <a:ea typeface="+mj-ea"/>
              </a:rPr>
              <a:t>３</a:t>
            </a:r>
            <a:r>
              <a:rPr lang="ja-JP" altLang="en-US" sz="1600" dirty="0" smtClean="0">
                <a:latin typeface="+mj-ea"/>
                <a:ea typeface="+mj-ea"/>
              </a:rPr>
              <a:t>．</a:t>
            </a:r>
            <a:r>
              <a:rPr lang="ja-JP" altLang="en-US" sz="1600" kern="0" dirty="0">
                <a:latin typeface="+mj-ea"/>
              </a:rPr>
              <a:t>急傾斜地崩壊防止施設の設計</a:t>
            </a:r>
            <a:endParaRPr lang="en-US" altLang="ja-JP" sz="1600" dirty="0" smtClean="0">
              <a:latin typeface="+mj-ea"/>
              <a:ea typeface="+mj-ea"/>
            </a:endParaRPr>
          </a:p>
        </p:txBody>
      </p:sp>
      <p:sp>
        <p:nvSpPr>
          <p:cNvPr id="9" name="タイトル 1"/>
          <p:cNvSpPr>
            <a:spLocks noGrp="1"/>
          </p:cNvSpPr>
          <p:nvPr>
            <p:ph type="title"/>
          </p:nvPr>
        </p:nvSpPr>
        <p:spPr>
          <a:xfrm>
            <a:off x="428497" y="332659"/>
            <a:ext cx="8915400" cy="461665"/>
          </a:xfrm>
        </p:spPr>
        <p:txBody>
          <a:bodyPr/>
          <a:lstStyle/>
          <a:p>
            <a:r>
              <a:rPr lang="ja-JP" altLang="en-US" dirty="0"/>
              <a:t>（４）急傾斜地崩壊防止施設の設計　</a:t>
            </a:r>
            <a:r>
              <a:rPr lang="ja-JP" altLang="en-US" dirty="0" smtClean="0"/>
              <a:t>～配置計画の留意事項①～</a:t>
            </a:r>
            <a:endParaRPr kumimoji="1" lang="ja-JP" altLang="en-US" dirty="0"/>
          </a:p>
        </p:txBody>
      </p:sp>
    </p:spTree>
    <p:extLst>
      <p:ext uri="{BB962C8B-B14F-4D97-AF65-F5344CB8AC3E}">
        <p14:creationId xmlns:p14="http://schemas.microsoft.com/office/powerpoint/2010/main" val="20090619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497" y="332659"/>
            <a:ext cx="8915400" cy="461665"/>
          </a:xfrm>
        </p:spPr>
        <p:txBody>
          <a:bodyPr/>
          <a:lstStyle/>
          <a:p>
            <a:r>
              <a:rPr lang="ja-JP" altLang="en-US" dirty="0"/>
              <a:t>（４）急傾斜地崩壊防止施設の設計　</a:t>
            </a:r>
            <a:r>
              <a:rPr lang="ja-JP" altLang="en-US" dirty="0" smtClean="0"/>
              <a:t>～配置計画の留意事項②～</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75</a:t>
            </a:fld>
            <a:endParaRPr lang="ja-JP" altLang="en-US"/>
          </a:p>
        </p:txBody>
      </p:sp>
      <p:pic>
        <p:nvPicPr>
          <p:cNvPr id="7" name="図 6"/>
          <p:cNvPicPr>
            <a:picLocks noChangeAspect="1"/>
          </p:cNvPicPr>
          <p:nvPr/>
        </p:nvPicPr>
        <p:blipFill rotWithShape="1">
          <a:blip r:embed="rId2"/>
          <a:srcRect l="7801" r="10011"/>
          <a:stretch/>
        </p:blipFill>
        <p:spPr>
          <a:xfrm>
            <a:off x="272480" y="878276"/>
            <a:ext cx="4552051" cy="5830506"/>
          </a:xfrm>
          <a:prstGeom prst="rect">
            <a:avLst/>
          </a:prstGeom>
          <a:ln>
            <a:solidFill>
              <a:schemeClr val="tx1"/>
            </a:solidFill>
          </a:ln>
        </p:spPr>
      </p:pic>
      <p:sp>
        <p:nvSpPr>
          <p:cNvPr id="8" name="円/楕円 7"/>
          <p:cNvSpPr/>
          <p:nvPr/>
        </p:nvSpPr>
        <p:spPr>
          <a:xfrm rot="1650659">
            <a:off x="1341485" y="3489564"/>
            <a:ext cx="2057584" cy="9659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flipV="1">
            <a:off x="2370277" y="2420888"/>
            <a:ext cx="942086" cy="1751386"/>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2655318" y="3068959"/>
            <a:ext cx="1269296" cy="155635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図 16"/>
          <p:cNvPicPr>
            <a:picLocks noChangeAspect="1"/>
          </p:cNvPicPr>
          <p:nvPr/>
        </p:nvPicPr>
        <p:blipFill>
          <a:blip r:embed="rId3"/>
          <a:stretch>
            <a:fillRect/>
          </a:stretch>
        </p:blipFill>
        <p:spPr>
          <a:xfrm>
            <a:off x="5113529" y="756873"/>
            <a:ext cx="4256636" cy="2305678"/>
          </a:xfrm>
          <a:prstGeom prst="rect">
            <a:avLst/>
          </a:prstGeom>
          <a:ln>
            <a:solidFill>
              <a:schemeClr val="tx1"/>
            </a:solidFill>
          </a:ln>
        </p:spPr>
      </p:pic>
      <p:pic>
        <p:nvPicPr>
          <p:cNvPr id="18" name="図 17"/>
          <p:cNvPicPr>
            <a:picLocks noChangeAspect="1"/>
          </p:cNvPicPr>
          <p:nvPr/>
        </p:nvPicPr>
        <p:blipFill>
          <a:blip r:embed="rId4"/>
          <a:stretch>
            <a:fillRect/>
          </a:stretch>
        </p:blipFill>
        <p:spPr>
          <a:xfrm>
            <a:off x="5113529" y="3138895"/>
            <a:ext cx="4097931" cy="2238006"/>
          </a:xfrm>
          <a:prstGeom prst="rect">
            <a:avLst/>
          </a:prstGeom>
          <a:ln>
            <a:solidFill>
              <a:schemeClr val="tx1"/>
            </a:solidFill>
          </a:ln>
        </p:spPr>
      </p:pic>
      <p:sp>
        <p:nvSpPr>
          <p:cNvPr id="19" name="テキスト ボックス 18"/>
          <p:cNvSpPr txBox="1"/>
          <p:nvPr/>
        </p:nvSpPr>
        <p:spPr>
          <a:xfrm>
            <a:off x="3047461" y="2162071"/>
            <a:ext cx="723275" cy="307777"/>
          </a:xfrm>
          <a:prstGeom prst="rect">
            <a:avLst/>
          </a:prstGeom>
          <a:noFill/>
        </p:spPr>
        <p:txBody>
          <a:bodyPr wrap="none" rtlCol="0">
            <a:spAutoFit/>
          </a:bodyPr>
          <a:lstStyle/>
          <a:p>
            <a:pPr algn="just"/>
            <a:r>
              <a:rPr kumimoji="1" lang="ja-JP" altLang="en-US" sz="1400" b="1" dirty="0" smtClean="0">
                <a:solidFill>
                  <a:schemeClr val="accent5">
                    <a:lumMod val="50000"/>
                  </a:schemeClr>
                </a:solidFill>
              </a:rPr>
              <a:t>横断①</a:t>
            </a:r>
            <a:endParaRPr kumimoji="1" lang="ja-JP" altLang="en-US" sz="1400" b="1" dirty="0" smtClean="0">
              <a:solidFill>
                <a:schemeClr val="accent5">
                  <a:lumMod val="50000"/>
                </a:schemeClr>
              </a:solidFill>
            </a:endParaRPr>
          </a:p>
        </p:txBody>
      </p:sp>
      <p:sp>
        <p:nvSpPr>
          <p:cNvPr id="20" name="テキスト ボックス 19"/>
          <p:cNvSpPr txBox="1"/>
          <p:nvPr/>
        </p:nvSpPr>
        <p:spPr>
          <a:xfrm>
            <a:off x="3569216" y="2831118"/>
            <a:ext cx="723275" cy="307777"/>
          </a:xfrm>
          <a:prstGeom prst="rect">
            <a:avLst/>
          </a:prstGeom>
          <a:noFill/>
        </p:spPr>
        <p:txBody>
          <a:bodyPr wrap="none" rtlCol="0">
            <a:spAutoFit/>
          </a:bodyPr>
          <a:lstStyle/>
          <a:p>
            <a:pPr algn="just"/>
            <a:r>
              <a:rPr kumimoji="1" lang="ja-JP" altLang="en-US" sz="1400" b="1" dirty="0" smtClean="0">
                <a:solidFill>
                  <a:schemeClr val="accent5">
                    <a:lumMod val="50000"/>
                  </a:schemeClr>
                </a:solidFill>
              </a:rPr>
              <a:t>横断②</a:t>
            </a:r>
            <a:endParaRPr kumimoji="1" lang="ja-JP" altLang="en-US" sz="1400" b="1" dirty="0" smtClean="0">
              <a:solidFill>
                <a:schemeClr val="accent5">
                  <a:lumMod val="50000"/>
                </a:schemeClr>
              </a:solidFill>
            </a:endParaRPr>
          </a:p>
        </p:txBody>
      </p:sp>
      <p:sp>
        <p:nvSpPr>
          <p:cNvPr id="21" name="テキスト ボックス 20"/>
          <p:cNvSpPr txBox="1"/>
          <p:nvPr/>
        </p:nvSpPr>
        <p:spPr>
          <a:xfrm>
            <a:off x="8646890" y="720607"/>
            <a:ext cx="723275" cy="307777"/>
          </a:xfrm>
          <a:prstGeom prst="rect">
            <a:avLst/>
          </a:prstGeom>
          <a:noFill/>
        </p:spPr>
        <p:txBody>
          <a:bodyPr wrap="none" rtlCol="0">
            <a:spAutoFit/>
          </a:bodyPr>
          <a:lstStyle/>
          <a:p>
            <a:pPr algn="just"/>
            <a:r>
              <a:rPr kumimoji="1" lang="ja-JP" altLang="en-US" sz="1400" b="1" dirty="0" smtClean="0">
                <a:solidFill>
                  <a:schemeClr val="accent5">
                    <a:lumMod val="50000"/>
                  </a:schemeClr>
                </a:solidFill>
              </a:rPr>
              <a:t>横断①</a:t>
            </a:r>
            <a:endParaRPr kumimoji="1" lang="ja-JP" altLang="en-US" sz="1400" b="1" dirty="0" smtClean="0">
              <a:solidFill>
                <a:schemeClr val="accent5">
                  <a:lumMod val="50000"/>
                </a:schemeClr>
              </a:solidFill>
            </a:endParaRPr>
          </a:p>
        </p:txBody>
      </p:sp>
      <p:sp>
        <p:nvSpPr>
          <p:cNvPr id="22" name="テキスト ボックス 21"/>
          <p:cNvSpPr txBox="1"/>
          <p:nvPr/>
        </p:nvSpPr>
        <p:spPr>
          <a:xfrm>
            <a:off x="8488185" y="3133983"/>
            <a:ext cx="723275" cy="307777"/>
          </a:xfrm>
          <a:prstGeom prst="rect">
            <a:avLst/>
          </a:prstGeom>
          <a:noFill/>
        </p:spPr>
        <p:txBody>
          <a:bodyPr wrap="none" rtlCol="0">
            <a:spAutoFit/>
          </a:bodyPr>
          <a:lstStyle/>
          <a:p>
            <a:pPr algn="just"/>
            <a:r>
              <a:rPr kumimoji="1" lang="ja-JP" altLang="en-US" sz="1400" b="1" dirty="0" smtClean="0">
                <a:solidFill>
                  <a:schemeClr val="accent5">
                    <a:lumMod val="50000"/>
                  </a:schemeClr>
                </a:solidFill>
              </a:rPr>
              <a:t>横断②</a:t>
            </a:r>
            <a:endParaRPr kumimoji="1" lang="ja-JP" altLang="en-US" sz="1400" b="1" dirty="0" smtClean="0">
              <a:solidFill>
                <a:schemeClr val="accent5">
                  <a:lumMod val="50000"/>
                </a:schemeClr>
              </a:solidFill>
            </a:endParaRPr>
          </a:p>
        </p:txBody>
      </p:sp>
      <p:sp>
        <p:nvSpPr>
          <p:cNvPr id="23" name="正方形/長方形 22"/>
          <p:cNvSpPr/>
          <p:nvPr/>
        </p:nvSpPr>
        <p:spPr>
          <a:xfrm>
            <a:off x="4903814" y="5525404"/>
            <a:ext cx="4826554" cy="1077218"/>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endParaRPr lang="en-US" altLang="ja-JP" sz="1600" b="1" dirty="0" smtClean="0">
              <a:solidFill>
                <a:srgbClr val="FF0000"/>
              </a:solidFill>
              <a:effectLst>
                <a:outerShdw blurRad="38100" dist="38100" dir="2700000" algn="tl">
                  <a:srgbClr val="000000">
                    <a:alpha val="43137"/>
                  </a:srgbClr>
                </a:outerShdw>
              </a:effectLst>
              <a:latin typeface="+mj-ea"/>
              <a:ea typeface="+mj-ea"/>
            </a:endParaRPr>
          </a:p>
          <a:p>
            <a:pPr marL="285750" indent="-285750">
              <a:buFont typeface="Wingdings" panose="05000000000000000000" pitchFamily="2" charset="2"/>
              <a:buChar char="l"/>
            </a:pPr>
            <a:r>
              <a:rPr lang="ja-JP" altLang="en-US" sz="1600" dirty="0" smtClean="0">
                <a:solidFill>
                  <a:srgbClr val="FF0000"/>
                </a:solidFill>
                <a:latin typeface="+mj-ea"/>
                <a:ea typeface="+mj-ea"/>
              </a:rPr>
              <a:t>斜面と保全対象に距離がある場合</a:t>
            </a:r>
            <a:r>
              <a:rPr lang="ja-JP" altLang="en-US" sz="1600" dirty="0" smtClean="0">
                <a:solidFill>
                  <a:schemeClr val="tx1"/>
                </a:solidFill>
                <a:latin typeface="+mj-ea"/>
                <a:ea typeface="+mj-ea"/>
              </a:rPr>
              <a:t>は、待受工との比較を行うこと</a:t>
            </a:r>
            <a:r>
              <a:rPr lang="ja-JP" altLang="en-US" sz="1600" dirty="0" smtClean="0">
                <a:solidFill>
                  <a:schemeClr val="accent4"/>
                </a:solidFill>
                <a:latin typeface="+mj-ea"/>
                <a:ea typeface="+mj-ea"/>
              </a:rPr>
              <a:t>。</a:t>
            </a:r>
            <a:endParaRPr lang="en-US" altLang="ja-JP" sz="1600" dirty="0" smtClean="0">
              <a:solidFill>
                <a:schemeClr val="accent4"/>
              </a:solidFill>
              <a:latin typeface="+mj-ea"/>
              <a:ea typeface="+mj-ea"/>
            </a:endParaRPr>
          </a:p>
          <a:p>
            <a:r>
              <a:rPr lang="ja-JP" altLang="en-US" sz="1600" dirty="0" smtClean="0">
                <a:solidFill>
                  <a:schemeClr val="accent4"/>
                </a:solidFill>
                <a:latin typeface="+mj-ea"/>
                <a:ea typeface="+mj-ea"/>
              </a:rPr>
              <a:t>　⇒急傾斜事業＝宅地造成では</a:t>
            </a:r>
            <a:r>
              <a:rPr lang="ja-JP" altLang="en-US" sz="1600" dirty="0" smtClean="0">
                <a:solidFill>
                  <a:schemeClr val="accent4"/>
                </a:solidFill>
                <a:latin typeface="+mj-ea"/>
                <a:ea typeface="+mj-ea"/>
              </a:rPr>
              <a:t>ない</a:t>
            </a:r>
            <a:r>
              <a:rPr lang="ja-JP" altLang="en-US" sz="1600" dirty="0" smtClean="0">
                <a:solidFill>
                  <a:schemeClr val="accent4"/>
                </a:solidFill>
                <a:latin typeface="+mj-ea"/>
                <a:ea typeface="+mj-ea"/>
              </a:rPr>
              <a:t>！</a:t>
            </a:r>
            <a:endParaRPr lang="en-US" altLang="ja-JP" sz="1600" dirty="0" smtClean="0">
              <a:solidFill>
                <a:schemeClr val="accent4"/>
              </a:solidFill>
              <a:latin typeface="+mj-ea"/>
              <a:ea typeface="+mj-ea"/>
            </a:endParaRPr>
          </a:p>
        </p:txBody>
      </p:sp>
      <p:grpSp>
        <p:nvGrpSpPr>
          <p:cNvPr id="24" name="グループ化 23"/>
          <p:cNvGrpSpPr/>
          <p:nvPr/>
        </p:nvGrpSpPr>
        <p:grpSpPr>
          <a:xfrm>
            <a:off x="4830583" y="5424645"/>
            <a:ext cx="1473078" cy="360000"/>
            <a:chOff x="60222" y="4521844"/>
            <a:chExt cx="1473078" cy="360000"/>
          </a:xfrm>
        </p:grpSpPr>
        <p:sp>
          <p:nvSpPr>
            <p:cNvPr id="25" name="角丸四角形 24"/>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spTree>
    <p:extLst>
      <p:ext uri="{BB962C8B-B14F-4D97-AF65-F5344CB8AC3E}">
        <p14:creationId xmlns:p14="http://schemas.microsoft.com/office/powerpoint/2010/main" val="29337918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4488" y="342528"/>
            <a:ext cx="9724137" cy="400110"/>
          </a:xfrm>
        </p:spPr>
        <p:txBody>
          <a:bodyPr wrap="none"/>
          <a:lstStyle/>
          <a:p>
            <a:r>
              <a:rPr kumimoji="1" lang="ja-JP" altLang="en-US" sz="2000" dirty="0" smtClean="0"/>
              <a:t>（５）「</a:t>
            </a:r>
            <a:r>
              <a:rPr kumimoji="1" lang="ja-JP" altLang="en-US" sz="2000" dirty="0" smtClean="0"/>
              <a:t>新・斜面崩壊防止工事の設計と実例」－急傾斜地崩壊防止工事技術指針－の改訂</a:t>
            </a:r>
            <a:endParaRPr kumimoji="1" lang="ja-JP" altLang="en-US" sz="2000" dirty="0"/>
          </a:p>
        </p:txBody>
      </p:sp>
      <p:graphicFrame>
        <p:nvGraphicFramePr>
          <p:cNvPr id="7" name="コンテンツ プレースホルダー 6"/>
          <p:cNvGraphicFramePr>
            <a:graphicFrameLocks noGrp="1"/>
          </p:cNvGraphicFramePr>
          <p:nvPr>
            <p:ph idx="1"/>
            <p:extLst/>
          </p:nvPr>
        </p:nvGraphicFramePr>
        <p:xfrm>
          <a:off x="138361" y="836712"/>
          <a:ext cx="9553575" cy="5948680"/>
        </p:xfrm>
        <a:graphic>
          <a:graphicData uri="http://schemas.openxmlformats.org/drawingml/2006/table">
            <a:tbl>
              <a:tblPr firstRow="1" bandRow="1">
                <a:tableStyleId>{B301B821-A1FF-4177-AEE7-76D212191A09}</a:tableStyleId>
              </a:tblPr>
              <a:tblGrid>
                <a:gridCol w="3184525"/>
                <a:gridCol w="3184525"/>
                <a:gridCol w="3184525"/>
              </a:tblGrid>
              <a:tr h="370840">
                <a:tc>
                  <a:txBody>
                    <a:bodyPr/>
                    <a:lstStyle/>
                    <a:p>
                      <a:pPr algn="ctr"/>
                      <a:r>
                        <a:rPr kumimoji="1" lang="ja-JP" altLang="en-US" sz="1400" dirty="0" smtClean="0"/>
                        <a:t>旧版（</a:t>
                      </a:r>
                      <a:r>
                        <a:rPr kumimoji="1" lang="en-US" altLang="ja-JP" sz="1400" dirty="0" smtClean="0"/>
                        <a:t>H8.7</a:t>
                      </a:r>
                      <a:r>
                        <a:rPr kumimoji="1" lang="ja-JP" altLang="en-US" sz="1400" dirty="0" smtClean="0"/>
                        <a:t>）</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smtClean="0"/>
                        <a:t>改訂版（</a:t>
                      </a:r>
                      <a:r>
                        <a:rPr kumimoji="1" lang="en-US" altLang="ja-JP" sz="1400" dirty="0" smtClean="0"/>
                        <a:t>R1.5</a:t>
                      </a:r>
                      <a:r>
                        <a:rPr kumimoji="1" lang="ja-JP" altLang="en-US" sz="1400" dirty="0" smtClean="0"/>
                        <a:t>）</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dirty="0" smtClean="0"/>
                        <a:t>主な変更点</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7232">
                <a:tc>
                  <a:txBody>
                    <a:bodyPr/>
                    <a:lstStyle/>
                    <a:p>
                      <a:r>
                        <a:rPr kumimoji="1" lang="ja-JP" altLang="en-US" sz="1400" dirty="0" smtClean="0"/>
                        <a:t>第</a:t>
                      </a:r>
                      <a:r>
                        <a:rPr kumimoji="1" lang="en-US" altLang="ja-JP" sz="1400" dirty="0" smtClean="0"/>
                        <a:t>1</a:t>
                      </a:r>
                      <a:r>
                        <a:rPr kumimoji="1" lang="ja-JP" altLang="en-US" sz="1400" dirty="0" smtClean="0"/>
                        <a:t>章　概説</a:t>
                      </a:r>
                      <a:endParaRPr kumimoji="1" lang="ja-JP" altLang="en-US" sz="1400" dirty="0"/>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1</a:t>
                      </a:r>
                      <a:r>
                        <a:rPr kumimoji="1" lang="ja-JP" altLang="en-US" sz="1400" dirty="0" smtClean="0"/>
                        <a:t>章　概説</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土砂法の追加</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464">
                <a:tc>
                  <a:txBody>
                    <a:bodyPr/>
                    <a:lstStyle/>
                    <a:p>
                      <a:r>
                        <a:rPr kumimoji="1" lang="ja-JP" altLang="en-US" sz="1400" dirty="0" smtClean="0"/>
                        <a:t>第</a:t>
                      </a:r>
                      <a:r>
                        <a:rPr kumimoji="1" lang="en-US" altLang="ja-JP" sz="1400" dirty="0" smtClean="0"/>
                        <a:t>2</a:t>
                      </a:r>
                      <a:r>
                        <a:rPr kumimoji="1" lang="ja-JP" altLang="en-US" sz="1400" dirty="0" smtClean="0"/>
                        <a:t>章　計画</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1400" dirty="0" smtClean="0"/>
                        <a:t>第</a:t>
                      </a:r>
                      <a:r>
                        <a:rPr kumimoji="1" lang="en-US" altLang="ja-JP" sz="1400" dirty="0" smtClean="0"/>
                        <a:t>2</a:t>
                      </a:r>
                      <a:r>
                        <a:rPr kumimoji="1" lang="ja-JP" altLang="en-US" sz="1400" dirty="0" smtClean="0"/>
                        <a:t>章　調査・計画</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1200" dirty="0" smtClean="0"/>
                        <a:t>新しい調査手法、維持管理調査を追記</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696">
                <a:tc>
                  <a:txBody>
                    <a:bodyPr/>
                    <a:lstStyle/>
                    <a:p>
                      <a:r>
                        <a:rPr kumimoji="1" lang="ja-JP" altLang="en-US" sz="1400" dirty="0" smtClean="0"/>
                        <a:t>第</a:t>
                      </a:r>
                      <a:r>
                        <a:rPr kumimoji="1" lang="en-US" altLang="ja-JP" sz="1400" dirty="0" smtClean="0"/>
                        <a:t>3</a:t>
                      </a:r>
                      <a:r>
                        <a:rPr kumimoji="1" lang="ja-JP" altLang="en-US" sz="1400" dirty="0" smtClean="0"/>
                        <a:t>章　調査</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8936">
                <a:tc>
                  <a:txBody>
                    <a:bodyPr/>
                    <a:lstStyle/>
                    <a:p>
                      <a:r>
                        <a:rPr kumimoji="1" lang="ja-JP" altLang="en-US" sz="1400" dirty="0" smtClean="0"/>
                        <a:t>第</a:t>
                      </a:r>
                      <a:r>
                        <a:rPr kumimoji="1" lang="en-US" altLang="ja-JP" sz="1400" dirty="0" smtClean="0"/>
                        <a:t>4</a:t>
                      </a:r>
                      <a:r>
                        <a:rPr kumimoji="1" lang="ja-JP" altLang="en-US" sz="1400" dirty="0" smtClean="0"/>
                        <a:t>章　排水工の設計・施工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3</a:t>
                      </a:r>
                      <a:r>
                        <a:rPr kumimoji="1" lang="ja-JP" altLang="en-US" sz="1400" dirty="0" smtClean="0"/>
                        <a:t>章　排水工の設計・施工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水抜孔の径・設置頻度の修正</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2168">
                <a:tc>
                  <a:txBody>
                    <a:bodyPr/>
                    <a:lstStyle/>
                    <a:p>
                      <a:r>
                        <a:rPr kumimoji="1" lang="ja-JP" altLang="en-US" sz="1400" dirty="0" smtClean="0"/>
                        <a:t>第</a:t>
                      </a:r>
                      <a:r>
                        <a:rPr kumimoji="1" lang="en-US" altLang="ja-JP" sz="1400" dirty="0" smtClean="0"/>
                        <a:t>5</a:t>
                      </a:r>
                      <a:r>
                        <a:rPr kumimoji="1" lang="ja-JP" altLang="en-US" sz="1400" dirty="0" smtClean="0"/>
                        <a:t>章　切土工の設計・施工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4</a:t>
                      </a:r>
                      <a:r>
                        <a:rPr kumimoji="1" lang="ja-JP" altLang="en-US" sz="1400" dirty="0" smtClean="0"/>
                        <a:t>章　切土工の設計・施工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5400">
                <a:tc>
                  <a:txBody>
                    <a:bodyPr/>
                    <a:lstStyle/>
                    <a:p>
                      <a:r>
                        <a:rPr kumimoji="1" lang="ja-JP" altLang="en-US" sz="1400" dirty="0" smtClean="0"/>
                        <a:t>第</a:t>
                      </a:r>
                      <a:r>
                        <a:rPr kumimoji="1" lang="en-US" altLang="ja-JP" sz="1400" dirty="0" smtClean="0"/>
                        <a:t>6</a:t>
                      </a:r>
                      <a:r>
                        <a:rPr kumimoji="1" lang="ja-JP" altLang="en-US" sz="1400" dirty="0" smtClean="0"/>
                        <a:t>章　植生工の設計・施工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5</a:t>
                      </a:r>
                      <a:r>
                        <a:rPr kumimoji="1" lang="ja-JP" altLang="en-US" sz="1400" dirty="0" smtClean="0"/>
                        <a:t>章　植生工の設計・施工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植生リストの更新</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8632">
                <a:tc>
                  <a:txBody>
                    <a:bodyPr/>
                    <a:lstStyle/>
                    <a:p>
                      <a:r>
                        <a:rPr kumimoji="1" lang="ja-JP" altLang="en-US" sz="1400" dirty="0" smtClean="0"/>
                        <a:t>第</a:t>
                      </a:r>
                      <a:r>
                        <a:rPr kumimoji="1" lang="en-US" altLang="ja-JP" sz="1400" dirty="0" smtClean="0"/>
                        <a:t>7</a:t>
                      </a:r>
                      <a:r>
                        <a:rPr kumimoji="1" lang="ja-JP" altLang="en-US" sz="1400" dirty="0" smtClean="0"/>
                        <a:t>章　張工の設計・施工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6</a:t>
                      </a:r>
                      <a:r>
                        <a:rPr kumimoji="1" lang="ja-JP" altLang="en-US" sz="1400" dirty="0" smtClean="0"/>
                        <a:t>章　張工の設計・施工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1864">
                <a:tc>
                  <a:txBody>
                    <a:bodyPr/>
                    <a:lstStyle/>
                    <a:p>
                      <a:r>
                        <a:rPr kumimoji="1" lang="ja-JP" altLang="en-US" sz="1400" dirty="0" smtClean="0"/>
                        <a:t>第</a:t>
                      </a:r>
                      <a:r>
                        <a:rPr kumimoji="1" lang="en-US" altLang="ja-JP" sz="1400" dirty="0" smtClean="0"/>
                        <a:t>8</a:t>
                      </a:r>
                      <a:r>
                        <a:rPr kumimoji="1" lang="ja-JP" altLang="en-US" sz="1400" dirty="0" smtClean="0"/>
                        <a:t>章　のり枠工の設計・施工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7</a:t>
                      </a:r>
                      <a:r>
                        <a:rPr kumimoji="1" lang="ja-JP" altLang="en-US" sz="1400" dirty="0" smtClean="0"/>
                        <a:t>章　のり枠工の設計・施工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9112">
                <a:tc>
                  <a:txBody>
                    <a:bodyPr/>
                    <a:lstStyle/>
                    <a:p>
                      <a:r>
                        <a:rPr kumimoji="1" lang="ja-JP" altLang="en-US" sz="1400" dirty="0" smtClean="0"/>
                        <a:t>第</a:t>
                      </a:r>
                      <a:r>
                        <a:rPr kumimoji="1" lang="en-US" altLang="ja-JP" sz="1400" dirty="0" smtClean="0"/>
                        <a:t>9</a:t>
                      </a:r>
                      <a:r>
                        <a:rPr kumimoji="1" lang="ja-JP" altLang="en-US" sz="1400" dirty="0" smtClean="0"/>
                        <a:t>章　吹付工の設計・施工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主たる工種から削除し第</a:t>
                      </a:r>
                      <a:r>
                        <a:rPr kumimoji="1" lang="en-US" altLang="ja-JP" sz="1200" dirty="0" smtClean="0"/>
                        <a:t>12</a:t>
                      </a:r>
                      <a:r>
                        <a:rPr kumimoji="1" lang="ja-JP" altLang="en-US" sz="1200" dirty="0" smtClean="0"/>
                        <a:t>章その他の工種へ移行</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984">
                <a:tc>
                  <a:txBody>
                    <a:bodyPr/>
                    <a:lstStyle/>
                    <a:p>
                      <a:r>
                        <a:rPr kumimoji="1" lang="ja-JP" altLang="en-US" sz="1400" dirty="0" smtClean="0"/>
                        <a:t>第</a:t>
                      </a:r>
                      <a:r>
                        <a:rPr kumimoji="1" lang="en-US" altLang="ja-JP" sz="1400" dirty="0" smtClean="0"/>
                        <a:t>10</a:t>
                      </a:r>
                      <a:r>
                        <a:rPr kumimoji="1" lang="ja-JP" altLang="en-US" sz="1400" dirty="0" smtClean="0"/>
                        <a:t>章　擁壁工の設計・施工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8</a:t>
                      </a:r>
                      <a:r>
                        <a:rPr kumimoji="1" lang="ja-JP" altLang="en-US" sz="1400" dirty="0" smtClean="0"/>
                        <a:t>章　擁壁工の設計・施工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待受式擁壁工の記述改訂</a:t>
                      </a:r>
                      <a:endParaRPr kumimoji="1" lang="en-US" altLang="ja-JP" sz="1200" dirty="0" smtClean="0"/>
                    </a:p>
                    <a:p>
                      <a:r>
                        <a:rPr kumimoji="1" lang="ja-JP" altLang="en-US" sz="1200" dirty="0" smtClean="0"/>
                        <a:t>安定性照査方法の改訂</a:t>
                      </a:r>
                      <a:endParaRPr kumimoji="1" lang="en-US" altLang="ja-JP" sz="1200" dirty="0" smtClean="0"/>
                    </a:p>
                    <a:p>
                      <a:r>
                        <a:rPr kumimoji="1" lang="ja-JP" altLang="en-US" sz="1200" dirty="0" smtClean="0"/>
                        <a:t>高エネルギー吸収タイプを追記</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kumimoji="1" lang="ja-JP" altLang="en-US" sz="1400" dirty="0" smtClean="0"/>
                        <a:t>第</a:t>
                      </a:r>
                      <a:r>
                        <a:rPr kumimoji="1" lang="en-US" altLang="ja-JP" sz="1400" dirty="0" smtClean="0"/>
                        <a:t>11</a:t>
                      </a:r>
                      <a:r>
                        <a:rPr kumimoji="1" lang="ja-JP" altLang="en-US" sz="1400" dirty="0" smtClean="0"/>
                        <a:t>章　グラウンドアンカー工およびロックボルト工の設計・施工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9</a:t>
                      </a:r>
                      <a:r>
                        <a:rPr kumimoji="1" lang="ja-JP" altLang="en-US" sz="1400" dirty="0" smtClean="0"/>
                        <a:t>章　グラウンドアンカー工の設計・施工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ロックボルト工を地山補強土工に移行</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5840">
                <a:tc>
                  <a:txBody>
                    <a:bodyPr/>
                    <a:lstStyle/>
                    <a:p>
                      <a:r>
                        <a:rPr kumimoji="1" lang="ja-JP" altLang="en-US" sz="1400" dirty="0" smtClean="0"/>
                        <a:t>－</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10</a:t>
                      </a:r>
                      <a:r>
                        <a:rPr kumimoji="1" lang="ja-JP" altLang="en-US" sz="1400" dirty="0" smtClean="0"/>
                        <a:t>章　地山補強土工の設計・施工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鉄筋挿入工の設計基準を追記</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088">
                <a:tc>
                  <a:txBody>
                    <a:bodyPr/>
                    <a:lstStyle/>
                    <a:p>
                      <a:r>
                        <a:rPr kumimoji="1" lang="ja-JP" altLang="en-US" sz="1400" dirty="0" smtClean="0"/>
                        <a:t>第</a:t>
                      </a:r>
                      <a:r>
                        <a:rPr kumimoji="1" lang="en-US" altLang="ja-JP" sz="1400" dirty="0" smtClean="0"/>
                        <a:t>12</a:t>
                      </a:r>
                      <a:r>
                        <a:rPr kumimoji="1" lang="ja-JP" altLang="en-US" sz="1400" dirty="0" smtClean="0"/>
                        <a:t>章　落石対策工の設計・施工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11</a:t>
                      </a:r>
                      <a:r>
                        <a:rPr kumimoji="1" lang="ja-JP" altLang="en-US" sz="1400" dirty="0" smtClean="0"/>
                        <a:t>章　落石対策工の設計・施工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安定性照査方法の改訂</a:t>
                      </a:r>
                      <a:endParaRPr kumimoji="1" lang="en-US" altLang="ja-JP" sz="1200" dirty="0" smtClean="0"/>
                    </a:p>
                    <a:p>
                      <a:r>
                        <a:rPr kumimoji="1" lang="ja-JP" altLang="en-US" sz="1200" dirty="0" smtClean="0"/>
                        <a:t>高エネルギー吸収タイプの追記</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7936">
                <a:tc>
                  <a:txBody>
                    <a:bodyPr/>
                    <a:lstStyle/>
                    <a:p>
                      <a:r>
                        <a:rPr kumimoji="1" lang="ja-JP" altLang="en-US" sz="1400" dirty="0" smtClean="0"/>
                        <a:t>第</a:t>
                      </a:r>
                      <a:r>
                        <a:rPr kumimoji="1" lang="en-US" altLang="ja-JP" sz="1400" dirty="0" smtClean="0"/>
                        <a:t>13</a:t>
                      </a:r>
                      <a:r>
                        <a:rPr kumimoji="1" lang="ja-JP" altLang="en-US" sz="1400" dirty="0" smtClean="0"/>
                        <a:t>章　その他の工種の設計・施工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12</a:t>
                      </a:r>
                      <a:r>
                        <a:rPr kumimoji="1" lang="ja-JP" altLang="en-US" sz="1400" dirty="0" smtClean="0"/>
                        <a:t>章　その他の工種の設計・施工</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鉄筋挿入工を地山補強土工に移行</a:t>
                      </a:r>
                      <a:endParaRPr kumimoji="1" lang="en-US" altLang="ja-JP" sz="1200" dirty="0" smtClean="0"/>
                    </a:p>
                    <a:p>
                      <a:r>
                        <a:rPr kumimoji="1" lang="ja-JP" altLang="en-US" sz="1200" dirty="0" smtClean="0"/>
                        <a:t>吹付工の追加</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0776">
                <a:tc>
                  <a:txBody>
                    <a:bodyPr/>
                    <a:lstStyle/>
                    <a:p>
                      <a:r>
                        <a:rPr kumimoji="1" lang="ja-JP" altLang="en-US" sz="1400" dirty="0" smtClean="0"/>
                        <a:t>第</a:t>
                      </a:r>
                      <a:r>
                        <a:rPr kumimoji="1" lang="en-US" altLang="ja-JP" sz="1400" dirty="0" smtClean="0"/>
                        <a:t>14</a:t>
                      </a:r>
                      <a:r>
                        <a:rPr kumimoji="1" lang="ja-JP" altLang="en-US" sz="1400" dirty="0" smtClean="0"/>
                        <a:t>章　施設の維持管理</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smtClean="0"/>
                        <a:t>第</a:t>
                      </a:r>
                      <a:r>
                        <a:rPr kumimoji="1" lang="en-US" altLang="ja-JP" sz="1400" dirty="0" smtClean="0"/>
                        <a:t>13</a:t>
                      </a:r>
                      <a:r>
                        <a:rPr kumimoji="1" lang="ja-JP" altLang="en-US" sz="1400" dirty="0" smtClean="0"/>
                        <a:t>章　施設の維持管理</a:t>
                      </a:r>
                      <a:endParaRPr kumimoji="1" lang="ja-JP" alt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t>点検項目・維持管理の記述改訂</a:t>
                      </a: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182697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497" y="738863"/>
            <a:ext cx="8915400" cy="461665"/>
          </a:xfrm>
        </p:spPr>
        <p:txBody>
          <a:bodyPr/>
          <a:lstStyle/>
          <a:p>
            <a:r>
              <a:rPr kumimoji="1" lang="en-US" altLang="ja-JP" dirty="0" smtClean="0"/>
              <a:t>【</a:t>
            </a:r>
            <a:r>
              <a:rPr kumimoji="1" lang="ja-JP" altLang="en-US" dirty="0" smtClean="0"/>
              <a:t>主</a:t>
            </a:r>
            <a:r>
              <a:rPr kumimoji="1" lang="ja-JP" altLang="en-US" dirty="0" smtClean="0"/>
              <a:t>な留意</a:t>
            </a:r>
            <a:r>
              <a:rPr kumimoji="1" lang="ja-JP" altLang="en-US" dirty="0" smtClean="0"/>
              <a:t>事項</a:t>
            </a:r>
            <a:r>
              <a:rPr kumimoji="1" lang="en-US" altLang="ja-JP" dirty="0" smtClean="0"/>
              <a:t>】</a:t>
            </a:r>
            <a:endParaRPr kumimoji="1" lang="ja-JP" altLang="en-US" dirty="0"/>
          </a:p>
        </p:txBody>
      </p:sp>
      <p:sp>
        <p:nvSpPr>
          <p:cNvPr id="3" name="コンテンツ プレースホルダー 2"/>
          <p:cNvSpPr>
            <a:spLocks noGrp="1"/>
          </p:cNvSpPr>
          <p:nvPr>
            <p:ph idx="1"/>
          </p:nvPr>
        </p:nvSpPr>
        <p:spPr>
          <a:xfrm>
            <a:off x="156529" y="1196752"/>
            <a:ext cx="9555000" cy="5798510"/>
          </a:xfrm>
        </p:spPr>
        <p:txBody>
          <a:bodyPr/>
          <a:lstStyle/>
          <a:p>
            <a:pPr marL="0" indent="0">
              <a:buNone/>
            </a:pPr>
            <a:r>
              <a:rPr lang="ja-JP" altLang="en-US" sz="1800" b="1" dirty="0"/>
              <a:t>１　待受式高エネルギー吸収型崩壊土砂防護柵工における衝撃力緩和係数</a:t>
            </a:r>
            <a:r>
              <a:rPr lang="en-US" altLang="ja-JP" sz="1800" b="1" dirty="0"/>
              <a:t>α</a:t>
            </a:r>
            <a:r>
              <a:rPr lang="ja-JP" altLang="en-US" sz="1800" b="1" dirty="0" smtClean="0"/>
              <a:t>について</a:t>
            </a:r>
            <a:endParaRPr lang="ja-JP" altLang="en-US" sz="1800" b="1" dirty="0"/>
          </a:p>
          <a:p>
            <a:pPr marL="400050" lvl="1" indent="0">
              <a:buNone/>
            </a:pPr>
            <a:r>
              <a:rPr lang="ja-JP" altLang="en-US" sz="1800" dirty="0"/>
              <a:t>土砂災害警戒区域等における土砂災害防止対策の推進に関する法律施行令（平成１３年政令第８４号）第２条第２項の規定により国土交通大臣が定めた方法に対応した崩壊土砂対策の待受工法として近年採用されることが多くなった工法ですあり、これまで全国の統一基準が示されていなかったことから重力式コンクリート擁壁に準じて衝撃力緩和係数</a:t>
            </a:r>
            <a:r>
              <a:rPr lang="en-US" altLang="ja-JP" sz="1800" dirty="0"/>
              <a:t>α</a:t>
            </a:r>
            <a:r>
              <a:rPr lang="ja-JP" altLang="en-US" sz="1800" dirty="0"/>
              <a:t>＝</a:t>
            </a:r>
            <a:r>
              <a:rPr lang="en-US" altLang="ja-JP" sz="1800" dirty="0"/>
              <a:t>0.5</a:t>
            </a:r>
            <a:r>
              <a:rPr lang="ja-JP" altLang="en-US" sz="1800" dirty="0"/>
              <a:t>として設計を行っている事例がありましたが、</a:t>
            </a:r>
            <a:r>
              <a:rPr lang="ja-JP" altLang="en-US" sz="1800" b="1" u="sng" dirty="0">
                <a:solidFill>
                  <a:srgbClr val="FF0000"/>
                </a:solidFill>
              </a:rPr>
              <a:t>待受式高エネルギー吸収型崩壊土砂防護柵については、重力式コンクリート擁壁の事例に含まれて</a:t>
            </a:r>
            <a:r>
              <a:rPr lang="ja-JP" altLang="en-US" sz="1800" b="1" u="sng" dirty="0" smtClean="0">
                <a:solidFill>
                  <a:srgbClr val="FF0000"/>
                </a:solidFill>
              </a:rPr>
              <a:t>いない（</a:t>
            </a:r>
            <a:r>
              <a:rPr lang="en-US" altLang="ja-JP" sz="1800" b="1" u="sng" dirty="0" smtClean="0">
                <a:solidFill>
                  <a:srgbClr val="FF0000"/>
                </a:solidFill>
              </a:rPr>
              <a:t>α=1.0</a:t>
            </a:r>
            <a:r>
              <a:rPr lang="ja-JP" altLang="en-US" sz="1800" b="1" u="sng" dirty="0" smtClean="0">
                <a:solidFill>
                  <a:srgbClr val="FF0000"/>
                </a:solidFill>
              </a:rPr>
              <a:t>とする）</a:t>
            </a:r>
            <a:r>
              <a:rPr lang="ja-JP" altLang="en-US" sz="1800" dirty="0" smtClean="0"/>
              <a:t>ことに</a:t>
            </a:r>
            <a:r>
              <a:rPr lang="ja-JP" altLang="en-US" sz="1800" dirty="0"/>
              <a:t>留意すること。</a:t>
            </a:r>
          </a:p>
          <a:p>
            <a:pPr marL="0" indent="0">
              <a:lnSpc>
                <a:spcPts val="1400"/>
              </a:lnSpc>
              <a:buNone/>
            </a:pPr>
            <a:endParaRPr lang="ja-JP" altLang="en-US" sz="1800" dirty="0"/>
          </a:p>
          <a:p>
            <a:pPr marL="0" indent="0">
              <a:buNone/>
            </a:pPr>
            <a:r>
              <a:rPr lang="ja-JP" altLang="en-US" sz="1800" b="1" dirty="0"/>
              <a:t>２　地山補強土工（鉄筋挿入工）の技術基準に</a:t>
            </a:r>
            <a:r>
              <a:rPr lang="ja-JP" altLang="en-US" sz="1800" b="1" dirty="0" smtClean="0"/>
              <a:t>ついて</a:t>
            </a:r>
            <a:endParaRPr lang="ja-JP" altLang="en-US" sz="1800" b="1" dirty="0"/>
          </a:p>
          <a:p>
            <a:pPr marL="400050" lvl="1" indent="0">
              <a:buNone/>
            </a:pPr>
            <a:r>
              <a:rPr lang="ja-JP" altLang="en-US" sz="1800" dirty="0" smtClean="0"/>
              <a:t>旧版では、グラウンドアンカー工</a:t>
            </a:r>
            <a:r>
              <a:rPr lang="ja-JP" altLang="en-US" sz="1800" dirty="0"/>
              <a:t>に準じたものと</a:t>
            </a:r>
            <a:r>
              <a:rPr lang="ja-JP" altLang="en-US" sz="1800" dirty="0" smtClean="0"/>
              <a:t>いう扱いで詳細な設計・施工基準が示されていなかったが</a:t>
            </a:r>
            <a:r>
              <a:rPr lang="ja-JP" altLang="en-US" sz="1800" dirty="0"/>
              <a:t>、近年の施工実績を考慮して、今回の改訂で個別に章立てされるとともに、これまで明確に定められていなかった補強材の配置間隔、許容摩擦抵抗力等の設計基準及び施工方法が定められたので留意すること。</a:t>
            </a:r>
          </a:p>
          <a:p>
            <a:pPr marL="0" indent="0">
              <a:lnSpc>
                <a:spcPts val="1400"/>
              </a:lnSpc>
              <a:buNone/>
            </a:pPr>
            <a:endParaRPr lang="ja-JP" altLang="en-US" sz="1800" dirty="0"/>
          </a:p>
          <a:p>
            <a:pPr marL="0" indent="0">
              <a:buNone/>
            </a:pPr>
            <a:r>
              <a:rPr lang="ja-JP" altLang="en-US" sz="1800" b="1" dirty="0"/>
              <a:t>３　吹付工の取扱いについて</a:t>
            </a:r>
          </a:p>
          <a:p>
            <a:pPr marL="400050" lvl="1" indent="0">
              <a:buNone/>
            </a:pPr>
            <a:r>
              <a:rPr lang="ja-JP" altLang="en-US" sz="1800" dirty="0"/>
              <a:t>斜面の侵食防止、風化防止を目的としたコンクリート吹付工やモルタル吹付工といった吹付工については、第９章として急傾斜地崩壊防止工事の主要工種とされていたが、近年のモルタル剥落事故等の増加を考慮してその他工種の一つとされたことから留意すること</a:t>
            </a:r>
            <a:r>
              <a:rPr lang="ja-JP" altLang="en-US" sz="1800" dirty="0" smtClean="0"/>
              <a:t>。</a:t>
            </a:r>
            <a:endParaRPr lang="en-US" altLang="ja-JP" sz="1800" dirty="0" smtClean="0"/>
          </a:p>
          <a:p>
            <a:pPr marL="400050" lvl="1" indent="0">
              <a:buNone/>
            </a:pPr>
            <a:r>
              <a:rPr lang="ja-JP" altLang="en-US" sz="1800" dirty="0" smtClean="0"/>
              <a:t>⇒鳥取県の急傾斜対策において、今後</a:t>
            </a:r>
            <a:r>
              <a:rPr lang="ja-JP" altLang="en-US" sz="1800" b="1" u="sng" dirty="0" smtClean="0">
                <a:solidFill>
                  <a:srgbClr val="FF0000"/>
                </a:solidFill>
              </a:rPr>
              <a:t>モルタル吹付工は採用しない</a:t>
            </a:r>
            <a:r>
              <a:rPr lang="ja-JP" altLang="en-US" sz="1800" dirty="0" smtClean="0"/>
              <a:t>（法枠工を基本とする）。</a:t>
            </a:r>
            <a:endParaRPr lang="ja-JP" altLang="en-US" sz="1800"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77</a:t>
            </a:fld>
            <a:endParaRPr lang="ja-JP" altLang="en-US" dirty="0"/>
          </a:p>
        </p:txBody>
      </p:sp>
      <p:sp>
        <p:nvSpPr>
          <p:cNvPr id="5" name="タイトル 1"/>
          <p:cNvSpPr txBox="1">
            <a:spLocks/>
          </p:cNvSpPr>
          <p:nvPr/>
        </p:nvSpPr>
        <p:spPr bwMode="auto">
          <a:xfrm>
            <a:off x="344488" y="342528"/>
            <a:ext cx="9724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400">
                <a:solidFill>
                  <a:schemeClr val="tx1"/>
                </a:solidFill>
                <a:latin typeface="Arial" charset="0"/>
                <a:ea typeface="ＭＳ Ｐゴシック" pitchFamily="50" charset="-128"/>
              </a:defRPr>
            </a:lvl2pPr>
            <a:lvl3pPr algn="l" rtl="0" eaLnBrk="1" fontAlgn="base" hangingPunct="1">
              <a:spcBef>
                <a:spcPct val="0"/>
              </a:spcBef>
              <a:spcAft>
                <a:spcPct val="0"/>
              </a:spcAft>
              <a:defRPr kumimoji="1" sz="4400">
                <a:solidFill>
                  <a:schemeClr val="tx1"/>
                </a:solidFill>
                <a:latin typeface="Arial" charset="0"/>
                <a:ea typeface="ＭＳ Ｐゴシック" pitchFamily="50" charset="-128"/>
              </a:defRPr>
            </a:lvl3pPr>
            <a:lvl4pPr algn="l" rtl="0" eaLnBrk="1" fontAlgn="base" hangingPunct="1">
              <a:spcBef>
                <a:spcPct val="0"/>
              </a:spcBef>
              <a:spcAft>
                <a:spcPct val="0"/>
              </a:spcAft>
              <a:defRPr kumimoji="1" sz="4400">
                <a:solidFill>
                  <a:schemeClr val="tx1"/>
                </a:solidFill>
                <a:latin typeface="Arial" charset="0"/>
                <a:ea typeface="ＭＳ Ｐゴシック" pitchFamily="50" charset="-128"/>
              </a:defRPr>
            </a:lvl4pPr>
            <a:lvl5pPr algn="l" rtl="0" eaLnBrk="1" fontAlgn="base" hangingPunct="1">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r>
              <a:rPr lang="ja-JP" altLang="en-US" sz="2000" kern="0" smtClean="0"/>
              <a:t>（５）「新・斜面崩壊防止工事の設計と実例」－急傾斜地崩壊防止工事技術指針－の改訂</a:t>
            </a:r>
            <a:endParaRPr lang="ja-JP" altLang="en-US" sz="2000" kern="0" dirty="0"/>
          </a:p>
        </p:txBody>
      </p:sp>
    </p:spTree>
    <p:extLst>
      <p:ext uri="{BB962C8B-B14F-4D97-AF65-F5344CB8AC3E}">
        <p14:creationId xmlns:p14="http://schemas.microsoft.com/office/powerpoint/2010/main" val="791251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496" y="332659"/>
            <a:ext cx="9477503" cy="461665"/>
          </a:xfrm>
        </p:spPr>
        <p:txBody>
          <a:bodyPr/>
          <a:lstStyle/>
          <a:p>
            <a:r>
              <a:rPr lang="ja-JP" altLang="en-US" dirty="0" smtClean="0"/>
              <a:t>（６）</a:t>
            </a:r>
            <a:r>
              <a:rPr lang="ja-JP" altLang="en-US" dirty="0"/>
              <a:t>急傾斜地崩壊</a:t>
            </a:r>
            <a:r>
              <a:rPr lang="ja-JP" altLang="en-US" dirty="0" smtClean="0"/>
              <a:t>対策施設の</a:t>
            </a:r>
            <a:r>
              <a:rPr lang="ja-JP" altLang="en-US" dirty="0"/>
              <a:t>設計　　</a:t>
            </a:r>
            <a:r>
              <a:rPr lang="ja-JP" altLang="en-US" dirty="0" smtClean="0"/>
              <a:t>～崩壊土砂防護柵①～</a:t>
            </a:r>
            <a:endParaRPr kumimoji="1" lang="ja-JP" altLang="en-US"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78</a:t>
            </a:fld>
            <a:endParaRPr lang="ja-JP" altLang="en-US"/>
          </a:p>
        </p:txBody>
      </p:sp>
      <p:sp>
        <p:nvSpPr>
          <p:cNvPr id="5" name="正方形/長方形 4"/>
          <p:cNvSpPr/>
          <p:nvPr/>
        </p:nvSpPr>
        <p:spPr>
          <a:xfrm>
            <a:off x="56456" y="764704"/>
            <a:ext cx="4087071" cy="2800767"/>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en-US" altLang="ja-JP"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rPr>
              <a:t>【</a:t>
            </a:r>
            <a:r>
              <a:rPr lang="ja-JP" altLang="en-US"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rPr>
              <a:t>崩壊土砂防護柵</a:t>
            </a:r>
            <a:r>
              <a:rPr lang="en-US" altLang="ja-JP"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rPr>
              <a:t>】</a:t>
            </a:r>
          </a:p>
          <a:p>
            <a:pPr marL="180000" indent="-180000">
              <a:buFont typeface="Wingdings" panose="05000000000000000000" pitchFamily="2" charset="2"/>
              <a:buChar char="l"/>
            </a:pPr>
            <a:r>
              <a:rPr lang="ja-JP" altLang="en-US" sz="1600" dirty="0" smtClean="0">
                <a:solidFill>
                  <a:schemeClr val="accent4"/>
                </a:solidFill>
                <a:latin typeface="+mj-ea"/>
                <a:ea typeface="+mj-ea"/>
              </a:rPr>
              <a:t>土砂災害防止法に対応した崩壊土砂対策工法として、近年、重力式待受擁壁の代わりに施工実績が増えて</a:t>
            </a:r>
            <a:r>
              <a:rPr lang="ja-JP" altLang="en-US" sz="1600" dirty="0" smtClean="0">
                <a:solidFill>
                  <a:schemeClr val="accent4"/>
                </a:solidFill>
                <a:latin typeface="+mj-ea"/>
                <a:ea typeface="+mj-ea"/>
              </a:rPr>
              <a:t>いる</a:t>
            </a:r>
            <a:r>
              <a:rPr lang="ja-JP" altLang="en-US" sz="1600" dirty="0">
                <a:solidFill>
                  <a:schemeClr val="accent4"/>
                </a:solidFill>
                <a:latin typeface="+mj-ea"/>
              </a:rPr>
              <a:t>工</a:t>
            </a:r>
            <a:r>
              <a:rPr lang="ja-JP" altLang="en-US" sz="1600" dirty="0" smtClean="0">
                <a:solidFill>
                  <a:schemeClr val="accent4"/>
                </a:solidFill>
                <a:latin typeface="+mj-ea"/>
                <a:ea typeface="+mj-ea"/>
              </a:rPr>
              <a:t>法</a:t>
            </a:r>
            <a:r>
              <a:rPr lang="ja-JP" altLang="en-US" sz="1600" dirty="0" smtClean="0">
                <a:solidFill>
                  <a:schemeClr val="accent4"/>
                </a:solidFill>
                <a:latin typeface="+mj-ea"/>
                <a:ea typeface="+mj-ea"/>
              </a:rPr>
              <a:t>。</a:t>
            </a:r>
            <a:endParaRPr lang="en-US" altLang="ja-JP" sz="1600" dirty="0" smtClean="0">
              <a:solidFill>
                <a:schemeClr val="accent4"/>
              </a:solidFill>
              <a:latin typeface="+mj-ea"/>
              <a:ea typeface="+mj-ea"/>
            </a:endParaRPr>
          </a:p>
          <a:p>
            <a:pPr marL="180000" indent="-180000">
              <a:buFont typeface="Wingdings" panose="05000000000000000000" pitchFamily="2" charset="2"/>
              <a:buChar char="l"/>
            </a:pPr>
            <a:r>
              <a:rPr lang="ja-JP" altLang="en-US" sz="1600" dirty="0" smtClean="0">
                <a:solidFill>
                  <a:schemeClr val="accent4"/>
                </a:solidFill>
                <a:latin typeface="+mj-ea"/>
                <a:ea typeface="+mj-ea"/>
              </a:rPr>
              <a:t>鋼管柱にワイヤーロープを設置し、鋼管とロープの弾性抵抗力により、崩壊土砂の衝撃量・堆積荷重に耐える構造となっている。</a:t>
            </a:r>
            <a:endParaRPr lang="en-US" altLang="ja-JP" sz="1600" dirty="0" smtClean="0">
              <a:solidFill>
                <a:schemeClr val="accent4"/>
              </a:solidFill>
              <a:latin typeface="+mj-ea"/>
              <a:ea typeface="+mj-ea"/>
            </a:endParaRPr>
          </a:p>
          <a:p>
            <a:pPr marL="180000" indent="-457200"/>
            <a:r>
              <a:rPr lang="ja-JP" altLang="en-US" sz="1600" dirty="0" smtClean="0">
                <a:solidFill>
                  <a:schemeClr val="accent4"/>
                </a:solidFill>
                <a:latin typeface="+mj-ea"/>
                <a:ea typeface="+mj-ea"/>
              </a:rPr>
              <a:t>⇒従前は、メーカー</a:t>
            </a:r>
            <a:r>
              <a:rPr lang="ja-JP" altLang="en-US" sz="1600" dirty="0" smtClean="0">
                <a:solidFill>
                  <a:schemeClr val="accent4"/>
                </a:solidFill>
                <a:latin typeface="+mj-ea"/>
                <a:ea typeface="+mj-ea"/>
              </a:rPr>
              <a:t>の設計要領等に基づき設計して</a:t>
            </a:r>
            <a:r>
              <a:rPr lang="ja-JP" altLang="en-US" sz="1600" dirty="0" smtClean="0">
                <a:solidFill>
                  <a:schemeClr val="accent4"/>
                </a:solidFill>
                <a:latin typeface="+mj-ea"/>
                <a:ea typeface="+mj-ea"/>
              </a:rPr>
              <a:t>いたが、</a:t>
            </a:r>
            <a:r>
              <a:rPr lang="en-US" altLang="ja-JP" sz="1600" dirty="0" smtClean="0">
                <a:solidFill>
                  <a:schemeClr val="accent4"/>
                </a:solidFill>
                <a:latin typeface="+mj-ea"/>
                <a:ea typeface="+mj-ea"/>
              </a:rPr>
              <a:t>R1.6</a:t>
            </a:r>
            <a:r>
              <a:rPr lang="ja-JP" altLang="en-US" sz="1600" dirty="0" smtClean="0">
                <a:solidFill>
                  <a:schemeClr val="accent4"/>
                </a:solidFill>
                <a:latin typeface="+mj-ea"/>
                <a:ea typeface="+mj-ea"/>
              </a:rPr>
              <a:t>改訂の</a:t>
            </a:r>
            <a:r>
              <a:rPr lang="en-US" altLang="ja-JP" sz="1600" dirty="0" smtClean="0">
                <a:solidFill>
                  <a:schemeClr val="accent4"/>
                </a:solidFill>
                <a:latin typeface="+mj-ea"/>
                <a:ea typeface="+mj-ea"/>
              </a:rPr>
              <a:t>『</a:t>
            </a:r>
            <a:r>
              <a:rPr lang="ja-JP" altLang="en-US" sz="1600" dirty="0" smtClean="0">
                <a:solidFill>
                  <a:schemeClr val="accent4"/>
                </a:solidFill>
                <a:latin typeface="+mj-ea"/>
                <a:ea typeface="+mj-ea"/>
              </a:rPr>
              <a:t>新</a:t>
            </a:r>
            <a:r>
              <a:rPr lang="ja-JP" altLang="en-US" sz="1600" dirty="0" smtClean="0">
                <a:solidFill>
                  <a:schemeClr val="accent4"/>
                </a:solidFill>
                <a:latin typeface="+mj-ea"/>
                <a:ea typeface="+mj-ea"/>
              </a:rPr>
              <a:t>・斜面崩壊防止工事の設計と</a:t>
            </a:r>
            <a:r>
              <a:rPr lang="ja-JP" altLang="en-US" sz="1600" dirty="0" smtClean="0">
                <a:solidFill>
                  <a:schemeClr val="accent4"/>
                </a:solidFill>
                <a:latin typeface="+mj-ea"/>
                <a:ea typeface="+mj-ea"/>
              </a:rPr>
              <a:t>実例</a:t>
            </a:r>
            <a:r>
              <a:rPr lang="en-US" altLang="ja-JP" sz="1600" dirty="0" smtClean="0">
                <a:solidFill>
                  <a:schemeClr val="accent4"/>
                </a:solidFill>
                <a:latin typeface="+mj-ea"/>
                <a:ea typeface="+mj-ea"/>
              </a:rPr>
              <a:t>』</a:t>
            </a:r>
            <a:r>
              <a:rPr lang="ja-JP" altLang="en-US" sz="1600" dirty="0" smtClean="0">
                <a:solidFill>
                  <a:schemeClr val="accent4"/>
                </a:solidFill>
                <a:latin typeface="+mj-ea"/>
                <a:ea typeface="+mj-ea"/>
              </a:rPr>
              <a:t>により、</a:t>
            </a:r>
            <a:r>
              <a:rPr lang="ja-JP" altLang="en-US" sz="1600" b="1" u="sng" dirty="0" smtClean="0">
                <a:solidFill>
                  <a:srgbClr val="FF0000"/>
                </a:solidFill>
                <a:latin typeface="+mj-ea"/>
                <a:ea typeface="+mj-ea"/>
              </a:rPr>
              <a:t>衝撃力緩和係数を見込まない（⇒</a:t>
            </a:r>
            <a:r>
              <a:rPr lang="en-US" altLang="ja-JP" sz="1600" b="1" u="sng" dirty="0" smtClean="0">
                <a:solidFill>
                  <a:srgbClr val="FF0000"/>
                </a:solidFill>
                <a:latin typeface="+mj-ea"/>
                <a:ea typeface="+mj-ea"/>
              </a:rPr>
              <a:t>α=</a:t>
            </a:r>
            <a:r>
              <a:rPr lang="ja-JP" altLang="en-US" sz="1600" b="1" u="sng" dirty="0" smtClean="0">
                <a:solidFill>
                  <a:srgbClr val="FF0000"/>
                </a:solidFill>
                <a:latin typeface="+mj-ea"/>
                <a:ea typeface="+mj-ea"/>
              </a:rPr>
              <a:t>１．０）ことに留意</a:t>
            </a:r>
            <a:r>
              <a:rPr lang="ja-JP" altLang="en-US" sz="1600" dirty="0" smtClean="0">
                <a:solidFill>
                  <a:schemeClr val="accent4"/>
                </a:solidFill>
                <a:latin typeface="+mj-ea"/>
                <a:ea typeface="+mj-ea"/>
              </a:rPr>
              <a:t>。</a:t>
            </a:r>
            <a:endParaRPr lang="en-US" altLang="ja-JP" sz="1600" dirty="0" smtClean="0">
              <a:solidFill>
                <a:schemeClr val="accent4"/>
              </a:solidFill>
              <a:latin typeface="+mj-ea"/>
              <a:ea typeface="+mj-ea"/>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119" y="3877791"/>
            <a:ext cx="8280000" cy="2955341"/>
          </a:xfrm>
          <a:prstGeom prst="rect">
            <a:avLst/>
          </a:prstGeom>
        </p:spPr>
      </p:pic>
      <p:sp>
        <p:nvSpPr>
          <p:cNvPr id="7" name="テキスト ボックス 6"/>
          <p:cNvSpPr txBox="1">
            <a:spLocks noChangeArrowheads="1"/>
          </p:cNvSpPr>
          <p:nvPr/>
        </p:nvSpPr>
        <p:spPr bwMode="auto">
          <a:xfrm>
            <a:off x="5385048" y="115888"/>
            <a:ext cx="3239912" cy="338554"/>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a:latin typeface="+mj-ea"/>
                <a:ea typeface="+mj-ea"/>
              </a:rPr>
              <a:t>３</a:t>
            </a:r>
            <a:r>
              <a:rPr lang="ja-JP" altLang="en-US" sz="1600" dirty="0" smtClean="0">
                <a:latin typeface="+mj-ea"/>
                <a:ea typeface="+mj-ea"/>
              </a:rPr>
              <a:t>．</a:t>
            </a:r>
            <a:r>
              <a:rPr lang="ja-JP" altLang="en-US" sz="1600" kern="0" dirty="0">
                <a:latin typeface="+mj-ea"/>
              </a:rPr>
              <a:t>急傾斜地崩壊防止施設の設計</a:t>
            </a:r>
            <a:endParaRPr lang="en-US" altLang="ja-JP" sz="1600" dirty="0" smtClean="0">
              <a:latin typeface="+mj-ea"/>
              <a:ea typeface="+mj-ea"/>
            </a:endParaRPr>
          </a:p>
        </p:txBody>
      </p:sp>
      <p:sp>
        <p:nvSpPr>
          <p:cNvPr id="8" name="正方形/長方形 7"/>
          <p:cNvSpPr/>
          <p:nvPr/>
        </p:nvSpPr>
        <p:spPr>
          <a:xfrm>
            <a:off x="4808984" y="926575"/>
            <a:ext cx="5031657" cy="265713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nSpc>
                <a:spcPts val="2000"/>
              </a:lnSpc>
            </a:pPr>
            <a:r>
              <a:rPr lang="ja-JP" altLang="en-US" sz="1600" b="1" dirty="0" smtClean="0">
                <a:solidFill>
                  <a:schemeClr val="accent5">
                    <a:lumMod val="50000"/>
                  </a:schemeClr>
                </a:solidFill>
                <a:effectLst>
                  <a:outerShdw blurRad="38100" dist="38100" dir="2700000" algn="tl">
                    <a:srgbClr val="000000">
                      <a:alpha val="43137"/>
                    </a:srgbClr>
                  </a:outerShdw>
                </a:effectLst>
                <a:latin typeface="+mj-ea"/>
              </a:rPr>
              <a:t>鳥取県においては、以下の条件を満たす場合のみ</a:t>
            </a:r>
            <a:r>
              <a:rPr lang="ja-JP" altLang="en-US" sz="1600" b="1" dirty="0" smtClean="0">
                <a:solidFill>
                  <a:schemeClr val="accent5">
                    <a:lumMod val="50000"/>
                  </a:schemeClr>
                </a:solidFill>
                <a:effectLst>
                  <a:outerShdw blurRad="38100" dist="38100" dir="2700000" algn="tl">
                    <a:srgbClr val="000000">
                      <a:alpha val="43137"/>
                    </a:srgbClr>
                  </a:outerShdw>
                </a:effectLst>
                <a:latin typeface="+mj-ea"/>
              </a:rPr>
              <a:t>採用</a:t>
            </a:r>
            <a:r>
              <a:rPr lang="ja-JP" altLang="en-US" sz="2400" b="1" dirty="0">
                <a:solidFill>
                  <a:srgbClr val="FF0000"/>
                </a:solidFill>
                <a:effectLst>
                  <a:outerShdw blurRad="38100" dist="38100" dir="2700000" algn="tl">
                    <a:srgbClr val="000000">
                      <a:alpha val="43137"/>
                    </a:srgbClr>
                  </a:outerShdw>
                </a:effectLst>
                <a:latin typeface="+mj-ea"/>
              </a:rPr>
              <a:t>　</a:t>
            </a:r>
            <a:r>
              <a:rPr lang="ja-JP" altLang="en-US" sz="2400" b="1" dirty="0" smtClean="0">
                <a:solidFill>
                  <a:srgbClr val="FF0000"/>
                </a:solidFill>
                <a:effectLst>
                  <a:outerShdw blurRad="38100" dist="38100" dir="2700000" algn="tl">
                    <a:srgbClr val="000000">
                      <a:alpha val="43137"/>
                    </a:srgbClr>
                  </a:outerShdw>
                </a:effectLst>
                <a:latin typeface="+mj-ea"/>
              </a:rPr>
              <a:t>　　</a:t>
            </a:r>
            <a:endParaRPr lang="en-US" altLang="ja-JP" sz="2400" b="1" dirty="0" smtClean="0">
              <a:solidFill>
                <a:srgbClr val="FF0000"/>
              </a:solidFill>
              <a:effectLst>
                <a:outerShdw blurRad="38100" dist="38100" dir="2700000" algn="tl">
                  <a:srgbClr val="000000">
                    <a:alpha val="43137"/>
                  </a:srgbClr>
                </a:outerShdw>
              </a:effectLst>
              <a:latin typeface="+mj-ea"/>
            </a:endParaRPr>
          </a:p>
          <a:p>
            <a:pPr lvl="1" algn="r"/>
            <a:r>
              <a:rPr lang="en-US" altLang="ja-JP" sz="1400" dirty="0" smtClean="0">
                <a:solidFill>
                  <a:schemeClr val="accent4"/>
                </a:solidFill>
                <a:latin typeface="+mj-ea"/>
              </a:rPr>
              <a:t>※</a:t>
            </a:r>
            <a:r>
              <a:rPr lang="ja-JP" altLang="en-US" sz="1400" dirty="0" smtClean="0">
                <a:solidFill>
                  <a:schemeClr val="accent4"/>
                </a:solidFill>
                <a:latin typeface="+mj-ea"/>
              </a:rPr>
              <a:t>改訂見込み。</a:t>
            </a:r>
            <a:endParaRPr lang="en-US" altLang="ja-JP" sz="1400" dirty="0" smtClean="0">
              <a:solidFill>
                <a:schemeClr val="accent4"/>
              </a:solidFill>
              <a:latin typeface="+mj-ea"/>
            </a:endParaRPr>
          </a:p>
          <a:p>
            <a:pPr marL="360000" indent="-342900">
              <a:buFont typeface="+mj-ea"/>
              <a:buAutoNum type="circleNumDbPlain"/>
            </a:pPr>
            <a:r>
              <a:rPr lang="ja-JP" altLang="en-US" sz="1600" dirty="0" smtClean="0">
                <a:solidFill>
                  <a:schemeClr val="accent4"/>
                </a:solidFill>
                <a:latin typeface="+mj-ea"/>
              </a:rPr>
              <a:t>重力擁壁の設置予定地の地盤が軟弱で、</a:t>
            </a:r>
            <a:r>
              <a:rPr lang="ja-JP" altLang="en-US" sz="1600" u="sng" dirty="0" smtClean="0">
                <a:solidFill>
                  <a:srgbClr val="FF0000"/>
                </a:solidFill>
                <a:latin typeface="+mj-ea"/>
              </a:rPr>
              <a:t>地盤改良を必要とする場合で、経済比較の結果、重力擁壁＋地盤改良よりも有利となる場合</a:t>
            </a:r>
            <a:r>
              <a:rPr lang="ja-JP" altLang="en-US" sz="1600" dirty="0" smtClean="0">
                <a:solidFill>
                  <a:schemeClr val="accent4"/>
                </a:solidFill>
                <a:latin typeface="+mj-ea"/>
              </a:rPr>
              <a:t>。</a:t>
            </a:r>
            <a:endParaRPr lang="en-US" altLang="ja-JP" sz="1600" dirty="0" smtClean="0">
              <a:solidFill>
                <a:schemeClr val="accent4"/>
              </a:solidFill>
              <a:latin typeface="+mj-ea"/>
            </a:endParaRPr>
          </a:p>
          <a:p>
            <a:pPr marL="360000" indent="-342900">
              <a:buFont typeface="+mj-ea"/>
              <a:buAutoNum type="circleNumDbPlain"/>
            </a:pPr>
            <a:r>
              <a:rPr lang="ja-JP" altLang="en-US" sz="1600" dirty="0" smtClean="0">
                <a:solidFill>
                  <a:schemeClr val="accent4"/>
                </a:solidFill>
                <a:latin typeface="+mj-ea"/>
              </a:rPr>
              <a:t>用地</a:t>
            </a:r>
            <a:r>
              <a:rPr lang="ja-JP" altLang="en-US" sz="1600" dirty="0" smtClean="0">
                <a:solidFill>
                  <a:schemeClr val="accent4"/>
                </a:solidFill>
                <a:latin typeface="+mj-ea"/>
              </a:rPr>
              <a:t>買収において、多数共有、地権者不在など、買収に多大な手間を要する場合。</a:t>
            </a:r>
            <a:endParaRPr lang="en-US" altLang="ja-JP" sz="1600" dirty="0" smtClean="0">
              <a:solidFill>
                <a:schemeClr val="accent4"/>
              </a:solidFill>
              <a:latin typeface="+mj-ea"/>
            </a:endParaRPr>
          </a:p>
          <a:p>
            <a:pPr marL="720000" lvl="1" indent="-180000"/>
            <a:r>
              <a:rPr lang="en-US" altLang="ja-JP" sz="1400" dirty="0" smtClean="0">
                <a:solidFill>
                  <a:schemeClr val="accent4"/>
                </a:solidFill>
                <a:latin typeface="+mj-ea"/>
              </a:rPr>
              <a:t>※</a:t>
            </a:r>
            <a:r>
              <a:rPr lang="ja-JP" altLang="en-US" sz="1400" dirty="0" smtClean="0">
                <a:solidFill>
                  <a:schemeClr val="accent4"/>
                </a:solidFill>
                <a:latin typeface="+mj-ea"/>
              </a:rPr>
              <a:t>急傾斜事業では土地収用法の適用が困難なことから、それと同等程度に買収が困難な場合のみ。</a:t>
            </a:r>
            <a:endParaRPr lang="en-US" altLang="ja-JP" sz="1400" dirty="0" smtClean="0">
              <a:solidFill>
                <a:schemeClr val="accent4"/>
              </a:solidFill>
              <a:latin typeface="+mj-ea"/>
            </a:endParaRPr>
          </a:p>
          <a:p>
            <a:pPr marL="720000" lvl="1" indent="-180000"/>
            <a:r>
              <a:rPr lang="en-US" altLang="ja-JP" sz="1400" dirty="0" smtClean="0">
                <a:solidFill>
                  <a:schemeClr val="accent4"/>
                </a:solidFill>
                <a:latin typeface="+mj-ea"/>
              </a:rPr>
              <a:t>※</a:t>
            </a:r>
            <a:r>
              <a:rPr lang="ja-JP" altLang="en-US" sz="1400" dirty="0" smtClean="0">
                <a:solidFill>
                  <a:schemeClr val="accent4"/>
                </a:solidFill>
                <a:latin typeface="+mj-ea"/>
              </a:rPr>
              <a:t>事業反対、施設整備位置の要望など所有者、受益者の意思による場合は対象外。</a:t>
            </a:r>
          </a:p>
        </p:txBody>
      </p:sp>
      <p:sp>
        <p:nvSpPr>
          <p:cNvPr id="3" name="右矢印 2"/>
          <p:cNvSpPr/>
          <p:nvPr/>
        </p:nvSpPr>
        <p:spPr>
          <a:xfrm>
            <a:off x="4332239" y="1931108"/>
            <a:ext cx="288032" cy="64807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050126" y="2553095"/>
            <a:ext cx="902811" cy="307777"/>
          </a:xfrm>
          <a:prstGeom prst="rect">
            <a:avLst/>
          </a:prstGeom>
        </p:spPr>
        <p:txBody>
          <a:bodyPr wrap="none">
            <a:spAutoFit/>
          </a:bodyPr>
          <a:lstStyle/>
          <a:p>
            <a:r>
              <a:rPr lang="ja-JP" altLang="en-US" sz="1400" dirty="0" smtClean="0">
                <a:solidFill>
                  <a:srgbClr val="FF0000"/>
                </a:solidFill>
              </a:rPr>
              <a:t>採用条件</a:t>
            </a:r>
            <a:endParaRPr lang="ja-JP" altLang="en-US" sz="1400" dirty="0">
              <a:solidFill>
                <a:srgbClr val="FF0000"/>
              </a:solidFill>
            </a:endParaRPr>
          </a:p>
        </p:txBody>
      </p:sp>
    </p:spTree>
    <p:extLst>
      <p:ext uri="{BB962C8B-B14F-4D97-AF65-F5344CB8AC3E}">
        <p14:creationId xmlns:p14="http://schemas.microsoft.com/office/powerpoint/2010/main" val="18827035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45054" y="456978"/>
            <a:ext cx="8134350" cy="485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9" name="正方形/長方形 1128"/>
          <p:cNvSpPr/>
          <p:nvPr/>
        </p:nvSpPr>
        <p:spPr>
          <a:xfrm>
            <a:off x="68263" y="4375802"/>
            <a:ext cx="3493714" cy="2365566"/>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38" y="4713444"/>
            <a:ext cx="3420641" cy="189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6856" y="4544434"/>
            <a:ext cx="3150464" cy="2196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7016" y="4561249"/>
            <a:ext cx="3018984" cy="218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3065" y="1139914"/>
            <a:ext cx="3127883" cy="217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2" name="グループ化 12"/>
          <p:cNvGrpSpPr>
            <a:grpSpLocks/>
          </p:cNvGrpSpPr>
          <p:nvPr/>
        </p:nvGrpSpPr>
        <p:grpSpPr bwMode="auto">
          <a:xfrm>
            <a:off x="68263" y="764704"/>
            <a:ext cx="3063875" cy="1636712"/>
            <a:chOff x="-7165304" y="1830833"/>
            <a:chExt cx="6522591" cy="3484023"/>
          </a:xfrm>
        </p:grpSpPr>
        <p:sp>
          <p:nvSpPr>
            <p:cNvPr id="63" name="正方形/長方形 62"/>
            <p:cNvSpPr/>
            <p:nvPr/>
          </p:nvSpPr>
          <p:spPr>
            <a:xfrm>
              <a:off x="-7165304" y="1830833"/>
              <a:ext cx="6522591" cy="3484023"/>
            </a:xfrm>
            <a:prstGeom prst="rect">
              <a:avLst/>
            </a:prstGeom>
            <a:solidFill>
              <a:schemeClr val="bg1"/>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4"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3296" y="2115176"/>
              <a:ext cx="6378575"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テキスト ボックス 64"/>
            <p:cNvSpPr txBox="1"/>
            <p:nvPr/>
          </p:nvSpPr>
          <p:spPr>
            <a:xfrm>
              <a:off x="-6160931" y="1901797"/>
              <a:ext cx="1894666" cy="556882"/>
            </a:xfrm>
            <a:prstGeom prst="rect">
              <a:avLst/>
            </a:prstGeom>
            <a:noFill/>
            <a:ln>
              <a:solidFill>
                <a:schemeClr val="accent4"/>
              </a:solidFill>
            </a:ln>
          </p:spPr>
          <p:txBody>
            <a:bodyPr wrap="none">
              <a:spAutoFit/>
            </a:bodyPr>
            <a:lstStyle/>
            <a:p>
              <a:pPr algn="just">
                <a:defRPr/>
              </a:pPr>
              <a:r>
                <a:rPr lang="ja-JP" altLang="en-US" sz="1100" dirty="0"/>
                <a:t>全県位置図</a:t>
              </a:r>
            </a:p>
          </p:txBody>
        </p:sp>
      </p:grpSp>
      <p:sp>
        <p:nvSpPr>
          <p:cNvPr id="66" name="円/楕円 65"/>
          <p:cNvSpPr/>
          <p:nvPr/>
        </p:nvSpPr>
        <p:spPr>
          <a:xfrm>
            <a:off x="2180704" y="1376784"/>
            <a:ext cx="108000" cy="108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81" name="グループ化 80"/>
          <p:cNvGrpSpPr/>
          <p:nvPr/>
        </p:nvGrpSpPr>
        <p:grpSpPr>
          <a:xfrm>
            <a:off x="68263" y="2432719"/>
            <a:ext cx="3063875" cy="1785104"/>
            <a:chOff x="68263" y="2432719"/>
            <a:chExt cx="3063875" cy="1785104"/>
          </a:xfrm>
        </p:grpSpPr>
        <p:sp>
          <p:nvSpPr>
            <p:cNvPr id="82" name="テキスト ボックス 81"/>
            <p:cNvSpPr txBox="1"/>
            <p:nvPr/>
          </p:nvSpPr>
          <p:spPr>
            <a:xfrm>
              <a:off x="68263" y="2432719"/>
              <a:ext cx="3063875" cy="1785104"/>
            </a:xfrm>
            <a:prstGeom prst="rect">
              <a:avLst/>
            </a:prstGeom>
            <a:solidFill>
              <a:schemeClr val="bg1"/>
            </a:solidFill>
            <a:ln w="9525">
              <a:solidFill>
                <a:schemeClr val="accent4"/>
              </a:solidFill>
            </a:ln>
          </p:spPr>
          <p:txBody>
            <a:bodyPr wrap="square">
              <a:spAutoFit/>
            </a:bodyPr>
            <a:lstStyle/>
            <a:p>
              <a:pPr algn="just">
                <a:defRPr/>
              </a:pPr>
              <a:r>
                <a:rPr lang="en-US" altLang="ja-JP" sz="1100" dirty="0"/>
                <a:t>【</a:t>
              </a:r>
              <a:r>
                <a:rPr lang="ja-JP" altLang="en-US" sz="1100" dirty="0"/>
                <a:t>地区名</a:t>
              </a:r>
              <a:r>
                <a:rPr lang="en-US" altLang="ja-JP" sz="1100" dirty="0" smtClean="0"/>
                <a:t>】</a:t>
              </a:r>
              <a:r>
                <a:rPr lang="ja-JP" altLang="en-US" sz="1100" dirty="0"/>
                <a:t>岩坪</a:t>
              </a:r>
              <a:r>
                <a:rPr lang="ja-JP" altLang="en-US" sz="1100" dirty="0" smtClean="0"/>
                <a:t>地区</a:t>
              </a:r>
              <a:endParaRPr lang="en-US" altLang="ja-JP" sz="1100" dirty="0" smtClean="0"/>
            </a:p>
            <a:p>
              <a:pPr algn="just">
                <a:defRPr/>
              </a:pPr>
              <a:r>
                <a:rPr lang="en-US" altLang="ja-JP" sz="1100" dirty="0" smtClean="0"/>
                <a:t>【</a:t>
              </a:r>
              <a:r>
                <a:rPr lang="ja-JP" altLang="en-US" sz="1100" dirty="0"/>
                <a:t>土砂法</a:t>
              </a:r>
              <a:r>
                <a:rPr lang="en-US" altLang="ja-JP" sz="1100" dirty="0"/>
                <a:t>】</a:t>
              </a:r>
              <a:r>
                <a:rPr lang="ja-JP" altLang="en-US" sz="1100" dirty="0"/>
                <a:t>Ｙ・Ｒ指定済</a:t>
              </a:r>
              <a:endParaRPr lang="en-US" altLang="ja-JP" sz="1100" dirty="0"/>
            </a:p>
            <a:p>
              <a:pPr algn="just">
                <a:defRPr/>
              </a:pPr>
              <a:r>
                <a:rPr lang="en-US" altLang="ja-JP" sz="1100" dirty="0"/>
                <a:t>【</a:t>
              </a:r>
              <a:r>
                <a:rPr lang="ja-JP" altLang="en-US" sz="1100" dirty="0"/>
                <a:t>保全対象</a:t>
              </a:r>
              <a:r>
                <a:rPr lang="en-US" altLang="ja-JP" sz="1100" dirty="0"/>
                <a:t>】</a:t>
              </a:r>
              <a:r>
                <a:rPr lang="ja-JP" altLang="en-US" sz="1100" dirty="0" smtClean="0"/>
                <a:t>人家</a:t>
              </a:r>
              <a:r>
                <a:rPr lang="ja-JP" altLang="en-US" sz="1100" dirty="0"/>
                <a:t>６</a:t>
              </a:r>
              <a:r>
                <a:rPr lang="ja-JP" altLang="en-US" sz="1100" dirty="0" smtClean="0"/>
                <a:t>戸　（図中　 ）</a:t>
              </a:r>
              <a:endParaRPr lang="en-US" altLang="ja-JP" sz="1100" dirty="0" smtClean="0"/>
            </a:p>
            <a:p>
              <a:pPr algn="just">
                <a:defRPr/>
              </a:pPr>
              <a:r>
                <a:rPr lang="en-US" altLang="ja-JP" sz="1100" dirty="0" smtClean="0"/>
                <a:t>【</a:t>
              </a:r>
              <a:r>
                <a:rPr lang="ja-JP" altLang="en-US" sz="1100" dirty="0" smtClean="0"/>
                <a:t>崩壊の状況</a:t>
              </a:r>
              <a:r>
                <a:rPr lang="en-US" altLang="ja-JP" sz="1100" dirty="0" smtClean="0"/>
                <a:t>】</a:t>
              </a:r>
              <a:r>
                <a:rPr lang="ja-JP" altLang="en-US" sz="1100" dirty="0"/>
                <a:t>斜面</a:t>
              </a:r>
              <a:r>
                <a:rPr lang="ja-JP" altLang="en-US" sz="1100" dirty="0" smtClean="0"/>
                <a:t>崩壊　</a:t>
              </a:r>
              <a:r>
                <a:rPr lang="en-US" altLang="ja-JP" sz="1100" dirty="0" smtClean="0"/>
                <a:t>H=10</a:t>
              </a:r>
              <a:r>
                <a:rPr lang="ja-JP" altLang="en-US" sz="1100" dirty="0" smtClean="0"/>
                <a:t>～</a:t>
              </a:r>
              <a:r>
                <a:rPr lang="en-US" altLang="ja-JP" sz="1100" dirty="0" smtClean="0"/>
                <a:t>15m</a:t>
              </a:r>
              <a:endParaRPr lang="en-US" altLang="ja-JP" sz="1100" dirty="0"/>
            </a:p>
            <a:p>
              <a:pPr algn="just">
                <a:defRPr/>
              </a:pPr>
              <a:r>
                <a:rPr lang="ja-JP" altLang="en-US" sz="1100" dirty="0" smtClean="0"/>
                <a:t>　　　　　　　　　　　　　　　　</a:t>
              </a:r>
              <a:r>
                <a:rPr lang="en-US" altLang="ja-JP" sz="1100" dirty="0" smtClean="0"/>
                <a:t>W=20</a:t>
              </a:r>
              <a:r>
                <a:rPr lang="ja-JP" altLang="en-US" sz="1100" dirty="0" smtClean="0"/>
                <a:t>～</a:t>
              </a:r>
              <a:r>
                <a:rPr lang="en-US" altLang="ja-JP" sz="1100" dirty="0" smtClean="0"/>
                <a:t>30m</a:t>
              </a:r>
            </a:p>
            <a:p>
              <a:pPr algn="just">
                <a:defRPr/>
              </a:pPr>
              <a:r>
                <a:rPr lang="en-US" altLang="ja-JP" sz="1100" dirty="0" smtClean="0"/>
                <a:t>【</a:t>
              </a:r>
              <a:r>
                <a:rPr lang="ja-JP" altLang="en-US" sz="1100" dirty="0"/>
                <a:t>被害状況</a:t>
              </a:r>
              <a:r>
                <a:rPr lang="en-US" altLang="ja-JP" sz="1100" dirty="0" smtClean="0"/>
                <a:t>】</a:t>
              </a:r>
              <a:r>
                <a:rPr lang="ja-JP" altLang="en-US" sz="1100" dirty="0" smtClean="0"/>
                <a:t>人的被害なし</a:t>
              </a:r>
              <a:endParaRPr lang="en-US" altLang="ja-JP" sz="1100" dirty="0" smtClean="0"/>
            </a:p>
            <a:p>
              <a:pPr algn="just">
                <a:defRPr/>
              </a:pPr>
              <a:r>
                <a:rPr lang="ja-JP" altLang="en-US" sz="1100" dirty="0" smtClean="0"/>
                <a:t>　　　　　　　 物的被害</a:t>
              </a:r>
              <a:r>
                <a:rPr lang="ja-JP" altLang="en-US" sz="1100" dirty="0"/>
                <a:t>なし</a:t>
              </a:r>
              <a:endParaRPr lang="en-US" altLang="ja-JP" sz="1100" dirty="0" smtClean="0"/>
            </a:p>
            <a:p>
              <a:pPr algn="just">
                <a:defRPr/>
              </a:pPr>
              <a:r>
                <a:rPr lang="ja-JP" altLang="en-US" sz="1100" dirty="0"/>
                <a:t>　</a:t>
              </a:r>
              <a:r>
                <a:rPr lang="ja-JP" altLang="en-US" sz="1100" dirty="0" smtClean="0"/>
                <a:t>　</a:t>
              </a:r>
              <a:r>
                <a:rPr lang="en-US" altLang="ja-JP" sz="1100" dirty="0" smtClean="0"/>
                <a:t>※</a:t>
              </a:r>
              <a:r>
                <a:rPr lang="ja-JP" altLang="en-US" sz="1100" dirty="0" smtClean="0"/>
                <a:t>既設ストーンガードにより土砂を捕捉</a:t>
              </a:r>
              <a:endParaRPr lang="en-US" altLang="ja-JP" sz="1100" dirty="0" smtClean="0"/>
            </a:p>
            <a:p>
              <a:pPr algn="just">
                <a:defRPr/>
              </a:pPr>
              <a:r>
                <a:rPr lang="en-US" altLang="ja-JP" sz="1100" dirty="0" smtClean="0"/>
                <a:t>【</a:t>
              </a:r>
              <a:r>
                <a:rPr lang="ja-JP" altLang="en-US" sz="1100" dirty="0"/>
                <a:t>対応方針</a:t>
              </a:r>
              <a:r>
                <a:rPr lang="en-US" altLang="ja-JP" sz="1100" dirty="0" smtClean="0"/>
                <a:t>】</a:t>
              </a:r>
            </a:p>
            <a:p>
              <a:pPr algn="just">
                <a:defRPr/>
              </a:pPr>
              <a:r>
                <a:rPr lang="ja-JP" altLang="en-US" sz="1100" dirty="0"/>
                <a:t>　</a:t>
              </a:r>
              <a:r>
                <a:rPr lang="ja-JP" altLang="en-US" sz="1100" dirty="0" smtClean="0"/>
                <a:t>　公共土木施設災害として復旧予定</a:t>
              </a:r>
              <a:endParaRPr lang="en-US" altLang="ja-JP" sz="1100" dirty="0" smtClean="0"/>
            </a:p>
          </p:txBody>
        </p:sp>
        <p:sp>
          <p:nvSpPr>
            <p:cNvPr id="83" name="円/楕円 82"/>
            <p:cNvSpPr/>
            <p:nvPr/>
          </p:nvSpPr>
          <p:spPr>
            <a:xfrm>
              <a:off x="1837967" y="2836994"/>
              <a:ext cx="108000" cy="108000"/>
            </a:xfrm>
            <a:prstGeom prst="ellipse">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1" name="タイトル 1"/>
          <p:cNvSpPr>
            <a:spLocks noGrp="1"/>
          </p:cNvSpPr>
          <p:nvPr>
            <p:ph type="title"/>
          </p:nvPr>
        </p:nvSpPr>
        <p:spPr>
          <a:xfrm>
            <a:off x="3307457" y="760071"/>
            <a:ext cx="5822007" cy="369332"/>
          </a:xfrm>
          <a:solidFill>
            <a:schemeClr val="bg1"/>
          </a:solidFill>
        </p:spPr>
        <p:txBody>
          <a:bodyPr/>
          <a:lstStyle/>
          <a:p>
            <a:r>
              <a:rPr lang="en-US" altLang="ja-JP" sz="1800" dirty="0" smtClean="0"/>
              <a:t>H29.9.17</a:t>
            </a:r>
            <a:r>
              <a:rPr lang="ja-JP" altLang="en-US" sz="1800" dirty="0" smtClean="0"/>
              <a:t>　台風第</a:t>
            </a:r>
            <a:r>
              <a:rPr lang="en-US" altLang="ja-JP" sz="1800" dirty="0" smtClean="0"/>
              <a:t>18</a:t>
            </a:r>
            <a:r>
              <a:rPr lang="ja-JP" altLang="en-US" sz="1800" dirty="0" smtClean="0"/>
              <a:t>号に</a:t>
            </a:r>
            <a:r>
              <a:rPr lang="ja-JP" altLang="en-US" sz="1800" dirty="0"/>
              <a:t>伴う</a:t>
            </a:r>
            <a:r>
              <a:rPr lang="ja-JP" altLang="en-US" sz="1800" dirty="0" smtClean="0"/>
              <a:t>災害</a:t>
            </a:r>
            <a:r>
              <a:rPr lang="ja-JP" altLang="en-US" sz="1800" dirty="0"/>
              <a:t>発生</a:t>
            </a:r>
            <a:r>
              <a:rPr lang="ja-JP" altLang="en-US" sz="1800" dirty="0" smtClean="0"/>
              <a:t>状況　鳥取市岩坪</a:t>
            </a:r>
            <a:endParaRPr kumimoji="1" lang="ja-JP" altLang="en-US" sz="1800" dirty="0"/>
          </a:p>
        </p:txBody>
      </p:sp>
      <p:sp>
        <p:nvSpPr>
          <p:cNvPr id="23" name="正方形/長方形 22"/>
          <p:cNvSpPr/>
          <p:nvPr/>
        </p:nvSpPr>
        <p:spPr>
          <a:xfrm>
            <a:off x="91905" y="4410106"/>
            <a:ext cx="588623" cy="253916"/>
          </a:xfrm>
          <a:prstGeom prst="rect">
            <a:avLst/>
          </a:prstGeom>
        </p:spPr>
        <p:txBody>
          <a:bodyPr wrap="none">
            <a:spAutoFit/>
          </a:bodyPr>
          <a:lstStyle/>
          <a:p>
            <a:r>
              <a:rPr lang="ja-JP" altLang="en-US" sz="1050" dirty="0" smtClean="0"/>
              <a:t>横断図</a:t>
            </a:r>
            <a:endParaRPr lang="en-US" altLang="ja-JP" sz="1050" dirty="0"/>
          </a:p>
        </p:txBody>
      </p:sp>
      <p:sp>
        <p:nvSpPr>
          <p:cNvPr id="3" name="フリーフォーム 2"/>
          <p:cNvSpPr/>
          <p:nvPr/>
        </p:nvSpPr>
        <p:spPr>
          <a:xfrm>
            <a:off x="1507802" y="5326304"/>
            <a:ext cx="1330931" cy="890714"/>
          </a:xfrm>
          <a:custGeom>
            <a:avLst/>
            <a:gdLst>
              <a:gd name="connsiteX0" fmla="*/ 0 w 231112"/>
              <a:gd name="connsiteY0" fmla="*/ 0 h 321547"/>
              <a:gd name="connsiteX1" fmla="*/ 140677 w 231112"/>
              <a:gd name="connsiteY1" fmla="*/ 90435 h 321547"/>
              <a:gd name="connsiteX2" fmla="*/ 231112 w 231112"/>
              <a:gd name="connsiteY2" fmla="*/ 321547 h 321547"/>
              <a:gd name="connsiteX3" fmla="*/ 120581 w 231112"/>
              <a:gd name="connsiteY3" fmla="*/ 190918 h 321547"/>
              <a:gd name="connsiteX4" fmla="*/ 0 w 231112"/>
              <a:gd name="connsiteY4" fmla="*/ 0 h 321547"/>
              <a:gd name="connsiteX0" fmla="*/ 0 w 914400"/>
              <a:gd name="connsiteY0" fmla="*/ 0 h 934496"/>
              <a:gd name="connsiteX1" fmla="*/ 140677 w 914400"/>
              <a:gd name="connsiteY1" fmla="*/ 90435 h 934496"/>
              <a:gd name="connsiteX2" fmla="*/ 914400 w 914400"/>
              <a:gd name="connsiteY2" fmla="*/ 934496 h 934496"/>
              <a:gd name="connsiteX3" fmla="*/ 231112 w 914400"/>
              <a:gd name="connsiteY3" fmla="*/ 321547 h 934496"/>
              <a:gd name="connsiteX4" fmla="*/ 120581 w 914400"/>
              <a:gd name="connsiteY4" fmla="*/ 190918 h 934496"/>
              <a:gd name="connsiteX5" fmla="*/ 0 w 914400"/>
              <a:gd name="connsiteY5" fmla="*/ 0 h 934496"/>
              <a:gd name="connsiteX0" fmla="*/ 0 w 914400"/>
              <a:gd name="connsiteY0" fmla="*/ 0 h 934496"/>
              <a:gd name="connsiteX1" fmla="*/ 140677 w 914400"/>
              <a:gd name="connsiteY1" fmla="*/ 90435 h 934496"/>
              <a:gd name="connsiteX2" fmla="*/ 914400 w 914400"/>
              <a:gd name="connsiteY2" fmla="*/ 934496 h 934496"/>
              <a:gd name="connsiteX3" fmla="*/ 452176 w 914400"/>
              <a:gd name="connsiteY3" fmla="*/ 542610 h 934496"/>
              <a:gd name="connsiteX4" fmla="*/ 231112 w 914400"/>
              <a:gd name="connsiteY4" fmla="*/ 321547 h 934496"/>
              <a:gd name="connsiteX5" fmla="*/ 120581 w 914400"/>
              <a:gd name="connsiteY5" fmla="*/ 190918 h 934496"/>
              <a:gd name="connsiteX6" fmla="*/ 0 w 914400"/>
              <a:gd name="connsiteY6" fmla="*/ 0 h 934496"/>
              <a:gd name="connsiteX0" fmla="*/ 0 w 914400"/>
              <a:gd name="connsiteY0" fmla="*/ 0 h 934496"/>
              <a:gd name="connsiteX1" fmla="*/ 140677 w 914400"/>
              <a:gd name="connsiteY1" fmla="*/ 90435 h 934496"/>
              <a:gd name="connsiteX2" fmla="*/ 231112 w 914400"/>
              <a:gd name="connsiteY2" fmla="*/ 311497 h 934496"/>
              <a:gd name="connsiteX3" fmla="*/ 914400 w 914400"/>
              <a:gd name="connsiteY3" fmla="*/ 934496 h 934496"/>
              <a:gd name="connsiteX4" fmla="*/ 452176 w 914400"/>
              <a:gd name="connsiteY4" fmla="*/ 542610 h 934496"/>
              <a:gd name="connsiteX5" fmla="*/ 231112 w 914400"/>
              <a:gd name="connsiteY5" fmla="*/ 321547 h 934496"/>
              <a:gd name="connsiteX6" fmla="*/ 120581 w 914400"/>
              <a:gd name="connsiteY6" fmla="*/ 190918 h 934496"/>
              <a:gd name="connsiteX7" fmla="*/ 0 w 914400"/>
              <a:gd name="connsiteY7" fmla="*/ 0 h 934496"/>
              <a:gd name="connsiteX0" fmla="*/ 0 w 985552"/>
              <a:gd name="connsiteY0" fmla="*/ 0 h 967506"/>
              <a:gd name="connsiteX1" fmla="*/ 140677 w 985552"/>
              <a:gd name="connsiteY1" fmla="*/ 90435 h 967506"/>
              <a:gd name="connsiteX2" fmla="*/ 231112 w 985552"/>
              <a:gd name="connsiteY2" fmla="*/ 311497 h 967506"/>
              <a:gd name="connsiteX3" fmla="*/ 914400 w 985552"/>
              <a:gd name="connsiteY3" fmla="*/ 934496 h 967506"/>
              <a:gd name="connsiteX4" fmla="*/ 935167 w 985552"/>
              <a:gd name="connsiteY4" fmla="*/ 878392 h 967506"/>
              <a:gd name="connsiteX5" fmla="*/ 452176 w 985552"/>
              <a:gd name="connsiteY5" fmla="*/ 542610 h 967506"/>
              <a:gd name="connsiteX6" fmla="*/ 231112 w 985552"/>
              <a:gd name="connsiteY6" fmla="*/ 321547 h 967506"/>
              <a:gd name="connsiteX7" fmla="*/ 120581 w 985552"/>
              <a:gd name="connsiteY7" fmla="*/ 190918 h 967506"/>
              <a:gd name="connsiteX8" fmla="*/ 0 w 985552"/>
              <a:gd name="connsiteY8" fmla="*/ 0 h 967506"/>
              <a:gd name="connsiteX0" fmla="*/ 0 w 1001031"/>
              <a:gd name="connsiteY0" fmla="*/ 0 h 976288"/>
              <a:gd name="connsiteX1" fmla="*/ 140677 w 1001031"/>
              <a:gd name="connsiteY1" fmla="*/ 90435 h 976288"/>
              <a:gd name="connsiteX2" fmla="*/ 231112 w 1001031"/>
              <a:gd name="connsiteY2" fmla="*/ 311497 h 976288"/>
              <a:gd name="connsiteX3" fmla="*/ 914400 w 1001031"/>
              <a:gd name="connsiteY3" fmla="*/ 934496 h 976288"/>
              <a:gd name="connsiteX4" fmla="*/ 935167 w 1001031"/>
              <a:gd name="connsiteY4" fmla="*/ 878392 h 976288"/>
              <a:gd name="connsiteX5" fmla="*/ 231112 w 1001031"/>
              <a:gd name="connsiteY5" fmla="*/ 321547 h 976288"/>
              <a:gd name="connsiteX6" fmla="*/ 120581 w 1001031"/>
              <a:gd name="connsiteY6" fmla="*/ 190918 h 976288"/>
              <a:gd name="connsiteX7" fmla="*/ 0 w 1001031"/>
              <a:gd name="connsiteY7" fmla="*/ 0 h 976288"/>
              <a:gd name="connsiteX0" fmla="*/ 0 w 914400"/>
              <a:gd name="connsiteY0" fmla="*/ 0 h 934500"/>
              <a:gd name="connsiteX1" fmla="*/ 140677 w 914400"/>
              <a:gd name="connsiteY1" fmla="*/ 90435 h 934500"/>
              <a:gd name="connsiteX2" fmla="*/ 231112 w 914400"/>
              <a:gd name="connsiteY2" fmla="*/ 311497 h 934500"/>
              <a:gd name="connsiteX3" fmla="*/ 914400 w 914400"/>
              <a:gd name="connsiteY3" fmla="*/ 934496 h 934500"/>
              <a:gd name="connsiteX4" fmla="*/ 231112 w 914400"/>
              <a:gd name="connsiteY4" fmla="*/ 321547 h 934500"/>
              <a:gd name="connsiteX5" fmla="*/ 120581 w 914400"/>
              <a:gd name="connsiteY5" fmla="*/ 190918 h 934500"/>
              <a:gd name="connsiteX6" fmla="*/ 0 w 914400"/>
              <a:gd name="connsiteY6" fmla="*/ 0 h 934500"/>
              <a:gd name="connsiteX0" fmla="*/ 0 w 243703"/>
              <a:gd name="connsiteY0" fmla="*/ 0 h 338507"/>
              <a:gd name="connsiteX1" fmla="*/ 140677 w 243703"/>
              <a:gd name="connsiteY1" fmla="*/ 90435 h 338507"/>
              <a:gd name="connsiteX2" fmla="*/ 231112 w 243703"/>
              <a:gd name="connsiteY2" fmla="*/ 311497 h 338507"/>
              <a:gd name="connsiteX3" fmla="*/ 231112 w 243703"/>
              <a:gd name="connsiteY3" fmla="*/ 321547 h 338507"/>
              <a:gd name="connsiteX4" fmla="*/ 120581 w 243703"/>
              <a:gd name="connsiteY4" fmla="*/ 190918 h 338507"/>
              <a:gd name="connsiteX5" fmla="*/ 0 w 243703"/>
              <a:gd name="connsiteY5" fmla="*/ 0 h 338507"/>
              <a:gd name="connsiteX0" fmla="*/ 0 w 243703"/>
              <a:gd name="connsiteY0" fmla="*/ 0 h 338507"/>
              <a:gd name="connsiteX1" fmla="*/ 140677 w 243703"/>
              <a:gd name="connsiteY1" fmla="*/ 90435 h 338507"/>
              <a:gd name="connsiteX2" fmla="*/ 231112 w 243703"/>
              <a:gd name="connsiteY2" fmla="*/ 311497 h 338507"/>
              <a:gd name="connsiteX3" fmla="*/ 231112 w 243703"/>
              <a:gd name="connsiteY3" fmla="*/ 321547 h 338507"/>
              <a:gd name="connsiteX4" fmla="*/ 206306 w 243703"/>
              <a:gd name="connsiteY4" fmla="*/ 197268 h 338507"/>
              <a:gd name="connsiteX5" fmla="*/ 0 w 243703"/>
              <a:gd name="connsiteY5" fmla="*/ 0 h 338507"/>
              <a:gd name="connsiteX0" fmla="*/ 0 w 381427"/>
              <a:gd name="connsiteY0" fmla="*/ 0 h 324937"/>
              <a:gd name="connsiteX1" fmla="*/ 140677 w 381427"/>
              <a:gd name="connsiteY1" fmla="*/ 90435 h 324937"/>
              <a:gd name="connsiteX2" fmla="*/ 380337 w 381427"/>
              <a:gd name="connsiteY2" fmla="*/ 228947 h 324937"/>
              <a:gd name="connsiteX3" fmla="*/ 231112 w 381427"/>
              <a:gd name="connsiteY3" fmla="*/ 321547 h 324937"/>
              <a:gd name="connsiteX4" fmla="*/ 206306 w 381427"/>
              <a:gd name="connsiteY4" fmla="*/ 197268 h 324937"/>
              <a:gd name="connsiteX5" fmla="*/ 0 w 381427"/>
              <a:gd name="connsiteY5" fmla="*/ 0 h 324937"/>
              <a:gd name="connsiteX0" fmla="*/ 0 w 384516"/>
              <a:gd name="connsiteY0" fmla="*/ 0 h 288646"/>
              <a:gd name="connsiteX1" fmla="*/ 140677 w 384516"/>
              <a:gd name="connsiteY1" fmla="*/ 90435 h 288646"/>
              <a:gd name="connsiteX2" fmla="*/ 380337 w 384516"/>
              <a:gd name="connsiteY2" fmla="*/ 228947 h 288646"/>
              <a:gd name="connsiteX3" fmla="*/ 291437 w 384516"/>
              <a:gd name="connsiteY3" fmla="*/ 283447 h 288646"/>
              <a:gd name="connsiteX4" fmla="*/ 206306 w 384516"/>
              <a:gd name="connsiteY4" fmla="*/ 197268 h 288646"/>
              <a:gd name="connsiteX5" fmla="*/ 0 w 384516"/>
              <a:gd name="connsiteY5" fmla="*/ 0 h 288646"/>
              <a:gd name="connsiteX0" fmla="*/ 0 w 440270"/>
              <a:gd name="connsiteY0" fmla="*/ 0 h 290423"/>
              <a:gd name="connsiteX1" fmla="*/ 140677 w 440270"/>
              <a:gd name="connsiteY1" fmla="*/ 90435 h 290423"/>
              <a:gd name="connsiteX2" fmla="*/ 437487 w 440270"/>
              <a:gd name="connsiteY2" fmla="*/ 244822 h 290423"/>
              <a:gd name="connsiteX3" fmla="*/ 291437 w 440270"/>
              <a:gd name="connsiteY3" fmla="*/ 283447 h 290423"/>
              <a:gd name="connsiteX4" fmla="*/ 206306 w 440270"/>
              <a:gd name="connsiteY4" fmla="*/ 197268 h 290423"/>
              <a:gd name="connsiteX5" fmla="*/ 0 w 440270"/>
              <a:gd name="connsiteY5" fmla="*/ 0 h 290423"/>
              <a:gd name="connsiteX0" fmla="*/ 0 w 409155"/>
              <a:gd name="connsiteY0" fmla="*/ 0 h 302997"/>
              <a:gd name="connsiteX1" fmla="*/ 140677 w 409155"/>
              <a:gd name="connsiteY1" fmla="*/ 90435 h 302997"/>
              <a:gd name="connsiteX2" fmla="*/ 405737 w 409155"/>
              <a:gd name="connsiteY2" fmla="*/ 282922 h 302997"/>
              <a:gd name="connsiteX3" fmla="*/ 291437 w 409155"/>
              <a:gd name="connsiteY3" fmla="*/ 283447 h 302997"/>
              <a:gd name="connsiteX4" fmla="*/ 206306 w 409155"/>
              <a:gd name="connsiteY4" fmla="*/ 197268 h 302997"/>
              <a:gd name="connsiteX5" fmla="*/ 0 w 409155"/>
              <a:gd name="connsiteY5" fmla="*/ 0 h 302997"/>
              <a:gd name="connsiteX0" fmla="*/ 0 w 405737"/>
              <a:gd name="connsiteY0" fmla="*/ 0 h 283447"/>
              <a:gd name="connsiteX1" fmla="*/ 140677 w 405737"/>
              <a:gd name="connsiteY1" fmla="*/ 90435 h 283447"/>
              <a:gd name="connsiteX2" fmla="*/ 405737 w 405737"/>
              <a:gd name="connsiteY2" fmla="*/ 282922 h 283447"/>
              <a:gd name="connsiteX3" fmla="*/ 291437 w 405737"/>
              <a:gd name="connsiteY3" fmla="*/ 283447 h 283447"/>
              <a:gd name="connsiteX4" fmla="*/ 206306 w 405737"/>
              <a:gd name="connsiteY4" fmla="*/ 197268 h 283447"/>
              <a:gd name="connsiteX5" fmla="*/ 0 w 405737"/>
              <a:gd name="connsiteY5" fmla="*/ 0 h 283447"/>
              <a:gd name="connsiteX0" fmla="*/ 0 w 405737"/>
              <a:gd name="connsiteY0" fmla="*/ 0 h 322314"/>
              <a:gd name="connsiteX1" fmla="*/ 140677 w 405737"/>
              <a:gd name="connsiteY1" fmla="*/ 90435 h 322314"/>
              <a:gd name="connsiteX2" fmla="*/ 405737 w 405737"/>
              <a:gd name="connsiteY2" fmla="*/ 282922 h 322314"/>
              <a:gd name="connsiteX3" fmla="*/ 291437 w 405737"/>
              <a:gd name="connsiteY3" fmla="*/ 283447 h 322314"/>
              <a:gd name="connsiteX4" fmla="*/ 159414 w 405737"/>
              <a:gd name="connsiteY4" fmla="*/ 322314 h 322314"/>
              <a:gd name="connsiteX5" fmla="*/ 0 w 405737"/>
              <a:gd name="connsiteY5" fmla="*/ 0 h 322314"/>
              <a:gd name="connsiteX0" fmla="*/ 0 w 424298"/>
              <a:gd name="connsiteY0" fmla="*/ 0 h 713293"/>
              <a:gd name="connsiteX1" fmla="*/ 140677 w 424298"/>
              <a:gd name="connsiteY1" fmla="*/ 90435 h 713293"/>
              <a:gd name="connsiteX2" fmla="*/ 405737 w 424298"/>
              <a:gd name="connsiteY2" fmla="*/ 282922 h 713293"/>
              <a:gd name="connsiteX3" fmla="*/ 424298 w 424298"/>
              <a:gd name="connsiteY3" fmla="*/ 713293 h 713293"/>
              <a:gd name="connsiteX4" fmla="*/ 159414 w 424298"/>
              <a:gd name="connsiteY4" fmla="*/ 322314 h 713293"/>
              <a:gd name="connsiteX5" fmla="*/ 0 w 424298"/>
              <a:gd name="connsiteY5" fmla="*/ 0 h 713293"/>
              <a:gd name="connsiteX0" fmla="*/ 0 w 424298"/>
              <a:gd name="connsiteY0" fmla="*/ 0 h 713293"/>
              <a:gd name="connsiteX1" fmla="*/ 140677 w 424298"/>
              <a:gd name="connsiteY1" fmla="*/ 90435 h 713293"/>
              <a:gd name="connsiteX2" fmla="*/ 402796 w 424298"/>
              <a:gd name="connsiteY2" fmla="*/ 293552 h 713293"/>
              <a:gd name="connsiteX3" fmla="*/ 405737 w 424298"/>
              <a:gd name="connsiteY3" fmla="*/ 282922 h 713293"/>
              <a:gd name="connsiteX4" fmla="*/ 424298 w 424298"/>
              <a:gd name="connsiteY4" fmla="*/ 713293 h 713293"/>
              <a:gd name="connsiteX5" fmla="*/ 159414 w 424298"/>
              <a:gd name="connsiteY5" fmla="*/ 322314 h 713293"/>
              <a:gd name="connsiteX6" fmla="*/ 0 w 424298"/>
              <a:gd name="connsiteY6" fmla="*/ 0 h 713293"/>
              <a:gd name="connsiteX0" fmla="*/ 0 w 538599"/>
              <a:gd name="connsiteY0" fmla="*/ 0 h 713293"/>
              <a:gd name="connsiteX1" fmla="*/ 140677 w 538599"/>
              <a:gd name="connsiteY1" fmla="*/ 90435 h 713293"/>
              <a:gd name="connsiteX2" fmla="*/ 402796 w 538599"/>
              <a:gd name="connsiteY2" fmla="*/ 293552 h 713293"/>
              <a:gd name="connsiteX3" fmla="*/ 538599 w 538599"/>
              <a:gd name="connsiteY3" fmla="*/ 658060 h 713293"/>
              <a:gd name="connsiteX4" fmla="*/ 424298 w 538599"/>
              <a:gd name="connsiteY4" fmla="*/ 713293 h 713293"/>
              <a:gd name="connsiteX5" fmla="*/ 159414 w 538599"/>
              <a:gd name="connsiteY5" fmla="*/ 322314 h 713293"/>
              <a:gd name="connsiteX6" fmla="*/ 0 w 538599"/>
              <a:gd name="connsiteY6" fmla="*/ 0 h 713293"/>
              <a:gd name="connsiteX0" fmla="*/ 0 w 538599"/>
              <a:gd name="connsiteY0" fmla="*/ 0 h 713293"/>
              <a:gd name="connsiteX1" fmla="*/ 140677 w 538599"/>
              <a:gd name="connsiteY1" fmla="*/ 90435 h 713293"/>
              <a:gd name="connsiteX2" fmla="*/ 324642 w 538599"/>
              <a:gd name="connsiteY2" fmla="*/ 410783 h 713293"/>
              <a:gd name="connsiteX3" fmla="*/ 538599 w 538599"/>
              <a:gd name="connsiteY3" fmla="*/ 658060 h 713293"/>
              <a:gd name="connsiteX4" fmla="*/ 424298 w 538599"/>
              <a:gd name="connsiteY4" fmla="*/ 713293 h 713293"/>
              <a:gd name="connsiteX5" fmla="*/ 159414 w 538599"/>
              <a:gd name="connsiteY5" fmla="*/ 322314 h 713293"/>
              <a:gd name="connsiteX6" fmla="*/ 0 w 538599"/>
              <a:gd name="connsiteY6" fmla="*/ 0 h 713293"/>
              <a:gd name="connsiteX0" fmla="*/ 0 w 538599"/>
              <a:gd name="connsiteY0" fmla="*/ 0 h 713293"/>
              <a:gd name="connsiteX1" fmla="*/ 132862 w 538599"/>
              <a:gd name="connsiteY1" fmla="*/ 160774 h 713293"/>
              <a:gd name="connsiteX2" fmla="*/ 324642 w 538599"/>
              <a:gd name="connsiteY2" fmla="*/ 410783 h 713293"/>
              <a:gd name="connsiteX3" fmla="*/ 538599 w 538599"/>
              <a:gd name="connsiteY3" fmla="*/ 658060 h 713293"/>
              <a:gd name="connsiteX4" fmla="*/ 424298 w 538599"/>
              <a:gd name="connsiteY4" fmla="*/ 713293 h 713293"/>
              <a:gd name="connsiteX5" fmla="*/ 159414 w 538599"/>
              <a:gd name="connsiteY5" fmla="*/ 322314 h 713293"/>
              <a:gd name="connsiteX6" fmla="*/ 0 w 538599"/>
              <a:gd name="connsiteY6" fmla="*/ 0 h 713293"/>
              <a:gd name="connsiteX0" fmla="*/ 0 w 624568"/>
              <a:gd name="connsiteY0" fmla="*/ 0 h 736213"/>
              <a:gd name="connsiteX1" fmla="*/ 132862 w 624568"/>
              <a:gd name="connsiteY1" fmla="*/ 160774 h 736213"/>
              <a:gd name="connsiteX2" fmla="*/ 324642 w 624568"/>
              <a:gd name="connsiteY2" fmla="*/ 410783 h 736213"/>
              <a:gd name="connsiteX3" fmla="*/ 624568 w 624568"/>
              <a:gd name="connsiteY3" fmla="*/ 736213 h 736213"/>
              <a:gd name="connsiteX4" fmla="*/ 424298 w 624568"/>
              <a:gd name="connsiteY4" fmla="*/ 713293 h 736213"/>
              <a:gd name="connsiteX5" fmla="*/ 159414 w 624568"/>
              <a:gd name="connsiteY5" fmla="*/ 322314 h 736213"/>
              <a:gd name="connsiteX6" fmla="*/ 0 w 624568"/>
              <a:gd name="connsiteY6" fmla="*/ 0 h 736213"/>
              <a:gd name="connsiteX0" fmla="*/ 0 w 624568"/>
              <a:gd name="connsiteY0" fmla="*/ 0 h 763508"/>
              <a:gd name="connsiteX1" fmla="*/ 132862 w 624568"/>
              <a:gd name="connsiteY1" fmla="*/ 160774 h 763508"/>
              <a:gd name="connsiteX2" fmla="*/ 324642 w 624568"/>
              <a:gd name="connsiteY2" fmla="*/ 410783 h 763508"/>
              <a:gd name="connsiteX3" fmla="*/ 624568 w 624568"/>
              <a:gd name="connsiteY3" fmla="*/ 763508 h 763508"/>
              <a:gd name="connsiteX4" fmla="*/ 424298 w 624568"/>
              <a:gd name="connsiteY4" fmla="*/ 713293 h 763508"/>
              <a:gd name="connsiteX5" fmla="*/ 159414 w 624568"/>
              <a:gd name="connsiteY5" fmla="*/ 322314 h 763508"/>
              <a:gd name="connsiteX6" fmla="*/ 0 w 624568"/>
              <a:gd name="connsiteY6" fmla="*/ 0 h 763508"/>
              <a:gd name="connsiteX0" fmla="*/ 0 w 741090"/>
              <a:gd name="connsiteY0" fmla="*/ 0 h 763508"/>
              <a:gd name="connsiteX1" fmla="*/ 132862 w 741090"/>
              <a:gd name="connsiteY1" fmla="*/ 160774 h 763508"/>
              <a:gd name="connsiteX2" fmla="*/ 324642 w 741090"/>
              <a:gd name="connsiteY2" fmla="*/ 410783 h 763508"/>
              <a:gd name="connsiteX3" fmla="*/ 730430 w 741090"/>
              <a:gd name="connsiteY3" fmla="*/ 671887 h 763508"/>
              <a:gd name="connsiteX4" fmla="*/ 624568 w 741090"/>
              <a:gd name="connsiteY4" fmla="*/ 763508 h 763508"/>
              <a:gd name="connsiteX5" fmla="*/ 424298 w 741090"/>
              <a:gd name="connsiteY5" fmla="*/ 713293 h 763508"/>
              <a:gd name="connsiteX6" fmla="*/ 159414 w 741090"/>
              <a:gd name="connsiteY6" fmla="*/ 322314 h 763508"/>
              <a:gd name="connsiteX7" fmla="*/ 0 w 741090"/>
              <a:gd name="connsiteY7" fmla="*/ 0 h 763508"/>
              <a:gd name="connsiteX0" fmla="*/ 0 w 741090"/>
              <a:gd name="connsiteY0" fmla="*/ 0 h 763508"/>
              <a:gd name="connsiteX1" fmla="*/ 132862 w 741090"/>
              <a:gd name="connsiteY1" fmla="*/ 160774 h 763508"/>
              <a:gd name="connsiteX2" fmla="*/ 454296 w 741090"/>
              <a:gd name="connsiteY2" fmla="*/ 554084 h 763508"/>
              <a:gd name="connsiteX3" fmla="*/ 730430 w 741090"/>
              <a:gd name="connsiteY3" fmla="*/ 671887 h 763508"/>
              <a:gd name="connsiteX4" fmla="*/ 624568 w 741090"/>
              <a:gd name="connsiteY4" fmla="*/ 763508 h 763508"/>
              <a:gd name="connsiteX5" fmla="*/ 424298 w 741090"/>
              <a:gd name="connsiteY5" fmla="*/ 713293 h 763508"/>
              <a:gd name="connsiteX6" fmla="*/ 159414 w 741090"/>
              <a:gd name="connsiteY6" fmla="*/ 322314 h 763508"/>
              <a:gd name="connsiteX7" fmla="*/ 0 w 741090"/>
              <a:gd name="connsiteY7" fmla="*/ 0 h 763508"/>
              <a:gd name="connsiteX0" fmla="*/ 0 w 741090"/>
              <a:gd name="connsiteY0" fmla="*/ 0 h 767884"/>
              <a:gd name="connsiteX1" fmla="*/ 132862 w 741090"/>
              <a:gd name="connsiteY1" fmla="*/ 160774 h 767884"/>
              <a:gd name="connsiteX2" fmla="*/ 454296 w 741090"/>
              <a:gd name="connsiteY2" fmla="*/ 554084 h 767884"/>
              <a:gd name="connsiteX3" fmla="*/ 730430 w 741090"/>
              <a:gd name="connsiteY3" fmla="*/ 671887 h 767884"/>
              <a:gd name="connsiteX4" fmla="*/ 624568 w 741090"/>
              <a:gd name="connsiteY4" fmla="*/ 763508 h 767884"/>
              <a:gd name="connsiteX5" fmla="*/ 506185 w 741090"/>
              <a:gd name="connsiteY5" fmla="*/ 767884 h 767884"/>
              <a:gd name="connsiteX6" fmla="*/ 159414 w 741090"/>
              <a:gd name="connsiteY6" fmla="*/ 322314 h 767884"/>
              <a:gd name="connsiteX7" fmla="*/ 0 w 741090"/>
              <a:gd name="connsiteY7" fmla="*/ 0 h 767884"/>
              <a:gd name="connsiteX0" fmla="*/ 461559 w 1202649"/>
              <a:gd name="connsiteY0" fmla="*/ 0 h 767884"/>
              <a:gd name="connsiteX1" fmla="*/ 594421 w 1202649"/>
              <a:gd name="connsiteY1" fmla="*/ 160774 h 767884"/>
              <a:gd name="connsiteX2" fmla="*/ 915855 w 1202649"/>
              <a:gd name="connsiteY2" fmla="*/ 554084 h 767884"/>
              <a:gd name="connsiteX3" fmla="*/ 1191989 w 1202649"/>
              <a:gd name="connsiteY3" fmla="*/ 671887 h 767884"/>
              <a:gd name="connsiteX4" fmla="*/ 1086127 w 1202649"/>
              <a:gd name="connsiteY4" fmla="*/ 763508 h 767884"/>
              <a:gd name="connsiteX5" fmla="*/ 967744 w 1202649"/>
              <a:gd name="connsiteY5" fmla="*/ 767884 h 767884"/>
              <a:gd name="connsiteX6" fmla="*/ 0 w 1202649"/>
              <a:gd name="connsiteY6" fmla="*/ 254075 h 767884"/>
              <a:gd name="connsiteX7" fmla="*/ 461559 w 1202649"/>
              <a:gd name="connsiteY7" fmla="*/ 0 h 767884"/>
              <a:gd name="connsiteX0" fmla="*/ 0 w 1314296"/>
              <a:gd name="connsiteY0" fmla="*/ 0 h 890714"/>
              <a:gd name="connsiteX1" fmla="*/ 706068 w 1314296"/>
              <a:gd name="connsiteY1" fmla="*/ 283604 h 890714"/>
              <a:gd name="connsiteX2" fmla="*/ 1027502 w 1314296"/>
              <a:gd name="connsiteY2" fmla="*/ 676914 h 890714"/>
              <a:gd name="connsiteX3" fmla="*/ 1303636 w 1314296"/>
              <a:gd name="connsiteY3" fmla="*/ 794717 h 890714"/>
              <a:gd name="connsiteX4" fmla="*/ 1197774 w 1314296"/>
              <a:gd name="connsiteY4" fmla="*/ 886338 h 890714"/>
              <a:gd name="connsiteX5" fmla="*/ 1079391 w 1314296"/>
              <a:gd name="connsiteY5" fmla="*/ 890714 h 890714"/>
              <a:gd name="connsiteX6" fmla="*/ 111647 w 1314296"/>
              <a:gd name="connsiteY6" fmla="*/ 376905 h 890714"/>
              <a:gd name="connsiteX7" fmla="*/ 0 w 1314296"/>
              <a:gd name="connsiteY7" fmla="*/ 0 h 890714"/>
              <a:gd name="connsiteX0" fmla="*/ 0 w 1314296"/>
              <a:gd name="connsiteY0" fmla="*/ 0 h 890714"/>
              <a:gd name="connsiteX1" fmla="*/ 815251 w 1314296"/>
              <a:gd name="connsiteY1" fmla="*/ 679389 h 890714"/>
              <a:gd name="connsiteX2" fmla="*/ 1027502 w 1314296"/>
              <a:gd name="connsiteY2" fmla="*/ 676914 h 890714"/>
              <a:gd name="connsiteX3" fmla="*/ 1303636 w 1314296"/>
              <a:gd name="connsiteY3" fmla="*/ 794717 h 890714"/>
              <a:gd name="connsiteX4" fmla="*/ 1197774 w 1314296"/>
              <a:gd name="connsiteY4" fmla="*/ 886338 h 890714"/>
              <a:gd name="connsiteX5" fmla="*/ 1079391 w 1314296"/>
              <a:gd name="connsiteY5" fmla="*/ 890714 h 890714"/>
              <a:gd name="connsiteX6" fmla="*/ 111647 w 1314296"/>
              <a:gd name="connsiteY6" fmla="*/ 376905 h 890714"/>
              <a:gd name="connsiteX7" fmla="*/ 0 w 1314296"/>
              <a:gd name="connsiteY7" fmla="*/ 0 h 890714"/>
              <a:gd name="connsiteX0" fmla="*/ 0 w 1314296"/>
              <a:gd name="connsiteY0" fmla="*/ 0 h 890714"/>
              <a:gd name="connsiteX1" fmla="*/ 815251 w 1314296"/>
              <a:gd name="connsiteY1" fmla="*/ 679389 h 890714"/>
              <a:gd name="connsiteX2" fmla="*/ 1303636 w 1314296"/>
              <a:gd name="connsiteY2" fmla="*/ 794717 h 890714"/>
              <a:gd name="connsiteX3" fmla="*/ 1197774 w 1314296"/>
              <a:gd name="connsiteY3" fmla="*/ 886338 h 890714"/>
              <a:gd name="connsiteX4" fmla="*/ 1079391 w 1314296"/>
              <a:gd name="connsiteY4" fmla="*/ 890714 h 890714"/>
              <a:gd name="connsiteX5" fmla="*/ 111647 w 1314296"/>
              <a:gd name="connsiteY5" fmla="*/ 376905 h 890714"/>
              <a:gd name="connsiteX6" fmla="*/ 0 w 1314296"/>
              <a:gd name="connsiteY6" fmla="*/ 0 h 890714"/>
              <a:gd name="connsiteX0" fmla="*/ 0 w 1314296"/>
              <a:gd name="connsiteY0" fmla="*/ 0 h 890714"/>
              <a:gd name="connsiteX1" fmla="*/ 815251 w 1314296"/>
              <a:gd name="connsiteY1" fmla="*/ 679389 h 890714"/>
              <a:gd name="connsiteX2" fmla="*/ 1303636 w 1314296"/>
              <a:gd name="connsiteY2" fmla="*/ 794717 h 890714"/>
              <a:gd name="connsiteX3" fmla="*/ 1197774 w 1314296"/>
              <a:gd name="connsiteY3" fmla="*/ 886338 h 890714"/>
              <a:gd name="connsiteX4" fmla="*/ 1079391 w 1314296"/>
              <a:gd name="connsiteY4" fmla="*/ 890714 h 890714"/>
              <a:gd name="connsiteX5" fmla="*/ 111647 w 1314296"/>
              <a:gd name="connsiteY5" fmla="*/ 376905 h 890714"/>
              <a:gd name="connsiteX6" fmla="*/ 0 w 1314296"/>
              <a:gd name="connsiteY6" fmla="*/ 0 h 890714"/>
              <a:gd name="connsiteX0" fmla="*/ 0 w 1303636"/>
              <a:gd name="connsiteY0" fmla="*/ 0 h 890714"/>
              <a:gd name="connsiteX1" fmla="*/ 815251 w 1303636"/>
              <a:gd name="connsiteY1" fmla="*/ 679389 h 890714"/>
              <a:gd name="connsiteX2" fmla="*/ 1303636 w 1303636"/>
              <a:gd name="connsiteY2" fmla="*/ 794717 h 890714"/>
              <a:gd name="connsiteX3" fmla="*/ 1197774 w 1303636"/>
              <a:gd name="connsiteY3" fmla="*/ 886338 h 890714"/>
              <a:gd name="connsiteX4" fmla="*/ 1079391 w 1303636"/>
              <a:gd name="connsiteY4" fmla="*/ 890714 h 890714"/>
              <a:gd name="connsiteX5" fmla="*/ 111647 w 1303636"/>
              <a:gd name="connsiteY5" fmla="*/ 376905 h 890714"/>
              <a:gd name="connsiteX6" fmla="*/ 0 w 1303636"/>
              <a:gd name="connsiteY6" fmla="*/ 0 h 890714"/>
              <a:gd name="connsiteX0" fmla="*/ 0 w 1330931"/>
              <a:gd name="connsiteY0" fmla="*/ 0 h 890714"/>
              <a:gd name="connsiteX1" fmla="*/ 815251 w 1330931"/>
              <a:gd name="connsiteY1" fmla="*/ 679389 h 890714"/>
              <a:gd name="connsiteX2" fmla="*/ 1330931 w 1330931"/>
              <a:gd name="connsiteY2" fmla="*/ 815188 h 890714"/>
              <a:gd name="connsiteX3" fmla="*/ 1197774 w 1330931"/>
              <a:gd name="connsiteY3" fmla="*/ 886338 h 890714"/>
              <a:gd name="connsiteX4" fmla="*/ 1079391 w 1330931"/>
              <a:gd name="connsiteY4" fmla="*/ 890714 h 890714"/>
              <a:gd name="connsiteX5" fmla="*/ 111647 w 1330931"/>
              <a:gd name="connsiteY5" fmla="*/ 376905 h 890714"/>
              <a:gd name="connsiteX6" fmla="*/ 0 w 1330931"/>
              <a:gd name="connsiteY6" fmla="*/ 0 h 89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0931" h="890714">
                <a:moveTo>
                  <a:pt x="0" y="0"/>
                </a:moveTo>
                <a:lnTo>
                  <a:pt x="815251" y="679389"/>
                </a:lnTo>
                <a:lnTo>
                  <a:pt x="1330931" y="815188"/>
                </a:lnTo>
                <a:lnTo>
                  <a:pt x="1197774" y="886338"/>
                </a:lnTo>
                <a:lnTo>
                  <a:pt x="1079391" y="890714"/>
                </a:lnTo>
                <a:lnTo>
                  <a:pt x="111647" y="376905"/>
                </a:lnTo>
                <a:lnTo>
                  <a:pt x="0" y="0"/>
                </a:lnTo>
                <a:close/>
              </a:path>
            </a:pathLst>
          </a:custGeom>
          <a:solidFill>
            <a:srgbClr val="FF0000">
              <a:alpha val="30196"/>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34"/>
          <p:cNvSpPr txBox="1"/>
          <p:nvPr/>
        </p:nvSpPr>
        <p:spPr>
          <a:xfrm>
            <a:off x="6847713" y="4566921"/>
            <a:ext cx="997884" cy="23476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100" dirty="0" smtClean="0"/>
              <a:t>写真③</a:t>
            </a:r>
            <a:endParaRPr kumimoji="1" lang="ja-JP" altLang="en-US" sz="1100" dirty="0"/>
          </a:p>
        </p:txBody>
      </p:sp>
      <p:sp>
        <p:nvSpPr>
          <p:cNvPr id="152" name="テキスト ボックス 34"/>
          <p:cNvSpPr txBox="1"/>
          <p:nvPr/>
        </p:nvSpPr>
        <p:spPr>
          <a:xfrm>
            <a:off x="3729885" y="4566921"/>
            <a:ext cx="997884" cy="23476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100" dirty="0" smtClean="0"/>
              <a:t>写真</a:t>
            </a:r>
            <a:r>
              <a:rPr lang="ja-JP" altLang="en-US" dirty="0"/>
              <a:t>②</a:t>
            </a:r>
            <a:endParaRPr kumimoji="1" lang="ja-JP" altLang="en-US" sz="1100" dirty="0"/>
          </a:p>
        </p:txBody>
      </p:sp>
      <p:sp>
        <p:nvSpPr>
          <p:cNvPr id="71" name="テキスト ボックス 34"/>
          <p:cNvSpPr txBox="1"/>
          <p:nvPr/>
        </p:nvSpPr>
        <p:spPr>
          <a:xfrm>
            <a:off x="8854724" y="1167816"/>
            <a:ext cx="997884" cy="23476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100" dirty="0" smtClean="0"/>
              <a:t>写真①</a:t>
            </a:r>
            <a:endParaRPr kumimoji="1" lang="ja-JP" altLang="en-US" sz="1100" dirty="0"/>
          </a:p>
        </p:txBody>
      </p:sp>
      <p:sp>
        <p:nvSpPr>
          <p:cNvPr id="76" name="正方形/長方形 75"/>
          <p:cNvSpPr/>
          <p:nvPr/>
        </p:nvSpPr>
        <p:spPr>
          <a:xfrm>
            <a:off x="3188267" y="1169811"/>
            <a:ext cx="588623" cy="253916"/>
          </a:xfrm>
          <a:prstGeom prst="rect">
            <a:avLst/>
          </a:prstGeom>
          <a:solidFill>
            <a:schemeClr val="bg1"/>
          </a:solidFill>
          <a:ln>
            <a:solidFill>
              <a:schemeClr val="tx1"/>
            </a:solidFill>
          </a:ln>
        </p:spPr>
        <p:txBody>
          <a:bodyPr wrap="none">
            <a:spAutoFit/>
          </a:bodyPr>
          <a:lstStyle/>
          <a:p>
            <a:r>
              <a:rPr lang="ja-JP" altLang="en-US" sz="1050" dirty="0"/>
              <a:t>平面</a:t>
            </a:r>
            <a:r>
              <a:rPr lang="ja-JP" altLang="en-US" sz="1050" dirty="0" smtClean="0"/>
              <a:t>図</a:t>
            </a:r>
            <a:endParaRPr lang="en-US" altLang="ja-JP" sz="1050" dirty="0"/>
          </a:p>
        </p:txBody>
      </p:sp>
      <p:sp>
        <p:nvSpPr>
          <p:cNvPr id="4" name="正方形/長方形 3"/>
          <p:cNvSpPr/>
          <p:nvPr/>
        </p:nvSpPr>
        <p:spPr>
          <a:xfrm>
            <a:off x="1200797" y="4602224"/>
            <a:ext cx="2335782" cy="32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11306" y="6320949"/>
            <a:ext cx="1299985" cy="32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67"/>
          <p:cNvSpPr txBox="1"/>
          <p:nvPr/>
        </p:nvSpPr>
        <p:spPr>
          <a:xfrm>
            <a:off x="296929" y="6165304"/>
            <a:ext cx="1164101" cy="369332"/>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tx1"/>
          </a:fontRef>
        </p:style>
        <p:txBody>
          <a:bodyPr wrap="square" rtlCol="0" anchor="ctr" anchorCtr="0">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900" dirty="0" smtClean="0">
                <a:solidFill>
                  <a:srgbClr val="FF0000"/>
                </a:solidFill>
              </a:rPr>
              <a:t>既設ストーンガードにより土砂を捕捉</a:t>
            </a:r>
            <a:endParaRPr kumimoji="1" lang="ja-JP" altLang="en-US" sz="900" dirty="0">
              <a:solidFill>
                <a:srgbClr val="FF0000"/>
              </a:solidFill>
            </a:endParaRPr>
          </a:p>
        </p:txBody>
      </p:sp>
      <p:sp>
        <p:nvSpPr>
          <p:cNvPr id="40" name="フリーフォーム 39"/>
          <p:cNvSpPr/>
          <p:nvPr/>
        </p:nvSpPr>
        <p:spPr>
          <a:xfrm>
            <a:off x="4228827" y="2164508"/>
            <a:ext cx="604236" cy="611916"/>
          </a:xfrm>
          <a:custGeom>
            <a:avLst/>
            <a:gdLst>
              <a:gd name="connsiteX0" fmla="*/ 0 w 231112"/>
              <a:gd name="connsiteY0" fmla="*/ 0 h 321547"/>
              <a:gd name="connsiteX1" fmla="*/ 140677 w 231112"/>
              <a:gd name="connsiteY1" fmla="*/ 90435 h 321547"/>
              <a:gd name="connsiteX2" fmla="*/ 231112 w 231112"/>
              <a:gd name="connsiteY2" fmla="*/ 321547 h 321547"/>
              <a:gd name="connsiteX3" fmla="*/ 120581 w 231112"/>
              <a:gd name="connsiteY3" fmla="*/ 190918 h 321547"/>
              <a:gd name="connsiteX4" fmla="*/ 0 w 231112"/>
              <a:gd name="connsiteY4" fmla="*/ 0 h 321547"/>
              <a:gd name="connsiteX0" fmla="*/ 0 w 914400"/>
              <a:gd name="connsiteY0" fmla="*/ 0 h 934496"/>
              <a:gd name="connsiteX1" fmla="*/ 140677 w 914400"/>
              <a:gd name="connsiteY1" fmla="*/ 90435 h 934496"/>
              <a:gd name="connsiteX2" fmla="*/ 914400 w 914400"/>
              <a:gd name="connsiteY2" fmla="*/ 934496 h 934496"/>
              <a:gd name="connsiteX3" fmla="*/ 231112 w 914400"/>
              <a:gd name="connsiteY3" fmla="*/ 321547 h 934496"/>
              <a:gd name="connsiteX4" fmla="*/ 120581 w 914400"/>
              <a:gd name="connsiteY4" fmla="*/ 190918 h 934496"/>
              <a:gd name="connsiteX5" fmla="*/ 0 w 914400"/>
              <a:gd name="connsiteY5" fmla="*/ 0 h 934496"/>
              <a:gd name="connsiteX0" fmla="*/ 0 w 914400"/>
              <a:gd name="connsiteY0" fmla="*/ 0 h 934496"/>
              <a:gd name="connsiteX1" fmla="*/ 140677 w 914400"/>
              <a:gd name="connsiteY1" fmla="*/ 90435 h 934496"/>
              <a:gd name="connsiteX2" fmla="*/ 914400 w 914400"/>
              <a:gd name="connsiteY2" fmla="*/ 934496 h 934496"/>
              <a:gd name="connsiteX3" fmla="*/ 452176 w 914400"/>
              <a:gd name="connsiteY3" fmla="*/ 542610 h 934496"/>
              <a:gd name="connsiteX4" fmla="*/ 231112 w 914400"/>
              <a:gd name="connsiteY4" fmla="*/ 321547 h 934496"/>
              <a:gd name="connsiteX5" fmla="*/ 120581 w 914400"/>
              <a:gd name="connsiteY5" fmla="*/ 190918 h 934496"/>
              <a:gd name="connsiteX6" fmla="*/ 0 w 914400"/>
              <a:gd name="connsiteY6" fmla="*/ 0 h 934496"/>
              <a:gd name="connsiteX0" fmla="*/ 0 w 914400"/>
              <a:gd name="connsiteY0" fmla="*/ 0 h 934496"/>
              <a:gd name="connsiteX1" fmla="*/ 140677 w 914400"/>
              <a:gd name="connsiteY1" fmla="*/ 90435 h 934496"/>
              <a:gd name="connsiteX2" fmla="*/ 231112 w 914400"/>
              <a:gd name="connsiteY2" fmla="*/ 311497 h 934496"/>
              <a:gd name="connsiteX3" fmla="*/ 914400 w 914400"/>
              <a:gd name="connsiteY3" fmla="*/ 934496 h 934496"/>
              <a:gd name="connsiteX4" fmla="*/ 452176 w 914400"/>
              <a:gd name="connsiteY4" fmla="*/ 542610 h 934496"/>
              <a:gd name="connsiteX5" fmla="*/ 231112 w 914400"/>
              <a:gd name="connsiteY5" fmla="*/ 321547 h 934496"/>
              <a:gd name="connsiteX6" fmla="*/ 120581 w 914400"/>
              <a:gd name="connsiteY6" fmla="*/ 190918 h 934496"/>
              <a:gd name="connsiteX7" fmla="*/ 0 w 914400"/>
              <a:gd name="connsiteY7" fmla="*/ 0 h 934496"/>
              <a:gd name="connsiteX0" fmla="*/ 0 w 985552"/>
              <a:gd name="connsiteY0" fmla="*/ 0 h 967506"/>
              <a:gd name="connsiteX1" fmla="*/ 140677 w 985552"/>
              <a:gd name="connsiteY1" fmla="*/ 90435 h 967506"/>
              <a:gd name="connsiteX2" fmla="*/ 231112 w 985552"/>
              <a:gd name="connsiteY2" fmla="*/ 311497 h 967506"/>
              <a:gd name="connsiteX3" fmla="*/ 914400 w 985552"/>
              <a:gd name="connsiteY3" fmla="*/ 934496 h 967506"/>
              <a:gd name="connsiteX4" fmla="*/ 935167 w 985552"/>
              <a:gd name="connsiteY4" fmla="*/ 878392 h 967506"/>
              <a:gd name="connsiteX5" fmla="*/ 452176 w 985552"/>
              <a:gd name="connsiteY5" fmla="*/ 542610 h 967506"/>
              <a:gd name="connsiteX6" fmla="*/ 231112 w 985552"/>
              <a:gd name="connsiteY6" fmla="*/ 321547 h 967506"/>
              <a:gd name="connsiteX7" fmla="*/ 120581 w 985552"/>
              <a:gd name="connsiteY7" fmla="*/ 190918 h 967506"/>
              <a:gd name="connsiteX8" fmla="*/ 0 w 985552"/>
              <a:gd name="connsiteY8" fmla="*/ 0 h 967506"/>
              <a:gd name="connsiteX0" fmla="*/ 0 w 1001031"/>
              <a:gd name="connsiteY0" fmla="*/ 0 h 976288"/>
              <a:gd name="connsiteX1" fmla="*/ 140677 w 1001031"/>
              <a:gd name="connsiteY1" fmla="*/ 90435 h 976288"/>
              <a:gd name="connsiteX2" fmla="*/ 231112 w 1001031"/>
              <a:gd name="connsiteY2" fmla="*/ 311497 h 976288"/>
              <a:gd name="connsiteX3" fmla="*/ 914400 w 1001031"/>
              <a:gd name="connsiteY3" fmla="*/ 934496 h 976288"/>
              <a:gd name="connsiteX4" fmla="*/ 935167 w 1001031"/>
              <a:gd name="connsiteY4" fmla="*/ 878392 h 976288"/>
              <a:gd name="connsiteX5" fmla="*/ 231112 w 1001031"/>
              <a:gd name="connsiteY5" fmla="*/ 321547 h 976288"/>
              <a:gd name="connsiteX6" fmla="*/ 120581 w 1001031"/>
              <a:gd name="connsiteY6" fmla="*/ 190918 h 976288"/>
              <a:gd name="connsiteX7" fmla="*/ 0 w 1001031"/>
              <a:gd name="connsiteY7" fmla="*/ 0 h 976288"/>
              <a:gd name="connsiteX0" fmla="*/ 0 w 914400"/>
              <a:gd name="connsiteY0" fmla="*/ 0 h 934500"/>
              <a:gd name="connsiteX1" fmla="*/ 140677 w 914400"/>
              <a:gd name="connsiteY1" fmla="*/ 90435 h 934500"/>
              <a:gd name="connsiteX2" fmla="*/ 231112 w 914400"/>
              <a:gd name="connsiteY2" fmla="*/ 311497 h 934500"/>
              <a:gd name="connsiteX3" fmla="*/ 914400 w 914400"/>
              <a:gd name="connsiteY3" fmla="*/ 934496 h 934500"/>
              <a:gd name="connsiteX4" fmla="*/ 231112 w 914400"/>
              <a:gd name="connsiteY4" fmla="*/ 321547 h 934500"/>
              <a:gd name="connsiteX5" fmla="*/ 120581 w 914400"/>
              <a:gd name="connsiteY5" fmla="*/ 190918 h 934500"/>
              <a:gd name="connsiteX6" fmla="*/ 0 w 914400"/>
              <a:gd name="connsiteY6" fmla="*/ 0 h 934500"/>
              <a:gd name="connsiteX0" fmla="*/ 0 w 243703"/>
              <a:gd name="connsiteY0" fmla="*/ 0 h 338507"/>
              <a:gd name="connsiteX1" fmla="*/ 140677 w 243703"/>
              <a:gd name="connsiteY1" fmla="*/ 90435 h 338507"/>
              <a:gd name="connsiteX2" fmla="*/ 231112 w 243703"/>
              <a:gd name="connsiteY2" fmla="*/ 311497 h 338507"/>
              <a:gd name="connsiteX3" fmla="*/ 231112 w 243703"/>
              <a:gd name="connsiteY3" fmla="*/ 321547 h 338507"/>
              <a:gd name="connsiteX4" fmla="*/ 120581 w 243703"/>
              <a:gd name="connsiteY4" fmla="*/ 190918 h 338507"/>
              <a:gd name="connsiteX5" fmla="*/ 0 w 243703"/>
              <a:gd name="connsiteY5" fmla="*/ 0 h 338507"/>
              <a:gd name="connsiteX0" fmla="*/ 0 w 243703"/>
              <a:gd name="connsiteY0" fmla="*/ 0 h 338507"/>
              <a:gd name="connsiteX1" fmla="*/ 140677 w 243703"/>
              <a:gd name="connsiteY1" fmla="*/ 90435 h 338507"/>
              <a:gd name="connsiteX2" fmla="*/ 231112 w 243703"/>
              <a:gd name="connsiteY2" fmla="*/ 311497 h 338507"/>
              <a:gd name="connsiteX3" fmla="*/ 231112 w 243703"/>
              <a:gd name="connsiteY3" fmla="*/ 321547 h 338507"/>
              <a:gd name="connsiteX4" fmla="*/ 206306 w 243703"/>
              <a:gd name="connsiteY4" fmla="*/ 197268 h 338507"/>
              <a:gd name="connsiteX5" fmla="*/ 0 w 243703"/>
              <a:gd name="connsiteY5" fmla="*/ 0 h 338507"/>
              <a:gd name="connsiteX0" fmla="*/ 0 w 381427"/>
              <a:gd name="connsiteY0" fmla="*/ 0 h 324937"/>
              <a:gd name="connsiteX1" fmla="*/ 140677 w 381427"/>
              <a:gd name="connsiteY1" fmla="*/ 90435 h 324937"/>
              <a:gd name="connsiteX2" fmla="*/ 380337 w 381427"/>
              <a:gd name="connsiteY2" fmla="*/ 228947 h 324937"/>
              <a:gd name="connsiteX3" fmla="*/ 231112 w 381427"/>
              <a:gd name="connsiteY3" fmla="*/ 321547 h 324937"/>
              <a:gd name="connsiteX4" fmla="*/ 206306 w 381427"/>
              <a:gd name="connsiteY4" fmla="*/ 197268 h 324937"/>
              <a:gd name="connsiteX5" fmla="*/ 0 w 381427"/>
              <a:gd name="connsiteY5" fmla="*/ 0 h 324937"/>
              <a:gd name="connsiteX0" fmla="*/ 0 w 384516"/>
              <a:gd name="connsiteY0" fmla="*/ 0 h 288646"/>
              <a:gd name="connsiteX1" fmla="*/ 140677 w 384516"/>
              <a:gd name="connsiteY1" fmla="*/ 90435 h 288646"/>
              <a:gd name="connsiteX2" fmla="*/ 380337 w 384516"/>
              <a:gd name="connsiteY2" fmla="*/ 228947 h 288646"/>
              <a:gd name="connsiteX3" fmla="*/ 291437 w 384516"/>
              <a:gd name="connsiteY3" fmla="*/ 283447 h 288646"/>
              <a:gd name="connsiteX4" fmla="*/ 206306 w 384516"/>
              <a:gd name="connsiteY4" fmla="*/ 197268 h 288646"/>
              <a:gd name="connsiteX5" fmla="*/ 0 w 384516"/>
              <a:gd name="connsiteY5" fmla="*/ 0 h 288646"/>
              <a:gd name="connsiteX0" fmla="*/ 0 w 440270"/>
              <a:gd name="connsiteY0" fmla="*/ 0 h 290423"/>
              <a:gd name="connsiteX1" fmla="*/ 140677 w 440270"/>
              <a:gd name="connsiteY1" fmla="*/ 90435 h 290423"/>
              <a:gd name="connsiteX2" fmla="*/ 437487 w 440270"/>
              <a:gd name="connsiteY2" fmla="*/ 244822 h 290423"/>
              <a:gd name="connsiteX3" fmla="*/ 291437 w 440270"/>
              <a:gd name="connsiteY3" fmla="*/ 283447 h 290423"/>
              <a:gd name="connsiteX4" fmla="*/ 206306 w 440270"/>
              <a:gd name="connsiteY4" fmla="*/ 197268 h 290423"/>
              <a:gd name="connsiteX5" fmla="*/ 0 w 440270"/>
              <a:gd name="connsiteY5" fmla="*/ 0 h 290423"/>
              <a:gd name="connsiteX0" fmla="*/ 0 w 409155"/>
              <a:gd name="connsiteY0" fmla="*/ 0 h 302997"/>
              <a:gd name="connsiteX1" fmla="*/ 140677 w 409155"/>
              <a:gd name="connsiteY1" fmla="*/ 90435 h 302997"/>
              <a:gd name="connsiteX2" fmla="*/ 405737 w 409155"/>
              <a:gd name="connsiteY2" fmla="*/ 282922 h 302997"/>
              <a:gd name="connsiteX3" fmla="*/ 291437 w 409155"/>
              <a:gd name="connsiteY3" fmla="*/ 283447 h 302997"/>
              <a:gd name="connsiteX4" fmla="*/ 206306 w 409155"/>
              <a:gd name="connsiteY4" fmla="*/ 197268 h 302997"/>
              <a:gd name="connsiteX5" fmla="*/ 0 w 409155"/>
              <a:gd name="connsiteY5" fmla="*/ 0 h 302997"/>
              <a:gd name="connsiteX0" fmla="*/ 0 w 405737"/>
              <a:gd name="connsiteY0" fmla="*/ 0 h 283447"/>
              <a:gd name="connsiteX1" fmla="*/ 140677 w 405737"/>
              <a:gd name="connsiteY1" fmla="*/ 90435 h 283447"/>
              <a:gd name="connsiteX2" fmla="*/ 405737 w 405737"/>
              <a:gd name="connsiteY2" fmla="*/ 282922 h 283447"/>
              <a:gd name="connsiteX3" fmla="*/ 291437 w 405737"/>
              <a:gd name="connsiteY3" fmla="*/ 283447 h 283447"/>
              <a:gd name="connsiteX4" fmla="*/ 206306 w 405737"/>
              <a:gd name="connsiteY4" fmla="*/ 197268 h 283447"/>
              <a:gd name="connsiteX5" fmla="*/ 0 w 405737"/>
              <a:gd name="connsiteY5" fmla="*/ 0 h 283447"/>
              <a:gd name="connsiteX0" fmla="*/ 0 w 405737"/>
              <a:gd name="connsiteY0" fmla="*/ 0 h 322314"/>
              <a:gd name="connsiteX1" fmla="*/ 140677 w 405737"/>
              <a:gd name="connsiteY1" fmla="*/ 90435 h 322314"/>
              <a:gd name="connsiteX2" fmla="*/ 405737 w 405737"/>
              <a:gd name="connsiteY2" fmla="*/ 282922 h 322314"/>
              <a:gd name="connsiteX3" fmla="*/ 291437 w 405737"/>
              <a:gd name="connsiteY3" fmla="*/ 283447 h 322314"/>
              <a:gd name="connsiteX4" fmla="*/ 159414 w 405737"/>
              <a:gd name="connsiteY4" fmla="*/ 322314 h 322314"/>
              <a:gd name="connsiteX5" fmla="*/ 0 w 405737"/>
              <a:gd name="connsiteY5" fmla="*/ 0 h 322314"/>
              <a:gd name="connsiteX0" fmla="*/ 0 w 424298"/>
              <a:gd name="connsiteY0" fmla="*/ 0 h 713293"/>
              <a:gd name="connsiteX1" fmla="*/ 140677 w 424298"/>
              <a:gd name="connsiteY1" fmla="*/ 90435 h 713293"/>
              <a:gd name="connsiteX2" fmla="*/ 405737 w 424298"/>
              <a:gd name="connsiteY2" fmla="*/ 282922 h 713293"/>
              <a:gd name="connsiteX3" fmla="*/ 424298 w 424298"/>
              <a:gd name="connsiteY3" fmla="*/ 713293 h 713293"/>
              <a:gd name="connsiteX4" fmla="*/ 159414 w 424298"/>
              <a:gd name="connsiteY4" fmla="*/ 322314 h 713293"/>
              <a:gd name="connsiteX5" fmla="*/ 0 w 424298"/>
              <a:gd name="connsiteY5" fmla="*/ 0 h 713293"/>
              <a:gd name="connsiteX0" fmla="*/ 0 w 424298"/>
              <a:gd name="connsiteY0" fmla="*/ 0 h 713293"/>
              <a:gd name="connsiteX1" fmla="*/ 140677 w 424298"/>
              <a:gd name="connsiteY1" fmla="*/ 90435 h 713293"/>
              <a:gd name="connsiteX2" fmla="*/ 402796 w 424298"/>
              <a:gd name="connsiteY2" fmla="*/ 293552 h 713293"/>
              <a:gd name="connsiteX3" fmla="*/ 405737 w 424298"/>
              <a:gd name="connsiteY3" fmla="*/ 282922 h 713293"/>
              <a:gd name="connsiteX4" fmla="*/ 424298 w 424298"/>
              <a:gd name="connsiteY4" fmla="*/ 713293 h 713293"/>
              <a:gd name="connsiteX5" fmla="*/ 159414 w 424298"/>
              <a:gd name="connsiteY5" fmla="*/ 322314 h 713293"/>
              <a:gd name="connsiteX6" fmla="*/ 0 w 424298"/>
              <a:gd name="connsiteY6" fmla="*/ 0 h 713293"/>
              <a:gd name="connsiteX0" fmla="*/ 0 w 538599"/>
              <a:gd name="connsiteY0" fmla="*/ 0 h 713293"/>
              <a:gd name="connsiteX1" fmla="*/ 140677 w 538599"/>
              <a:gd name="connsiteY1" fmla="*/ 90435 h 713293"/>
              <a:gd name="connsiteX2" fmla="*/ 402796 w 538599"/>
              <a:gd name="connsiteY2" fmla="*/ 293552 h 713293"/>
              <a:gd name="connsiteX3" fmla="*/ 538599 w 538599"/>
              <a:gd name="connsiteY3" fmla="*/ 658060 h 713293"/>
              <a:gd name="connsiteX4" fmla="*/ 424298 w 538599"/>
              <a:gd name="connsiteY4" fmla="*/ 713293 h 713293"/>
              <a:gd name="connsiteX5" fmla="*/ 159414 w 538599"/>
              <a:gd name="connsiteY5" fmla="*/ 322314 h 713293"/>
              <a:gd name="connsiteX6" fmla="*/ 0 w 538599"/>
              <a:gd name="connsiteY6" fmla="*/ 0 h 713293"/>
              <a:gd name="connsiteX0" fmla="*/ 0 w 538599"/>
              <a:gd name="connsiteY0" fmla="*/ 0 h 713293"/>
              <a:gd name="connsiteX1" fmla="*/ 140677 w 538599"/>
              <a:gd name="connsiteY1" fmla="*/ 90435 h 713293"/>
              <a:gd name="connsiteX2" fmla="*/ 324642 w 538599"/>
              <a:gd name="connsiteY2" fmla="*/ 410783 h 713293"/>
              <a:gd name="connsiteX3" fmla="*/ 538599 w 538599"/>
              <a:gd name="connsiteY3" fmla="*/ 658060 h 713293"/>
              <a:gd name="connsiteX4" fmla="*/ 424298 w 538599"/>
              <a:gd name="connsiteY4" fmla="*/ 713293 h 713293"/>
              <a:gd name="connsiteX5" fmla="*/ 159414 w 538599"/>
              <a:gd name="connsiteY5" fmla="*/ 322314 h 713293"/>
              <a:gd name="connsiteX6" fmla="*/ 0 w 538599"/>
              <a:gd name="connsiteY6" fmla="*/ 0 h 713293"/>
              <a:gd name="connsiteX0" fmla="*/ 0 w 538599"/>
              <a:gd name="connsiteY0" fmla="*/ 0 h 713293"/>
              <a:gd name="connsiteX1" fmla="*/ 132862 w 538599"/>
              <a:gd name="connsiteY1" fmla="*/ 160774 h 713293"/>
              <a:gd name="connsiteX2" fmla="*/ 324642 w 538599"/>
              <a:gd name="connsiteY2" fmla="*/ 410783 h 713293"/>
              <a:gd name="connsiteX3" fmla="*/ 538599 w 538599"/>
              <a:gd name="connsiteY3" fmla="*/ 658060 h 713293"/>
              <a:gd name="connsiteX4" fmla="*/ 424298 w 538599"/>
              <a:gd name="connsiteY4" fmla="*/ 713293 h 713293"/>
              <a:gd name="connsiteX5" fmla="*/ 159414 w 538599"/>
              <a:gd name="connsiteY5" fmla="*/ 322314 h 713293"/>
              <a:gd name="connsiteX6" fmla="*/ 0 w 538599"/>
              <a:gd name="connsiteY6" fmla="*/ 0 h 713293"/>
              <a:gd name="connsiteX0" fmla="*/ 0 w 624568"/>
              <a:gd name="connsiteY0" fmla="*/ 0 h 736213"/>
              <a:gd name="connsiteX1" fmla="*/ 132862 w 624568"/>
              <a:gd name="connsiteY1" fmla="*/ 160774 h 736213"/>
              <a:gd name="connsiteX2" fmla="*/ 324642 w 624568"/>
              <a:gd name="connsiteY2" fmla="*/ 410783 h 736213"/>
              <a:gd name="connsiteX3" fmla="*/ 624568 w 624568"/>
              <a:gd name="connsiteY3" fmla="*/ 736213 h 736213"/>
              <a:gd name="connsiteX4" fmla="*/ 424298 w 624568"/>
              <a:gd name="connsiteY4" fmla="*/ 713293 h 736213"/>
              <a:gd name="connsiteX5" fmla="*/ 159414 w 624568"/>
              <a:gd name="connsiteY5" fmla="*/ 322314 h 736213"/>
              <a:gd name="connsiteX6" fmla="*/ 0 w 624568"/>
              <a:gd name="connsiteY6" fmla="*/ 0 h 736213"/>
              <a:gd name="connsiteX0" fmla="*/ 0 w 624568"/>
              <a:gd name="connsiteY0" fmla="*/ 0 h 763508"/>
              <a:gd name="connsiteX1" fmla="*/ 132862 w 624568"/>
              <a:gd name="connsiteY1" fmla="*/ 160774 h 763508"/>
              <a:gd name="connsiteX2" fmla="*/ 324642 w 624568"/>
              <a:gd name="connsiteY2" fmla="*/ 410783 h 763508"/>
              <a:gd name="connsiteX3" fmla="*/ 624568 w 624568"/>
              <a:gd name="connsiteY3" fmla="*/ 763508 h 763508"/>
              <a:gd name="connsiteX4" fmla="*/ 424298 w 624568"/>
              <a:gd name="connsiteY4" fmla="*/ 713293 h 763508"/>
              <a:gd name="connsiteX5" fmla="*/ 159414 w 624568"/>
              <a:gd name="connsiteY5" fmla="*/ 322314 h 763508"/>
              <a:gd name="connsiteX6" fmla="*/ 0 w 624568"/>
              <a:gd name="connsiteY6" fmla="*/ 0 h 763508"/>
              <a:gd name="connsiteX0" fmla="*/ 0 w 741090"/>
              <a:gd name="connsiteY0" fmla="*/ 0 h 763508"/>
              <a:gd name="connsiteX1" fmla="*/ 132862 w 741090"/>
              <a:gd name="connsiteY1" fmla="*/ 160774 h 763508"/>
              <a:gd name="connsiteX2" fmla="*/ 324642 w 741090"/>
              <a:gd name="connsiteY2" fmla="*/ 410783 h 763508"/>
              <a:gd name="connsiteX3" fmla="*/ 730430 w 741090"/>
              <a:gd name="connsiteY3" fmla="*/ 671887 h 763508"/>
              <a:gd name="connsiteX4" fmla="*/ 624568 w 741090"/>
              <a:gd name="connsiteY4" fmla="*/ 763508 h 763508"/>
              <a:gd name="connsiteX5" fmla="*/ 424298 w 741090"/>
              <a:gd name="connsiteY5" fmla="*/ 713293 h 763508"/>
              <a:gd name="connsiteX6" fmla="*/ 159414 w 741090"/>
              <a:gd name="connsiteY6" fmla="*/ 322314 h 763508"/>
              <a:gd name="connsiteX7" fmla="*/ 0 w 741090"/>
              <a:gd name="connsiteY7" fmla="*/ 0 h 763508"/>
              <a:gd name="connsiteX0" fmla="*/ 0 w 741090"/>
              <a:gd name="connsiteY0" fmla="*/ 0 h 763508"/>
              <a:gd name="connsiteX1" fmla="*/ 132862 w 741090"/>
              <a:gd name="connsiteY1" fmla="*/ 160774 h 763508"/>
              <a:gd name="connsiteX2" fmla="*/ 454296 w 741090"/>
              <a:gd name="connsiteY2" fmla="*/ 554084 h 763508"/>
              <a:gd name="connsiteX3" fmla="*/ 730430 w 741090"/>
              <a:gd name="connsiteY3" fmla="*/ 671887 h 763508"/>
              <a:gd name="connsiteX4" fmla="*/ 624568 w 741090"/>
              <a:gd name="connsiteY4" fmla="*/ 763508 h 763508"/>
              <a:gd name="connsiteX5" fmla="*/ 424298 w 741090"/>
              <a:gd name="connsiteY5" fmla="*/ 713293 h 763508"/>
              <a:gd name="connsiteX6" fmla="*/ 159414 w 741090"/>
              <a:gd name="connsiteY6" fmla="*/ 322314 h 763508"/>
              <a:gd name="connsiteX7" fmla="*/ 0 w 741090"/>
              <a:gd name="connsiteY7" fmla="*/ 0 h 763508"/>
              <a:gd name="connsiteX0" fmla="*/ 0 w 741090"/>
              <a:gd name="connsiteY0" fmla="*/ 0 h 767884"/>
              <a:gd name="connsiteX1" fmla="*/ 132862 w 741090"/>
              <a:gd name="connsiteY1" fmla="*/ 160774 h 767884"/>
              <a:gd name="connsiteX2" fmla="*/ 454296 w 741090"/>
              <a:gd name="connsiteY2" fmla="*/ 554084 h 767884"/>
              <a:gd name="connsiteX3" fmla="*/ 730430 w 741090"/>
              <a:gd name="connsiteY3" fmla="*/ 671887 h 767884"/>
              <a:gd name="connsiteX4" fmla="*/ 624568 w 741090"/>
              <a:gd name="connsiteY4" fmla="*/ 763508 h 767884"/>
              <a:gd name="connsiteX5" fmla="*/ 506185 w 741090"/>
              <a:gd name="connsiteY5" fmla="*/ 767884 h 767884"/>
              <a:gd name="connsiteX6" fmla="*/ 159414 w 741090"/>
              <a:gd name="connsiteY6" fmla="*/ 322314 h 767884"/>
              <a:gd name="connsiteX7" fmla="*/ 0 w 741090"/>
              <a:gd name="connsiteY7" fmla="*/ 0 h 767884"/>
              <a:gd name="connsiteX0" fmla="*/ 461559 w 1202649"/>
              <a:gd name="connsiteY0" fmla="*/ 0 h 767884"/>
              <a:gd name="connsiteX1" fmla="*/ 594421 w 1202649"/>
              <a:gd name="connsiteY1" fmla="*/ 160774 h 767884"/>
              <a:gd name="connsiteX2" fmla="*/ 915855 w 1202649"/>
              <a:gd name="connsiteY2" fmla="*/ 554084 h 767884"/>
              <a:gd name="connsiteX3" fmla="*/ 1191989 w 1202649"/>
              <a:gd name="connsiteY3" fmla="*/ 671887 h 767884"/>
              <a:gd name="connsiteX4" fmla="*/ 1086127 w 1202649"/>
              <a:gd name="connsiteY4" fmla="*/ 763508 h 767884"/>
              <a:gd name="connsiteX5" fmla="*/ 967744 w 1202649"/>
              <a:gd name="connsiteY5" fmla="*/ 767884 h 767884"/>
              <a:gd name="connsiteX6" fmla="*/ 0 w 1202649"/>
              <a:gd name="connsiteY6" fmla="*/ 254075 h 767884"/>
              <a:gd name="connsiteX7" fmla="*/ 461559 w 1202649"/>
              <a:gd name="connsiteY7" fmla="*/ 0 h 767884"/>
              <a:gd name="connsiteX0" fmla="*/ 0 w 1314296"/>
              <a:gd name="connsiteY0" fmla="*/ 0 h 890714"/>
              <a:gd name="connsiteX1" fmla="*/ 706068 w 1314296"/>
              <a:gd name="connsiteY1" fmla="*/ 283604 h 890714"/>
              <a:gd name="connsiteX2" fmla="*/ 1027502 w 1314296"/>
              <a:gd name="connsiteY2" fmla="*/ 676914 h 890714"/>
              <a:gd name="connsiteX3" fmla="*/ 1303636 w 1314296"/>
              <a:gd name="connsiteY3" fmla="*/ 794717 h 890714"/>
              <a:gd name="connsiteX4" fmla="*/ 1197774 w 1314296"/>
              <a:gd name="connsiteY4" fmla="*/ 886338 h 890714"/>
              <a:gd name="connsiteX5" fmla="*/ 1079391 w 1314296"/>
              <a:gd name="connsiteY5" fmla="*/ 890714 h 890714"/>
              <a:gd name="connsiteX6" fmla="*/ 111647 w 1314296"/>
              <a:gd name="connsiteY6" fmla="*/ 376905 h 890714"/>
              <a:gd name="connsiteX7" fmla="*/ 0 w 1314296"/>
              <a:gd name="connsiteY7" fmla="*/ 0 h 890714"/>
              <a:gd name="connsiteX0" fmla="*/ 0 w 1314296"/>
              <a:gd name="connsiteY0" fmla="*/ 0 h 890714"/>
              <a:gd name="connsiteX1" fmla="*/ 815251 w 1314296"/>
              <a:gd name="connsiteY1" fmla="*/ 679389 h 890714"/>
              <a:gd name="connsiteX2" fmla="*/ 1027502 w 1314296"/>
              <a:gd name="connsiteY2" fmla="*/ 676914 h 890714"/>
              <a:gd name="connsiteX3" fmla="*/ 1303636 w 1314296"/>
              <a:gd name="connsiteY3" fmla="*/ 794717 h 890714"/>
              <a:gd name="connsiteX4" fmla="*/ 1197774 w 1314296"/>
              <a:gd name="connsiteY4" fmla="*/ 886338 h 890714"/>
              <a:gd name="connsiteX5" fmla="*/ 1079391 w 1314296"/>
              <a:gd name="connsiteY5" fmla="*/ 890714 h 890714"/>
              <a:gd name="connsiteX6" fmla="*/ 111647 w 1314296"/>
              <a:gd name="connsiteY6" fmla="*/ 376905 h 890714"/>
              <a:gd name="connsiteX7" fmla="*/ 0 w 1314296"/>
              <a:gd name="connsiteY7" fmla="*/ 0 h 890714"/>
              <a:gd name="connsiteX0" fmla="*/ 0 w 1314296"/>
              <a:gd name="connsiteY0" fmla="*/ 0 h 890714"/>
              <a:gd name="connsiteX1" fmla="*/ 815251 w 1314296"/>
              <a:gd name="connsiteY1" fmla="*/ 679389 h 890714"/>
              <a:gd name="connsiteX2" fmla="*/ 1303636 w 1314296"/>
              <a:gd name="connsiteY2" fmla="*/ 794717 h 890714"/>
              <a:gd name="connsiteX3" fmla="*/ 1197774 w 1314296"/>
              <a:gd name="connsiteY3" fmla="*/ 886338 h 890714"/>
              <a:gd name="connsiteX4" fmla="*/ 1079391 w 1314296"/>
              <a:gd name="connsiteY4" fmla="*/ 890714 h 890714"/>
              <a:gd name="connsiteX5" fmla="*/ 111647 w 1314296"/>
              <a:gd name="connsiteY5" fmla="*/ 376905 h 890714"/>
              <a:gd name="connsiteX6" fmla="*/ 0 w 1314296"/>
              <a:gd name="connsiteY6" fmla="*/ 0 h 890714"/>
              <a:gd name="connsiteX0" fmla="*/ 0 w 1314296"/>
              <a:gd name="connsiteY0" fmla="*/ 0 h 890714"/>
              <a:gd name="connsiteX1" fmla="*/ 815251 w 1314296"/>
              <a:gd name="connsiteY1" fmla="*/ 679389 h 890714"/>
              <a:gd name="connsiteX2" fmla="*/ 1303636 w 1314296"/>
              <a:gd name="connsiteY2" fmla="*/ 794717 h 890714"/>
              <a:gd name="connsiteX3" fmla="*/ 1197774 w 1314296"/>
              <a:gd name="connsiteY3" fmla="*/ 886338 h 890714"/>
              <a:gd name="connsiteX4" fmla="*/ 1079391 w 1314296"/>
              <a:gd name="connsiteY4" fmla="*/ 890714 h 890714"/>
              <a:gd name="connsiteX5" fmla="*/ 111647 w 1314296"/>
              <a:gd name="connsiteY5" fmla="*/ 376905 h 890714"/>
              <a:gd name="connsiteX6" fmla="*/ 0 w 1314296"/>
              <a:gd name="connsiteY6" fmla="*/ 0 h 890714"/>
              <a:gd name="connsiteX0" fmla="*/ 0 w 1303636"/>
              <a:gd name="connsiteY0" fmla="*/ 0 h 890714"/>
              <a:gd name="connsiteX1" fmla="*/ 815251 w 1303636"/>
              <a:gd name="connsiteY1" fmla="*/ 679389 h 890714"/>
              <a:gd name="connsiteX2" fmla="*/ 1303636 w 1303636"/>
              <a:gd name="connsiteY2" fmla="*/ 794717 h 890714"/>
              <a:gd name="connsiteX3" fmla="*/ 1197774 w 1303636"/>
              <a:gd name="connsiteY3" fmla="*/ 886338 h 890714"/>
              <a:gd name="connsiteX4" fmla="*/ 1079391 w 1303636"/>
              <a:gd name="connsiteY4" fmla="*/ 890714 h 890714"/>
              <a:gd name="connsiteX5" fmla="*/ 111647 w 1303636"/>
              <a:gd name="connsiteY5" fmla="*/ 376905 h 890714"/>
              <a:gd name="connsiteX6" fmla="*/ 0 w 1303636"/>
              <a:gd name="connsiteY6" fmla="*/ 0 h 890714"/>
              <a:gd name="connsiteX0" fmla="*/ 0 w 1330931"/>
              <a:gd name="connsiteY0" fmla="*/ 0 h 890714"/>
              <a:gd name="connsiteX1" fmla="*/ 815251 w 1330931"/>
              <a:gd name="connsiteY1" fmla="*/ 679389 h 890714"/>
              <a:gd name="connsiteX2" fmla="*/ 1330931 w 1330931"/>
              <a:gd name="connsiteY2" fmla="*/ 815188 h 890714"/>
              <a:gd name="connsiteX3" fmla="*/ 1197774 w 1330931"/>
              <a:gd name="connsiteY3" fmla="*/ 886338 h 890714"/>
              <a:gd name="connsiteX4" fmla="*/ 1079391 w 1330931"/>
              <a:gd name="connsiteY4" fmla="*/ 890714 h 890714"/>
              <a:gd name="connsiteX5" fmla="*/ 111647 w 1330931"/>
              <a:gd name="connsiteY5" fmla="*/ 376905 h 890714"/>
              <a:gd name="connsiteX6" fmla="*/ 0 w 1330931"/>
              <a:gd name="connsiteY6" fmla="*/ 0 h 890714"/>
              <a:gd name="connsiteX0" fmla="*/ 0 w 1330931"/>
              <a:gd name="connsiteY0" fmla="*/ 223856 h 1114570"/>
              <a:gd name="connsiteX1" fmla="*/ 436958 w 1330931"/>
              <a:gd name="connsiteY1" fmla="*/ 12645 h 1114570"/>
              <a:gd name="connsiteX2" fmla="*/ 815251 w 1330931"/>
              <a:gd name="connsiteY2" fmla="*/ 903245 h 1114570"/>
              <a:gd name="connsiteX3" fmla="*/ 1330931 w 1330931"/>
              <a:gd name="connsiteY3" fmla="*/ 1039044 h 1114570"/>
              <a:gd name="connsiteX4" fmla="*/ 1197774 w 1330931"/>
              <a:gd name="connsiteY4" fmla="*/ 1110194 h 1114570"/>
              <a:gd name="connsiteX5" fmla="*/ 1079391 w 1330931"/>
              <a:gd name="connsiteY5" fmla="*/ 1114570 h 1114570"/>
              <a:gd name="connsiteX6" fmla="*/ 111647 w 1330931"/>
              <a:gd name="connsiteY6" fmla="*/ 600761 h 1114570"/>
              <a:gd name="connsiteX7" fmla="*/ 0 w 1330931"/>
              <a:gd name="connsiteY7" fmla="*/ 223856 h 1114570"/>
              <a:gd name="connsiteX0" fmla="*/ 0 w 1330931"/>
              <a:gd name="connsiteY0" fmla="*/ 367872 h 1258586"/>
              <a:gd name="connsiteX1" fmla="*/ 436958 w 1330931"/>
              <a:gd name="connsiteY1" fmla="*/ 156661 h 1258586"/>
              <a:gd name="connsiteX2" fmla="*/ 604236 w 1330931"/>
              <a:gd name="connsiteY2" fmla="*/ 0 h 1258586"/>
              <a:gd name="connsiteX3" fmla="*/ 1330931 w 1330931"/>
              <a:gd name="connsiteY3" fmla="*/ 1183060 h 1258586"/>
              <a:gd name="connsiteX4" fmla="*/ 1197774 w 1330931"/>
              <a:gd name="connsiteY4" fmla="*/ 1254210 h 1258586"/>
              <a:gd name="connsiteX5" fmla="*/ 1079391 w 1330931"/>
              <a:gd name="connsiteY5" fmla="*/ 1258586 h 1258586"/>
              <a:gd name="connsiteX6" fmla="*/ 111647 w 1330931"/>
              <a:gd name="connsiteY6" fmla="*/ 744777 h 1258586"/>
              <a:gd name="connsiteX7" fmla="*/ 0 w 1330931"/>
              <a:gd name="connsiteY7" fmla="*/ 367872 h 1258586"/>
              <a:gd name="connsiteX0" fmla="*/ 0 w 1330931"/>
              <a:gd name="connsiteY0" fmla="*/ 367872 h 1258586"/>
              <a:gd name="connsiteX1" fmla="*/ 366619 w 1330931"/>
              <a:gd name="connsiteY1" fmla="*/ 187923 h 1258586"/>
              <a:gd name="connsiteX2" fmla="*/ 604236 w 1330931"/>
              <a:gd name="connsiteY2" fmla="*/ 0 h 1258586"/>
              <a:gd name="connsiteX3" fmla="*/ 1330931 w 1330931"/>
              <a:gd name="connsiteY3" fmla="*/ 1183060 h 1258586"/>
              <a:gd name="connsiteX4" fmla="*/ 1197774 w 1330931"/>
              <a:gd name="connsiteY4" fmla="*/ 1254210 h 1258586"/>
              <a:gd name="connsiteX5" fmla="*/ 1079391 w 1330931"/>
              <a:gd name="connsiteY5" fmla="*/ 1258586 h 1258586"/>
              <a:gd name="connsiteX6" fmla="*/ 111647 w 1330931"/>
              <a:gd name="connsiteY6" fmla="*/ 744777 h 1258586"/>
              <a:gd name="connsiteX7" fmla="*/ 0 w 1330931"/>
              <a:gd name="connsiteY7" fmla="*/ 367872 h 1258586"/>
              <a:gd name="connsiteX0" fmla="*/ 0 w 1330931"/>
              <a:gd name="connsiteY0" fmla="*/ 367872 h 1258586"/>
              <a:gd name="connsiteX1" fmla="*/ 366619 w 1330931"/>
              <a:gd name="connsiteY1" fmla="*/ 187923 h 1258586"/>
              <a:gd name="connsiteX2" fmla="*/ 604236 w 1330931"/>
              <a:gd name="connsiteY2" fmla="*/ 0 h 1258586"/>
              <a:gd name="connsiteX3" fmla="*/ 1330931 w 1330931"/>
              <a:gd name="connsiteY3" fmla="*/ 1183060 h 1258586"/>
              <a:gd name="connsiteX4" fmla="*/ 1197774 w 1330931"/>
              <a:gd name="connsiteY4" fmla="*/ 1254210 h 1258586"/>
              <a:gd name="connsiteX5" fmla="*/ 1079391 w 1330931"/>
              <a:gd name="connsiteY5" fmla="*/ 1258586 h 1258586"/>
              <a:gd name="connsiteX6" fmla="*/ 111647 w 1330931"/>
              <a:gd name="connsiteY6" fmla="*/ 744777 h 1258586"/>
              <a:gd name="connsiteX7" fmla="*/ 0 w 1330931"/>
              <a:gd name="connsiteY7" fmla="*/ 367872 h 1258586"/>
              <a:gd name="connsiteX0" fmla="*/ 0 w 1330931"/>
              <a:gd name="connsiteY0" fmla="*/ 367872 h 1258586"/>
              <a:gd name="connsiteX1" fmla="*/ 366619 w 1330931"/>
              <a:gd name="connsiteY1" fmla="*/ 187923 h 1258586"/>
              <a:gd name="connsiteX2" fmla="*/ 604236 w 1330931"/>
              <a:gd name="connsiteY2" fmla="*/ 0 h 1258586"/>
              <a:gd name="connsiteX3" fmla="*/ 1330931 w 1330931"/>
              <a:gd name="connsiteY3" fmla="*/ 1183060 h 1258586"/>
              <a:gd name="connsiteX4" fmla="*/ 1197774 w 1330931"/>
              <a:gd name="connsiteY4" fmla="*/ 1254210 h 1258586"/>
              <a:gd name="connsiteX5" fmla="*/ 1079391 w 1330931"/>
              <a:gd name="connsiteY5" fmla="*/ 1258586 h 1258586"/>
              <a:gd name="connsiteX6" fmla="*/ 111647 w 1330931"/>
              <a:gd name="connsiteY6" fmla="*/ 744777 h 1258586"/>
              <a:gd name="connsiteX7" fmla="*/ 0 w 1330931"/>
              <a:gd name="connsiteY7" fmla="*/ 367872 h 1258586"/>
              <a:gd name="connsiteX0" fmla="*/ 0 w 1330931"/>
              <a:gd name="connsiteY0" fmla="*/ 367872 h 1254210"/>
              <a:gd name="connsiteX1" fmla="*/ 366619 w 1330931"/>
              <a:gd name="connsiteY1" fmla="*/ 187923 h 1254210"/>
              <a:gd name="connsiteX2" fmla="*/ 604236 w 1330931"/>
              <a:gd name="connsiteY2" fmla="*/ 0 h 1254210"/>
              <a:gd name="connsiteX3" fmla="*/ 1330931 w 1330931"/>
              <a:gd name="connsiteY3" fmla="*/ 1183060 h 1254210"/>
              <a:gd name="connsiteX4" fmla="*/ 1197774 w 1330931"/>
              <a:gd name="connsiteY4" fmla="*/ 1254210 h 1254210"/>
              <a:gd name="connsiteX5" fmla="*/ 243144 w 1330931"/>
              <a:gd name="connsiteY5" fmla="*/ 398893 h 1254210"/>
              <a:gd name="connsiteX6" fmla="*/ 111647 w 1330931"/>
              <a:gd name="connsiteY6" fmla="*/ 744777 h 1254210"/>
              <a:gd name="connsiteX7" fmla="*/ 0 w 1330931"/>
              <a:gd name="connsiteY7" fmla="*/ 367872 h 1254210"/>
              <a:gd name="connsiteX0" fmla="*/ 0 w 1330931"/>
              <a:gd name="connsiteY0" fmla="*/ 367872 h 1254210"/>
              <a:gd name="connsiteX1" fmla="*/ 366619 w 1330931"/>
              <a:gd name="connsiteY1" fmla="*/ 187923 h 1254210"/>
              <a:gd name="connsiteX2" fmla="*/ 604236 w 1330931"/>
              <a:gd name="connsiteY2" fmla="*/ 0 h 1254210"/>
              <a:gd name="connsiteX3" fmla="*/ 1330931 w 1330931"/>
              <a:gd name="connsiteY3" fmla="*/ 1183060 h 1254210"/>
              <a:gd name="connsiteX4" fmla="*/ 1197774 w 1330931"/>
              <a:gd name="connsiteY4" fmla="*/ 1254210 h 1254210"/>
              <a:gd name="connsiteX5" fmla="*/ 243144 w 1330931"/>
              <a:gd name="connsiteY5" fmla="*/ 398893 h 1254210"/>
              <a:gd name="connsiteX6" fmla="*/ 166355 w 1330931"/>
              <a:gd name="connsiteY6" fmla="*/ 611916 h 1254210"/>
              <a:gd name="connsiteX7" fmla="*/ 0 w 1330931"/>
              <a:gd name="connsiteY7" fmla="*/ 367872 h 1254210"/>
              <a:gd name="connsiteX0" fmla="*/ 0 w 1330931"/>
              <a:gd name="connsiteY0" fmla="*/ 367872 h 1183060"/>
              <a:gd name="connsiteX1" fmla="*/ 366619 w 1330931"/>
              <a:gd name="connsiteY1" fmla="*/ 187923 h 1183060"/>
              <a:gd name="connsiteX2" fmla="*/ 604236 w 1330931"/>
              <a:gd name="connsiteY2" fmla="*/ 0 h 1183060"/>
              <a:gd name="connsiteX3" fmla="*/ 1330931 w 1330931"/>
              <a:gd name="connsiteY3" fmla="*/ 1183060 h 1183060"/>
              <a:gd name="connsiteX4" fmla="*/ 447497 w 1330931"/>
              <a:gd name="connsiteY4" fmla="*/ 339810 h 1183060"/>
              <a:gd name="connsiteX5" fmla="*/ 243144 w 1330931"/>
              <a:gd name="connsiteY5" fmla="*/ 398893 h 1183060"/>
              <a:gd name="connsiteX6" fmla="*/ 166355 w 1330931"/>
              <a:gd name="connsiteY6" fmla="*/ 611916 h 1183060"/>
              <a:gd name="connsiteX7" fmla="*/ 0 w 1330931"/>
              <a:gd name="connsiteY7" fmla="*/ 367872 h 1183060"/>
              <a:gd name="connsiteX0" fmla="*/ 0 w 604236"/>
              <a:gd name="connsiteY0" fmla="*/ 367872 h 611916"/>
              <a:gd name="connsiteX1" fmla="*/ 366619 w 604236"/>
              <a:gd name="connsiteY1" fmla="*/ 187923 h 611916"/>
              <a:gd name="connsiteX2" fmla="*/ 604236 w 604236"/>
              <a:gd name="connsiteY2" fmla="*/ 0 h 611916"/>
              <a:gd name="connsiteX3" fmla="*/ 525946 w 604236"/>
              <a:gd name="connsiteY3" fmla="*/ 268660 h 611916"/>
              <a:gd name="connsiteX4" fmla="*/ 447497 w 604236"/>
              <a:gd name="connsiteY4" fmla="*/ 339810 h 611916"/>
              <a:gd name="connsiteX5" fmla="*/ 243144 w 604236"/>
              <a:gd name="connsiteY5" fmla="*/ 398893 h 611916"/>
              <a:gd name="connsiteX6" fmla="*/ 166355 w 604236"/>
              <a:gd name="connsiteY6" fmla="*/ 611916 h 611916"/>
              <a:gd name="connsiteX7" fmla="*/ 0 w 604236"/>
              <a:gd name="connsiteY7" fmla="*/ 367872 h 61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236" h="611916">
                <a:moveTo>
                  <a:pt x="0" y="367872"/>
                </a:moveTo>
                <a:cubicBezTo>
                  <a:pt x="106576" y="453776"/>
                  <a:pt x="244412" y="211434"/>
                  <a:pt x="366619" y="187923"/>
                </a:cubicBezTo>
                <a:cubicBezTo>
                  <a:pt x="445825" y="70575"/>
                  <a:pt x="525030" y="62641"/>
                  <a:pt x="604236" y="0"/>
                </a:cubicBezTo>
                <a:lnTo>
                  <a:pt x="525946" y="268660"/>
                </a:lnTo>
                <a:lnTo>
                  <a:pt x="447497" y="339810"/>
                </a:lnTo>
                <a:lnTo>
                  <a:pt x="243144" y="398893"/>
                </a:lnTo>
                <a:lnTo>
                  <a:pt x="166355" y="611916"/>
                </a:lnTo>
                <a:lnTo>
                  <a:pt x="0" y="367872"/>
                </a:lnTo>
                <a:close/>
              </a:path>
            </a:pathLst>
          </a:custGeom>
          <a:solidFill>
            <a:srgbClr val="FF0000">
              <a:alpha val="30196"/>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p:cNvSpPr/>
          <p:nvPr/>
        </p:nvSpPr>
        <p:spPr>
          <a:xfrm rot="19252885">
            <a:off x="4508086" y="2300544"/>
            <a:ext cx="45719" cy="157248"/>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3482579" y="3043394"/>
            <a:ext cx="108000" cy="108000"/>
          </a:xfrm>
          <a:prstGeom prst="ellipse">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4228827" y="3271271"/>
            <a:ext cx="108000" cy="108000"/>
          </a:xfrm>
          <a:prstGeom prst="ellipse">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4591566" y="2564904"/>
            <a:ext cx="108000" cy="108000"/>
          </a:xfrm>
          <a:prstGeom prst="ellipse">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5637088" y="2816944"/>
            <a:ext cx="108000" cy="108000"/>
          </a:xfrm>
          <a:prstGeom prst="ellipse">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6606594" y="3043394"/>
            <a:ext cx="108000" cy="108000"/>
          </a:xfrm>
          <a:prstGeom prst="ellipse">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7238655" y="2969981"/>
            <a:ext cx="108000" cy="108000"/>
          </a:xfrm>
          <a:prstGeom prst="ellipse">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p:cNvCxnSpPr>
            <a:endCxn id="40" idx="0"/>
          </p:cNvCxnSpPr>
          <p:nvPr/>
        </p:nvCxnSpPr>
        <p:spPr>
          <a:xfrm>
            <a:off x="3872880" y="2454591"/>
            <a:ext cx="355947" cy="7778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7" name="正方形/長方形 36"/>
          <p:cNvSpPr/>
          <p:nvPr/>
        </p:nvSpPr>
        <p:spPr>
          <a:xfrm>
            <a:off x="3630310" y="2326867"/>
            <a:ext cx="319318" cy="253916"/>
          </a:xfrm>
          <a:prstGeom prst="rect">
            <a:avLst/>
          </a:prstGeom>
        </p:spPr>
        <p:txBody>
          <a:bodyPr wrap="none">
            <a:spAutoFit/>
          </a:bodyPr>
          <a:lstStyle/>
          <a:p>
            <a:r>
              <a:rPr lang="ja-JP" altLang="en-US" sz="1050" dirty="0" smtClean="0"/>
              <a:t>①</a:t>
            </a:r>
            <a:endParaRPr lang="en-US" altLang="ja-JP" sz="1050" dirty="0"/>
          </a:p>
        </p:txBody>
      </p:sp>
      <p:cxnSp>
        <p:nvCxnSpPr>
          <p:cNvPr id="38" name="直線矢印コネクタ 37"/>
          <p:cNvCxnSpPr/>
          <p:nvPr/>
        </p:nvCxnSpPr>
        <p:spPr>
          <a:xfrm flipV="1">
            <a:off x="4138811" y="2708920"/>
            <a:ext cx="248118" cy="12967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a:off x="3872880" y="2747540"/>
            <a:ext cx="319318" cy="253916"/>
          </a:xfrm>
          <a:prstGeom prst="rect">
            <a:avLst/>
          </a:prstGeom>
        </p:spPr>
        <p:txBody>
          <a:bodyPr wrap="none">
            <a:spAutoFit/>
          </a:bodyPr>
          <a:lstStyle/>
          <a:p>
            <a:r>
              <a:rPr lang="ja-JP" altLang="en-US" sz="1050" dirty="0" smtClean="0"/>
              <a:t>②</a:t>
            </a:r>
            <a:endParaRPr lang="en-US" altLang="ja-JP" sz="1050" dirty="0"/>
          </a:p>
        </p:txBody>
      </p:sp>
      <p:cxnSp>
        <p:nvCxnSpPr>
          <p:cNvPr id="47" name="直線矢印コネクタ 46"/>
          <p:cNvCxnSpPr/>
          <p:nvPr/>
        </p:nvCxnSpPr>
        <p:spPr>
          <a:xfrm flipH="1">
            <a:off x="4833062" y="2249078"/>
            <a:ext cx="252000" cy="12508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5038571" y="2098232"/>
            <a:ext cx="319318" cy="253916"/>
          </a:xfrm>
          <a:prstGeom prst="rect">
            <a:avLst/>
          </a:prstGeom>
        </p:spPr>
        <p:txBody>
          <a:bodyPr wrap="none">
            <a:spAutoFit/>
          </a:bodyPr>
          <a:lstStyle/>
          <a:p>
            <a:r>
              <a:rPr lang="ja-JP" altLang="en-US" sz="1050" dirty="0" smtClean="0"/>
              <a:t>③</a:t>
            </a:r>
            <a:endParaRPr lang="en-US" altLang="ja-JP" sz="1050" dirty="0"/>
          </a:p>
        </p:txBody>
      </p:sp>
      <p:sp>
        <p:nvSpPr>
          <p:cNvPr id="49" name="タイトル 4"/>
          <p:cNvSpPr txBox="1">
            <a:spLocks/>
          </p:cNvSpPr>
          <p:nvPr/>
        </p:nvSpPr>
        <p:spPr bwMode="auto">
          <a:xfrm>
            <a:off x="446546" y="332656"/>
            <a:ext cx="9277031" cy="461665"/>
          </a:xfrm>
          <a:prstGeom prst="rect">
            <a:avLst/>
          </a:prstGeom>
          <a:solidFill>
            <a:schemeClr val="bg1"/>
          </a:solidFill>
          <a:ln>
            <a:noFill/>
          </a:ln>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r>
              <a:rPr lang="ja-JP" altLang="en-US" b="0" kern="0" dirty="0" smtClean="0"/>
              <a:t>（７）</a:t>
            </a:r>
            <a:r>
              <a:rPr lang="ja-JP" altLang="en-US" b="0" kern="0" dirty="0" smtClean="0"/>
              <a:t>急傾斜地崩壊</a:t>
            </a:r>
            <a:r>
              <a:rPr lang="ja-JP" altLang="en-US" b="0" kern="0" dirty="0" smtClean="0"/>
              <a:t>対策施設の被災事例①</a:t>
            </a:r>
            <a:r>
              <a:rPr lang="ja-JP" altLang="en-US" b="0" kern="0" dirty="0" smtClean="0"/>
              <a:t>　　</a:t>
            </a:r>
            <a:r>
              <a:rPr lang="ja-JP" altLang="en-US" b="0" kern="0" dirty="0" smtClean="0"/>
              <a:t>～切土＋植生工～</a:t>
            </a:r>
            <a:endParaRPr lang="ja-JP" altLang="en-US" b="0" kern="0" dirty="0"/>
          </a:p>
        </p:txBody>
      </p:sp>
    </p:spTree>
    <p:extLst>
      <p:ext uri="{BB962C8B-B14F-4D97-AF65-F5344CB8AC3E}">
        <p14:creationId xmlns:p14="http://schemas.microsoft.com/office/powerpoint/2010/main" val="160848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00473" y="1168895"/>
            <a:ext cx="4770785" cy="6133867"/>
          </a:xfrm>
          <a:prstGeom prst="rect">
            <a:avLst/>
          </a:prstGeom>
        </p:spPr>
      </p:pic>
      <p:sp>
        <p:nvSpPr>
          <p:cNvPr id="2" name="タイトル 1"/>
          <p:cNvSpPr>
            <a:spLocks noGrp="1"/>
          </p:cNvSpPr>
          <p:nvPr>
            <p:ph type="title"/>
          </p:nvPr>
        </p:nvSpPr>
        <p:spPr/>
        <p:txBody>
          <a:bodyPr/>
          <a:lstStyle/>
          <a:p>
            <a:r>
              <a:rPr kumimoji="1" lang="ja-JP" altLang="en-US" dirty="0" smtClean="0"/>
              <a:t>（１</a:t>
            </a:r>
            <a:r>
              <a:rPr lang="ja-JP" altLang="en-US" dirty="0" smtClean="0"/>
              <a:t>）</a:t>
            </a:r>
            <a:r>
              <a:rPr lang="ja-JP" altLang="en-US" dirty="0"/>
              <a:t>砂防設備、砂防工事の</a:t>
            </a:r>
            <a:r>
              <a:rPr lang="ja-JP" altLang="en-US" dirty="0" smtClean="0"/>
              <a:t>定義④</a:t>
            </a:r>
            <a:r>
              <a:rPr lang="ja-JP" altLang="en-US" dirty="0"/>
              <a:t>　～第１条～</a:t>
            </a:r>
            <a:endParaRPr kumimoji="1" lang="ja-JP" altLang="en-US" dirty="0"/>
          </a:p>
        </p:txBody>
      </p:sp>
      <p:sp>
        <p:nvSpPr>
          <p:cNvPr id="7" name="Rectangle 2"/>
          <p:cNvSpPr>
            <a:spLocks noChangeArrowheads="1"/>
          </p:cNvSpPr>
          <p:nvPr/>
        </p:nvSpPr>
        <p:spPr bwMode="auto">
          <a:xfrm>
            <a:off x="381000" y="-184666"/>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defRPr/>
            </a:pPr>
            <a:endParaRPr lang="ja-JP" altLang="en-US">
              <a:latin typeface="Arial" charset="0"/>
            </a:endParaRPr>
          </a:p>
        </p:txBody>
      </p:sp>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zh-TW" altLang="en-US" sz="1600" dirty="0">
                <a:latin typeface="+mj-ea"/>
                <a:ea typeface="+mj-ea"/>
              </a:rPr>
              <a:t>２．砂防設備</a:t>
            </a:r>
          </a:p>
        </p:txBody>
      </p:sp>
      <p:sp>
        <p:nvSpPr>
          <p:cNvPr id="19" name="角丸四角形 18"/>
          <p:cNvSpPr/>
          <p:nvPr/>
        </p:nvSpPr>
        <p:spPr>
          <a:xfrm>
            <a:off x="23267" y="794324"/>
            <a:ext cx="9921306" cy="374571"/>
          </a:xfrm>
          <a:prstGeom prst="roundRect">
            <a:avLst/>
          </a:prstGeom>
          <a:gradFill flip="none" rotWithShape="1">
            <a:gsLst>
              <a:gs pos="0">
                <a:srgbClr val="FF3300"/>
              </a:gs>
              <a:gs pos="50000">
                <a:srgbClr val="FF7F61"/>
              </a:gs>
              <a:gs pos="100000">
                <a:srgbClr val="FF3300"/>
              </a:gs>
            </a:gsLst>
            <a:lin ang="2700000" scaled="1"/>
            <a:tileRect/>
          </a:gradFill>
          <a:ln w="38100" cmpd="dbl">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1600" b="1" kern="0" dirty="0" smtClean="0">
                <a:solidFill>
                  <a:schemeClr val="bg1"/>
                </a:solidFill>
                <a:latin typeface="+mn-ea"/>
              </a:rPr>
              <a:t>（</a:t>
            </a:r>
            <a:r>
              <a:rPr lang="ja-JP" altLang="en-US" sz="1600" b="1" kern="0" dirty="0">
                <a:solidFill>
                  <a:schemeClr val="bg1"/>
                </a:solidFill>
                <a:latin typeface="+mn-ea"/>
              </a:rPr>
              <a:t>１）砂防・急傾斜設備台帳整備業務等特記仕様書及び歩掛の改定について</a:t>
            </a:r>
            <a:r>
              <a:rPr lang="ja-JP" altLang="en-US" sz="1400" b="1" kern="0" dirty="0">
                <a:solidFill>
                  <a:schemeClr val="bg1"/>
                </a:solidFill>
                <a:latin typeface="+mn-ea"/>
              </a:rPr>
              <a:t>（平成</a:t>
            </a:r>
            <a:r>
              <a:rPr lang="en-US" altLang="ja-JP" sz="1400" b="1" kern="0" dirty="0">
                <a:solidFill>
                  <a:schemeClr val="bg1"/>
                </a:solidFill>
                <a:latin typeface="+mn-ea"/>
              </a:rPr>
              <a:t>24</a:t>
            </a:r>
            <a:r>
              <a:rPr lang="ja-JP" altLang="en-US" sz="1400" b="1" kern="0" dirty="0">
                <a:solidFill>
                  <a:schemeClr val="bg1"/>
                </a:solidFill>
                <a:latin typeface="+mn-ea"/>
              </a:rPr>
              <a:t>年</a:t>
            </a:r>
            <a:r>
              <a:rPr lang="en-US" altLang="ja-JP" sz="1400" b="1" kern="0" dirty="0">
                <a:solidFill>
                  <a:schemeClr val="bg1"/>
                </a:solidFill>
                <a:latin typeface="+mn-ea"/>
              </a:rPr>
              <a:t>11</a:t>
            </a:r>
            <a:r>
              <a:rPr lang="ja-JP" altLang="en-US" sz="1400" b="1" kern="0" dirty="0">
                <a:solidFill>
                  <a:schemeClr val="bg1"/>
                </a:solidFill>
                <a:latin typeface="+mn-ea"/>
              </a:rPr>
              <a:t>月</a:t>
            </a:r>
            <a:r>
              <a:rPr lang="en-US" altLang="ja-JP" sz="1400" b="1" kern="0" dirty="0">
                <a:solidFill>
                  <a:schemeClr val="bg1"/>
                </a:solidFill>
                <a:latin typeface="+mn-ea"/>
              </a:rPr>
              <a:t>5</a:t>
            </a:r>
            <a:r>
              <a:rPr lang="ja-JP" altLang="en-US" sz="1400" b="1" kern="0" dirty="0">
                <a:solidFill>
                  <a:schemeClr val="bg1"/>
                </a:solidFill>
                <a:latin typeface="+mn-ea"/>
              </a:rPr>
              <a:t>日付第</a:t>
            </a:r>
            <a:r>
              <a:rPr lang="en-US" altLang="ja-JP" sz="1400" b="1" kern="0" dirty="0">
                <a:solidFill>
                  <a:schemeClr val="bg1"/>
                </a:solidFill>
                <a:latin typeface="+mn-ea"/>
              </a:rPr>
              <a:t>201200123307</a:t>
            </a:r>
            <a:r>
              <a:rPr lang="ja-JP" altLang="en-US" sz="1400" b="1" kern="0" dirty="0">
                <a:solidFill>
                  <a:schemeClr val="bg1"/>
                </a:solidFill>
                <a:latin typeface="+mn-ea"/>
              </a:rPr>
              <a:t>号）</a:t>
            </a:r>
          </a:p>
        </p:txBody>
      </p:sp>
      <p:sp>
        <p:nvSpPr>
          <p:cNvPr id="25" name="テキスト ボックス 2"/>
          <p:cNvSpPr txBox="1">
            <a:spLocks noChangeArrowheads="1"/>
          </p:cNvSpPr>
          <p:nvPr/>
        </p:nvSpPr>
        <p:spPr bwMode="auto">
          <a:xfrm>
            <a:off x="5098192" y="4075461"/>
            <a:ext cx="4751351" cy="1323439"/>
          </a:xfrm>
          <a:prstGeom prst="rect">
            <a:avLst/>
          </a:prstGeom>
          <a:noFill/>
          <a:ln w="38100" cmpd="dbl">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wrap="square">
            <a:spAutoFit/>
          </a:bodyPr>
          <a:lstStyle>
            <a:lvl1pPr indent="13970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lang="en-US" altLang="ja-JP" sz="1600" dirty="0" smtClean="0">
              <a:solidFill>
                <a:srgbClr val="FF0000"/>
              </a:solidFill>
            </a:endParaRPr>
          </a:p>
          <a:p>
            <a:pPr marL="180000" indent="0">
              <a:spcBef>
                <a:spcPct val="0"/>
              </a:spcBef>
              <a:buClrTx/>
              <a:buSzTx/>
              <a:buFontTx/>
              <a:buNone/>
            </a:pPr>
            <a:r>
              <a:rPr lang="ja-JP" altLang="en-US" sz="1600" dirty="0" smtClean="0">
                <a:solidFill>
                  <a:srgbClr val="FF0000"/>
                </a:solidFill>
              </a:rPr>
              <a:t>・台帳作成業務で</a:t>
            </a:r>
            <a:r>
              <a:rPr lang="ja-JP" altLang="en-US" sz="1600" b="1" dirty="0" smtClean="0">
                <a:solidFill>
                  <a:srgbClr val="FF0000"/>
                </a:solidFill>
              </a:rPr>
              <a:t>は特記仕様書による</a:t>
            </a:r>
            <a:r>
              <a:rPr lang="ja-JP" altLang="en-US" sz="1600" dirty="0" smtClean="0">
                <a:solidFill>
                  <a:srgbClr val="FF0000"/>
                </a:solidFill>
              </a:rPr>
              <a:t>こと！</a:t>
            </a:r>
            <a:endParaRPr lang="en-US" altLang="ja-JP" sz="1200" dirty="0">
              <a:solidFill>
                <a:srgbClr val="FF0000"/>
              </a:solidFill>
            </a:endParaRPr>
          </a:p>
          <a:p>
            <a:pPr marL="360000" lvl="1" indent="-180000">
              <a:spcBef>
                <a:spcPct val="0"/>
              </a:spcBef>
              <a:buClrTx/>
              <a:buSzTx/>
              <a:buNone/>
            </a:pPr>
            <a:r>
              <a:rPr lang="ja-JP" altLang="en-US" sz="1600" dirty="0" smtClean="0"/>
              <a:t>⇒砂防設備台帳であることに留意して作成！</a:t>
            </a:r>
            <a:endParaRPr lang="en-US" altLang="ja-JP" sz="1600" dirty="0" smtClean="0"/>
          </a:p>
          <a:p>
            <a:pPr marL="360000" lvl="1" indent="-180000">
              <a:spcBef>
                <a:spcPct val="0"/>
              </a:spcBef>
              <a:buClrTx/>
              <a:buSzTx/>
              <a:buNone/>
            </a:pPr>
            <a:r>
              <a:rPr lang="ja-JP" altLang="en-US" sz="1600" dirty="0" smtClean="0"/>
              <a:t>⇒砂防以外の設備が掲載されている台帳が多い！</a:t>
            </a:r>
            <a:endParaRPr lang="en-US" altLang="ja-JP" sz="1600" dirty="0" smtClean="0"/>
          </a:p>
          <a:p>
            <a:pPr marL="360000" lvl="1" indent="-180000">
              <a:spcBef>
                <a:spcPct val="0"/>
              </a:spcBef>
              <a:buClrTx/>
              <a:buSzTx/>
              <a:buNone/>
            </a:pPr>
            <a:r>
              <a:rPr lang="ja-JP" altLang="en-US" sz="1600" dirty="0" smtClean="0"/>
              <a:t>　（イメージ的には全体の</a:t>
            </a:r>
            <a:r>
              <a:rPr lang="en-US" altLang="ja-JP" sz="1600" dirty="0" smtClean="0"/>
              <a:t>7</a:t>
            </a:r>
            <a:r>
              <a:rPr lang="ja-JP" altLang="en-US" sz="1600" dirty="0" smtClean="0"/>
              <a:t>割くらい？）</a:t>
            </a:r>
            <a:endParaRPr lang="en-US" altLang="ja-JP" sz="1600" dirty="0" smtClean="0"/>
          </a:p>
        </p:txBody>
      </p:sp>
      <p:grpSp>
        <p:nvGrpSpPr>
          <p:cNvPr id="26" name="グループ化 25"/>
          <p:cNvGrpSpPr/>
          <p:nvPr/>
        </p:nvGrpSpPr>
        <p:grpSpPr>
          <a:xfrm>
            <a:off x="5248298" y="3895461"/>
            <a:ext cx="1473078" cy="360000"/>
            <a:chOff x="60222" y="4521844"/>
            <a:chExt cx="1473078" cy="360000"/>
          </a:xfrm>
        </p:grpSpPr>
        <p:sp>
          <p:nvSpPr>
            <p:cNvPr id="28" name="角丸四角形 27"/>
            <p:cNvSpPr/>
            <p:nvPr/>
          </p:nvSpPr>
          <p:spPr>
            <a:xfrm>
              <a:off x="60222" y="4565963"/>
              <a:ext cx="1473078" cy="312634"/>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396000" tIns="18000" rIns="180000" bIns="18000" rtlCol="0" anchor="ctr">
              <a:spAutoFit/>
            </a:bodyPr>
            <a:lstStyle/>
            <a:p>
              <a:pPr algn="ctr"/>
              <a:r>
                <a:rPr kumimoji="1" lang="ja-JP" altLang="en-US" sz="1600" b="1" dirty="0" smtClean="0">
                  <a:latin typeface="HG丸ｺﾞｼｯｸM-PRO" panose="020F0600000000000000" pitchFamily="50" charset="-128"/>
                  <a:ea typeface="HG丸ｺﾞｼｯｸM-PRO" panose="020F0600000000000000" pitchFamily="50" charset="-128"/>
                </a:rPr>
                <a:t>ポイント</a:t>
              </a:r>
              <a:endParaRPr kumimoji="1" lang="ja-JP" altLang="en-US" sz="1600" b="1" dirty="0">
                <a:latin typeface="HG丸ｺﾞｼｯｸM-PRO" panose="020F0600000000000000" pitchFamily="50" charset="-128"/>
                <a:ea typeface="HG丸ｺﾞｼｯｸM-PRO" panose="020F0600000000000000" pitchFamily="50" charset="-128"/>
              </a:endParaRPr>
            </a:p>
          </p:txBody>
        </p:sp>
        <p:pic>
          <p:nvPicPr>
            <p:cNvPr id="31" name="図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57" y="4521844"/>
              <a:ext cx="230400" cy="360000"/>
            </a:xfrm>
            <a:prstGeom prst="rect">
              <a:avLst/>
            </a:prstGeom>
          </p:spPr>
        </p:pic>
      </p:grpSp>
      <p:pic>
        <p:nvPicPr>
          <p:cNvPr id="6" name="図 5"/>
          <p:cNvPicPr>
            <a:picLocks noChangeAspect="1"/>
          </p:cNvPicPr>
          <p:nvPr/>
        </p:nvPicPr>
        <p:blipFill>
          <a:blip r:embed="rId5"/>
          <a:stretch>
            <a:fillRect/>
          </a:stretch>
        </p:blipFill>
        <p:spPr>
          <a:xfrm>
            <a:off x="5098192" y="1404960"/>
            <a:ext cx="4800167" cy="1884573"/>
          </a:xfrm>
          <a:prstGeom prst="rect">
            <a:avLst/>
          </a:prstGeom>
        </p:spPr>
      </p:pic>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8</a:t>
            </a:fld>
            <a:endParaRPr lang="ja-JP" altLang="en-US"/>
          </a:p>
        </p:txBody>
      </p:sp>
    </p:spTree>
    <p:extLst>
      <p:ext uri="{BB962C8B-B14F-4D97-AF65-F5344CB8AC3E}">
        <p14:creationId xmlns:p14="http://schemas.microsoft.com/office/powerpoint/2010/main" val="28457286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28496" y="332659"/>
            <a:ext cx="9277031" cy="461665"/>
          </a:xfrm>
        </p:spPr>
        <p:txBody>
          <a:bodyPr/>
          <a:lstStyle/>
          <a:p>
            <a:r>
              <a:rPr lang="ja-JP" altLang="en-US" b="0" dirty="0" smtClean="0"/>
              <a:t>（７）</a:t>
            </a:r>
            <a:r>
              <a:rPr lang="ja-JP" altLang="en-US" b="0" dirty="0"/>
              <a:t>急傾斜地崩壊</a:t>
            </a:r>
            <a:r>
              <a:rPr lang="ja-JP" altLang="en-US" b="0" dirty="0" smtClean="0"/>
              <a:t>対策施設の被災事例①</a:t>
            </a:r>
            <a:r>
              <a:rPr lang="ja-JP" altLang="en-US" b="0" dirty="0"/>
              <a:t>　　</a:t>
            </a:r>
            <a:r>
              <a:rPr lang="ja-JP" altLang="en-US" b="0" dirty="0" smtClean="0"/>
              <a:t>～切土＋植生工～</a:t>
            </a:r>
            <a:endParaRPr kumimoji="1" lang="ja-JP" altLang="en-US" b="0"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80</a:t>
            </a:fld>
            <a:endParaRPr lang="ja-JP" altLang="en-US"/>
          </a:p>
        </p:txBody>
      </p:sp>
      <p:pic>
        <p:nvPicPr>
          <p:cNvPr id="44" name="図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7970" y="882896"/>
            <a:ext cx="3456384" cy="2591212"/>
          </a:xfrm>
          <a:prstGeom prst="rect">
            <a:avLst/>
          </a:prstGeom>
        </p:spPr>
      </p:pic>
      <p:sp>
        <p:nvSpPr>
          <p:cNvPr id="45" name="正方形/長方形 44"/>
          <p:cNvSpPr/>
          <p:nvPr/>
        </p:nvSpPr>
        <p:spPr>
          <a:xfrm>
            <a:off x="124642" y="801324"/>
            <a:ext cx="5548438" cy="5447645"/>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en-US" altLang="ja-JP"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rPr>
              <a:t>【</a:t>
            </a:r>
            <a:r>
              <a:rPr lang="ja-JP" altLang="en-US"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rPr>
              <a:t>設計の</a:t>
            </a:r>
            <a:r>
              <a:rPr lang="ja-JP" altLang="en-US"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rPr>
              <a:t>問題点</a:t>
            </a:r>
            <a:r>
              <a:rPr lang="en-US" altLang="ja-JP"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rPr>
              <a:t>】</a:t>
            </a:r>
            <a:endParaRPr lang="en-US" altLang="ja-JP"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endParaRPr>
          </a:p>
          <a:p>
            <a:pPr marL="180000" indent="-180000">
              <a:buFont typeface="Wingdings" panose="05000000000000000000" pitchFamily="2" charset="2"/>
              <a:buChar char="l"/>
            </a:pPr>
            <a:r>
              <a:rPr lang="ja-JP" altLang="en-US" sz="1600" dirty="0" smtClean="0">
                <a:solidFill>
                  <a:srgbClr val="FF0000"/>
                </a:solidFill>
                <a:latin typeface="+mj-ea"/>
                <a:ea typeface="+mj-ea"/>
              </a:rPr>
              <a:t>技術</a:t>
            </a:r>
            <a:r>
              <a:rPr lang="ja-JP" altLang="en-US" sz="1600" dirty="0" smtClean="0">
                <a:solidFill>
                  <a:srgbClr val="FF0000"/>
                </a:solidFill>
                <a:latin typeface="+mj-ea"/>
                <a:ea typeface="+mj-ea"/>
              </a:rPr>
              <a:t>指針に基づく設計と</a:t>
            </a:r>
            <a:r>
              <a:rPr lang="ja-JP" altLang="en-US" sz="1600" dirty="0" smtClean="0">
                <a:solidFill>
                  <a:srgbClr val="FF0000"/>
                </a:solidFill>
                <a:latin typeface="+mj-ea"/>
                <a:ea typeface="+mj-ea"/>
              </a:rPr>
              <a:t>なっていない？</a:t>
            </a:r>
            <a:endParaRPr lang="en-US" altLang="ja-JP" sz="1600" dirty="0" smtClean="0">
              <a:solidFill>
                <a:schemeClr val="accent4"/>
              </a:solidFill>
              <a:latin typeface="+mj-ea"/>
              <a:ea typeface="+mj-ea"/>
            </a:endParaRPr>
          </a:p>
          <a:p>
            <a:pPr marL="360000" indent="-180000"/>
            <a:r>
              <a:rPr lang="ja-JP" altLang="en-US" sz="1600" dirty="0" smtClean="0">
                <a:solidFill>
                  <a:schemeClr val="accent4"/>
                </a:solidFill>
                <a:latin typeface="+mj-ea"/>
                <a:ea typeface="+mj-ea"/>
              </a:rPr>
              <a:t>⇒指針では、法枠工を施工した場合でも、斜面上部が</a:t>
            </a:r>
            <a:r>
              <a:rPr lang="en-US" altLang="ja-JP" sz="1600" dirty="0" smtClean="0">
                <a:solidFill>
                  <a:schemeClr val="accent4"/>
                </a:solidFill>
                <a:latin typeface="+mj-ea"/>
                <a:ea typeface="+mj-ea"/>
              </a:rPr>
              <a:t>20°</a:t>
            </a:r>
            <a:r>
              <a:rPr lang="ja-JP" altLang="en-US" sz="1600" dirty="0" smtClean="0">
                <a:solidFill>
                  <a:schemeClr val="accent4"/>
                </a:solidFill>
                <a:latin typeface="+mj-ea"/>
                <a:ea typeface="+mj-ea"/>
              </a:rPr>
              <a:t>～</a:t>
            </a:r>
            <a:r>
              <a:rPr lang="en-US" altLang="ja-JP" sz="1600" dirty="0" smtClean="0">
                <a:solidFill>
                  <a:schemeClr val="accent4"/>
                </a:solidFill>
                <a:latin typeface="+mj-ea"/>
                <a:ea typeface="+mj-ea"/>
              </a:rPr>
              <a:t>30°</a:t>
            </a:r>
            <a:r>
              <a:rPr lang="ja-JP" altLang="en-US" sz="1600" dirty="0" smtClean="0">
                <a:solidFill>
                  <a:schemeClr val="accent4"/>
                </a:solidFill>
                <a:latin typeface="+mj-ea"/>
                <a:ea typeface="+mj-ea"/>
              </a:rPr>
              <a:t>以上の場合はポケットを１ｍ確保することとなっている。</a:t>
            </a:r>
            <a:endParaRPr lang="en-US" altLang="ja-JP" sz="1600" dirty="0" smtClean="0">
              <a:solidFill>
                <a:schemeClr val="accent4"/>
              </a:solidFill>
              <a:latin typeface="+mj-ea"/>
              <a:ea typeface="+mj-ea"/>
            </a:endParaRPr>
          </a:p>
          <a:p>
            <a:pPr marL="360000" indent="-180000"/>
            <a:r>
              <a:rPr lang="ja-JP" altLang="en-US" sz="1600" dirty="0" smtClean="0">
                <a:solidFill>
                  <a:schemeClr val="accent4"/>
                </a:solidFill>
                <a:latin typeface="+mj-ea"/>
                <a:ea typeface="+mj-ea"/>
              </a:rPr>
              <a:t>⇒法枠のない切土法面であれば当然ポケット式待受擁壁の設置が必要だった。</a:t>
            </a:r>
            <a:endParaRPr lang="en-US" altLang="ja-JP" sz="1600" dirty="0">
              <a:solidFill>
                <a:schemeClr val="accent4"/>
              </a:solidFill>
              <a:latin typeface="+mj-ea"/>
              <a:ea typeface="+mj-ea"/>
            </a:endParaRPr>
          </a:p>
          <a:p>
            <a:pPr marL="540000" indent="-180000"/>
            <a:r>
              <a:rPr lang="en-US" altLang="ja-JP" sz="1600" dirty="0" smtClean="0">
                <a:solidFill>
                  <a:schemeClr val="accent4"/>
                </a:solidFill>
                <a:latin typeface="+mj-ea"/>
                <a:ea typeface="+mj-ea"/>
              </a:rPr>
              <a:t>※</a:t>
            </a:r>
            <a:r>
              <a:rPr lang="ja-JP" altLang="en-US" sz="1600" dirty="0" smtClean="0">
                <a:solidFill>
                  <a:schemeClr val="accent4"/>
                </a:solidFill>
                <a:latin typeface="+mj-ea"/>
                <a:ea typeface="+mj-ea"/>
              </a:rPr>
              <a:t>整備されて</a:t>
            </a:r>
            <a:r>
              <a:rPr lang="ja-JP" altLang="en-US" sz="1600" dirty="0" smtClean="0">
                <a:solidFill>
                  <a:schemeClr val="accent4"/>
                </a:solidFill>
                <a:latin typeface="+mj-ea"/>
                <a:ea typeface="+mj-ea"/>
              </a:rPr>
              <a:t>いたのはポケットのない落石防護</a:t>
            </a:r>
            <a:r>
              <a:rPr lang="ja-JP" altLang="en-US" sz="1600" dirty="0" smtClean="0">
                <a:solidFill>
                  <a:schemeClr val="accent4"/>
                </a:solidFill>
                <a:latin typeface="+mj-ea"/>
                <a:ea typeface="+mj-ea"/>
              </a:rPr>
              <a:t>柵基礎</a:t>
            </a:r>
            <a:endParaRPr lang="en-US" altLang="ja-JP" sz="1600" dirty="0" smtClean="0">
              <a:solidFill>
                <a:schemeClr val="accent4"/>
              </a:solidFill>
              <a:latin typeface="+mj-ea"/>
              <a:ea typeface="+mj-ea"/>
            </a:endParaRPr>
          </a:p>
          <a:p>
            <a:pPr marL="540000" indent="-180000"/>
            <a:endParaRPr lang="en-US" altLang="ja-JP" sz="1600" dirty="0" smtClean="0">
              <a:solidFill>
                <a:schemeClr val="accent4"/>
              </a:solidFill>
              <a:latin typeface="+mj-ea"/>
              <a:ea typeface="+mj-ea"/>
            </a:endParaRPr>
          </a:p>
          <a:p>
            <a:pPr marL="180000" indent="-180000">
              <a:buFont typeface="Wingdings" panose="05000000000000000000" pitchFamily="2" charset="2"/>
              <a:buChar char="l"/>
            </a:pPr>
            <a:r>
              <a:rPr lang="ja-JP" altLang="en-US" sz="1600" dirty="0" smtClean="0">
                <a:solidFill>
                  <a:srgbClr val="FF0000"/>
                </a:solidFill>
                <a:latin typeface="+mj-ea"/>
                <a:ea typeface="+mj-ea"/>
              </a:rPr>
              <a:t>安定勾配で切土すれば崩壊しない？</a:t>
            </a:r>
            <a:endParaRPr lang="en-US" altLang="ja-JP" sz="1600" dirty="0" smtClean="0">
              <a:solidFill>
                <a:srgbClr val="FF0000"/>
              </a:solidFill>
              <a:latin typeface="+mj-ea"/>
              <a:ea typeface="+mj-ea"/>
            </a:endParaRPr>
          </a:p>
          <a:p>
            <a:pPr marL="360000" indent="-180000"/>
            <a:r>
              <a:rPr lang="ja-JP" altLang="en-US" sz="1600" dirty="0">
                <a:solidFill>
                  <a:schemeClr val="accent4"/>
                </a:solidFill>
                <a:latin typeface="+mj-ea"/>
              </a:rPr>
              <a:t>⇒地山が比較的均質な土や砂礫からなる場合のすべりに対する安定解析は、円弧</a:t>
            </a:r>
            <a:r>
              <a:rPr lang="ja-JP" altLang="en-US" sz="1600" dirty="0" smtClean="0">
                <a:solidFill>
                  <a:schemeClr val="accent4"/>
                </a:solidFill>
                <a:latin typeface="+mj-ea"/>
              </a:rPr>
              <a:t>すべり面法等により行われる。</a:t>
            </a:r>
            <a:endParaRPr lang="en-US" altLang="ja-JP" sz="1600" dirty="0" smtClean="0">
              <a:solidFill>
                <a:schemeClr val="accent4"/>
              </a:solidFill>
              <a:latin typeface="+mj-ea"/>
            </a:endParaRPr>
          </a:p>
          <a:p>
            <a:pPr marL="360000" indent="-180000"/>
            <a:r>
              <a:rPr lang="ja-JP" altLang="en-US" sz="1600" dirty="0">
                <a:solidFill>
                  <a:schemeClr val="accent4"/>
                </a:solidFill>
                <a:latin typeface="+mj-ea"/>
              </a:rPr>
              <a:t>⇒切土の標準のり面勾配を参考として調査結果及び用地条件等</a:t>
            </a:r>
            <a:r>
              <a:rPr lang="ja-JP" altLang="en-US" sz="1600" dirty="0" smtClean="0">
                <a:solidFill>
                  <a:schemeClr val="accent4"/>
                </a:solidFill>
                <a:latin typeface="+mj-ea"/>
              </a:rPr>
              <a:t>を総合的に判断される。</a:t>
            </a:r>
            <a:endParaRPr lang="ja-JP" altLang="en-US" sz="1600" dirty="0">
              <a:solidFill>
                <a:schemeClr val="accent4"/>
              </a:solidFill>
              <a:latin typeface="+mj-ea"/>
            </a:endParaRPr>
          </a:p>
          <a:p>
            <a:pPr marL="360000" indent="-180000"/>
            <a:r>
              <a:rPr lang="ja-JP" altLang="en-US" sz="1600" dirty="0" smtClean="0">
                <a:solidFill>
                  <a:schemeClr val="accent4"/>
                </a:solidFill>
                <a:latin typeface="+mj-ea"/>
              </a:rPr>
              <a:t>⇒斜面上部の道路側溝が溢れたことにより、設計時には想定外の間隙水圧が生じた。</a:t>
            </a:r>
            <a:endParaRPr lang="en-US" altLang="ja-JP" sz="1600" dirty="0" smtClean="0">
              <a:solidFill>
                <a:schemeClr val="accent4"/>
              </a:solidFill>
              <a:latin typeface="+mj-ea"/>
            </a:endParaRPr>
          </a:p>
          <a:p>
            <a:pPr marL="540000" indent="-180000"/>
            <a:r>
              <a:rPr lang="en-US" altLang="ja-JP" sz="1600" dirty="0" smtClean="0">
                <a:solidFill>
                  <a:schemeClr val="accent4"/>
                </a:solidFill>
                <a:latin typeface="+mj-ea"/>
                <a:ea typeface="+mj-ea"/>
              </a:rPr>
              <a:t>※</a:t>
            </a:r>
            <a:r>
              <a:rPr lang="ja-JP" altLang="en-US" sz="1600" dirty="0" smtClean="0">
                <a:solidFill>
                  <a:schemeClr val="accent4"/>
                </a:solidFill>
                <a:latin typeface="+mj-ea"/>
                <a:ea typeface="+mj-ea"/>
              </a:rPr>
              <a:t>現地条件によっては、安定勾配でも崩壊を生じる</a:t>
            </a:r>
            <a:r>
              <a:rPr lang="ja-JP" altLang="en-US" sz="1600" dirty="0" smtClean="0">
                <a:solidFill>
                  <a:schemeClr val="accent4"/>
                </a:solidFill>
                <a:latin typeface="+mj-ea"/>
                <a:ea typeface="+mj-ea"/>
              </a:rPr>
              <a:t>。</a:t>
            </a:r>
            <a:endParaRPr lang="en-US" altLang="ja-JP" sz="1600" dirty="0" smtClean="0">
              <a:solidFill>
                <a:schemeClr val="accent4"/>
              </a:solidFill>
              <a:latin typeface="+mj-ea"/>
              <a:ea typeface="+mj-ea"/>
            </a:endParaRPr>
          </a:p>
          <a:p>
            <a:pPr marL="540000" indent="-180000"/>
            <a:endParaRPr lang="en-US" altLang="ja-JP" sz="1600" dirty="0" smtClean="0">
              <a:solidFill>
                <a:schemeClr val="accent4"/>
              </a:solidFill>
              <a:latin typeface="+mj-ea"/>
              <a:ea typeface="+mj-ea"/>
            </a:endParaRPr>
          </a:p>
          <a:p>
            <a:pPr marL="180000" indent="-180000">
              <a:buFont typeface="Wingdings" panose="05000000000000000000" pitchFamily="2" charset="2"/>
              <a:buChar char="l"/>
            </a:pPr>
            <a:r>
              <a:rPr lang="ja-JP" altLang="en-US" sz="1600" dirty="0" smtClean="0">
                <a:solidFill>
                  <a:srgbClr val="FF0000"/>
                </a:solidFill>
                <a:latin typeface="+mj-ea"/>
                <a:ea typeface="+mj-ea"/>
              </a:rPr>
              <a:t>植生工に抑止効果があるか？</a:t>
            </a:r>
            <a:endParaRPr lang="en-US" altLang="ja-JP" sz="1600" dirty="0" smtClean="0">
              <a:solidFill>
                <a:srgbClr val="FF0000"/>
              </a:solidFill>
              <a:latin typeface="+mj-ea"/>
              <a:ea typeface="+mj-ea"/>
            </a:endParaRPr>
          </a:p>
          <a:p>
            <a:pPr marL="360000" indent="-180000"/>
            <a:r>
              <a:rPr lang="ja-JP" altLang="en-US" sz="1600" dirty="0" smtClean="0">
                <a:solidFill>
                  <a:schemeClr val="accent4"/>
                </a:solidFill>
                <a:latin typeface="+mj-ea"/>
              </a:rPr>
              <a:t>⇒</a:t>
            </a:r>
            <a:r>
              <a:rPr lang="ja-JP" altLang="en-US" sz="1600" dirty="0">
                <a:solidFill>
                  <a:schemeClr val="accent4"/>
                </a:solidFill>
                <a:latin typeface="+mj-ea"/>
              </a:rPr>
              <a:t>当該施設計画時の基礎調査マニュアル（</a:t>
            </a:r>
            <a:r>
              <a:rPr lang="en-US" altLang="ja-JP" sz="1600" dirty="0">
                <a:solidFill>
                  <a:schemeClr val="accent4"/>
                </a:solidFill>
                <a:latin typeface="+mj-ea"/>
              </a:rPr>
              <a:t>Q&amp;A</a:t>
            </a:r>
            <a:r>
              <a:rPr lang="ja-JP" altLang="en-US" sz="1600" dirty="0">
                <a:solidFill>
                  <a:schemeClr val="accent4"/>
                </a:solidFill>
                <a:latin typeface="+mj-ea"/>
              </a:rPr>
              <a:t>）では、植生工は「原因地対策の効果がある施設」となっていた。</a:t>
            </a:r>
            <a:endParaRPr lang="en-US" altLang="ja-JP" sz="1600" dirty="0">
              <a:solidFill>
                <a:schemeClr val="accent4"/>
              </a:solidFill>
              <a:latin typeface="+mj-ea"/>
            </a:endParaRPr>
          </a:p>
          <a:p>
            <a:pPr marL="360000"/>
            <a:r>
              <a:rPr lang="en-US" altLang="ja-JP" sz="1200" dirty="0">
                <a:solidFill>
                  <a:schemeClr val="accent4"/>
                </a:solidFill>
                <a:latin typeface="+mj-ea"/>
              </a:rPr>
              <a:t>※</a:t>
            </a:r>
            <a:r>
              <a:rPr lang="ja-JP" altLang="en-US" sz="1200" dirty="0">
                <a:solidFill>
                  <a:schemeClr val="accent4"/>
                </a:solidFill>
                <a:latin typeface="+mj-ea"/>
              </a:rPr>
              <a:t>平成</a:t>
            </a:r>
            <a:r>
              <a:rPr lang="en-US" altLang="ja-JP" sz="1200" dirty="0">
                <a:solidFill>
                  <a:schemeClr val="accent4"/>
                </a:solidFill>
                <a:latin typeface="+mj-ea"/>
              </a:rPr>
              <a:t>30</a:t>
            </a:r>
            <a:r>
              <a:rPr lang="ja-JP" altLang="en-US" sz="1200" dirty="0">
                <a:solidFill>
                  <a:schemeClr val="accent4"/>
                </a:solidFill>
                <a:latin typeface="+mj-ea"/>
              </a:rPr>
              <a:t>年</a:t>
            </a:r>
            <a:r>
              <a:rPr lang="en-US" altLang="ja-JP" sz="1200" dirty="0">
                <a:solidFill>
                  <a:schemeClr val="accent4"/>
                </a:solidFill>
                <a:latin typeface="+mj-ea"/>
              </a:rPr>
              <a:t>3</a:t>
            </a:r>
            <a:r>
              <a:rPr lang="ja-JP" altLang="en-US" sz="1200" dirty="0">
                <a:solidFill>
                  <a:schemeClr val="accent4"/>
                </a:solidFill>
                <a:latin typeface="+mj-ea"/>
              </a:rPr>
              <a:t>月</a:t>
            </a:r>
            <a:r>
              <a:rPr lang="en-US" altLang="ja-JP" sz="1200" dirty="0">
                <a:solidFill>
                  <a:schemeClr val="accent4"/>
                </a:solidFill>
                <a:latin typeface="+mj-ea"/>
              </a:rPr>
              <a:t>20</a:t>
            </a:r>
            <a:r>
              <a:rPr lang="ja-JP" altLang="en-US" sz="1200" dirty="0">
                <a:solidFill>
                  <a:schemeClr val="accent4"/>
                </a:solidFill>
                <a:latin typeface="+mj-ea"/>
              </a:rPr>
              <a:t>日付治山砂防課長通知第</a:t>
            </a:r>
            <a:r>
              <a:rPr lang="en-US" altLang="ja-JP" sz="1200" dirty="0">
                <a:solidFill>
                  <a:schemeClr val="accent4"/>
                </a:solidFill>
                <a:latin typeface="+mj-ea"/>
              </a:rPr>
              <a:t>201700306242</a:t>
            </a:r>
            <a:r>
              <a:rPr lang="ja-JP" altLang="en-US" sz="1200" dirty="0">
                <a:solidFill>
                  <a:schemeClr val="accent4"/>
                </a:solidFill>
                <a:latin typeface="+mj-ea"/>
              </a:rPr>
              <a:t>号で見直し済</a:t>
            </a:r>
            <a:endParaRPr lang="en-US" altLang="ja-JP" sz="1200" dirty="0">
              <a:solidFill>
                <a:schemeClr val="accent4"/>
              </a:solidFill>
              <a:latin typeface="+mj-ea"/>
            </a:endParaRPr>
          </a:p>
          <a:p>
            <a:pPr marL="360000" indent="-180000"/>
            <a:r>
              <a:rPr lang="ja-JP" altLang="en-US" sz="1600" dirty="0" smtClean="0">
                <a:solidFill>
                  <a:schemeClr val="accent4"/>
                </a:solidFill>
                <a:latin typeface="+mj-ea"/>
              </a:rPr>
              <a:t>⇒植生工の目的は、表面侵食の防止であり抑止効果はない。</a:t>
            </a:r>
            <a:endParaRPr lang="en-US" altLang="zh-CN" sz="1600" dirty="0" smtClean="0">
              <a:solidFill>
                <a:schemeClr val="accent4"/>
              </a:solidFill>
              <a:latin typeface="+mj-ea"/>
              <a:ea typeface="+mj-ea"/>
            </a:endParaRPr>
          </a:p>
        </p:txBody>
      </p:sp>
      <p:pic>
        <p:nvPicPr>
          <p:cNvPr id="48" name="図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293" y="3976050"/>
            <a:ext cx="4144707" cy="2574528"/>
          </a:xfrm>
          <a:prstGeom prst="rect">
            <a:avLst/>
          </a:prstGeom>
          <a:ln>
            <a:solidFill>
              <a:schemeClr val="tx1"/>
            </a:solidFill>
          </a:ln>
        </p:spPr>
      </p:pic>
      <p:sp>
        <p:nvSpPr>
          <p:cNvPr id="7" name="テキスト ボックス 6"/>
          <p:cNvSpPr txBox="1">
            <a:spLocks noChangeArrowheads="1"/>
          </p:cNvSpPr>
          <p:nvPr/>
        </p:nvSpPr>
        <p:spPr bwMode="auto">
          <a:xfrm>
            <a:off x="5385048" y="115888"/>
            <a:ext cx="3239912" cy="338554"/>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a:latin typeface="+mj-ea"/>
                <a:ea typeface="+mj-ea"/>
              </a:rPr>
              <a:t>３</a:t>
            </a:r>
            <a:r>
              <a:rPr lang="ja-JP" altLang="en-US" sz="1600" dirty="0" smtClean="0">
                <a:latin typeface="+mj-ea"/>
                <a:ea typeface="+mj-ea"/>
              </a:rPr>
              <a:t>．</a:t>
            </a:r>
            <a:r>
              <a:rPr lang="ja-JP" altLang="en-US" sz="1600" kern="0" dirty="0">
                <a:latin typeface="+mj-ea"/>
              </a:rPr>
              <a:t>急傾斜地崩壊防止施設の設計</a:t>
            </a:r>
            <a:endParaRPr lang="en-US" altLang="ja-JP" sz="1600" dirty="0" smtClean="0">
              <a:latin typeface="+mj-ea"/>
              <a:ea typeface="+mj-ea"/>
            </a:endParaRPr>
          </a:p>
        </p:txBody>
      </p:sp>
      <p:sp>
        <p:nvSpPr>
          <p:cNvPr id="2" name="正方形/長方形 1"/>
          <p:cNvSpPr/>
          <p:nvPr/>
        </p:nvSpPr>
        <p:spPr>
          <a:xfrm>
            <a:off x="5700140" y="3634072"/>
            <a:ext cx="3236784" cy="307777"/>
          </a:xfrm>
          <a:prstGeom prst="rect">
            <a:avLst/>
          </a:prstGeom>
        </p:spPr>
        <p:txBody>
          <a:bodyPr wrap="none">
            <a:spAutoFit/>
          </a:bodyPr>
          <a:lstStyle/>
          <a:p>
            <a:r>
              <a:rPr lang="ja-JP" altLang="en-US" sz="1400" dirty="0" smtClean="0">
                <a:solidFill>
                  <a:schemeClr val="accent4"/>
                </a:solidFill>
                <a:latin typeface="+mj-ea"/>
              </a:rPr>
              <a:t>急傾斜地崩壊防止工事技術指針（抜粋）</a:t>
            </a:r>
            <a:endParaRPr lang="ja-JP" altLang="en-US" sz="1400" dirty="0"/>
          </a:p>
        </p:txBody>
      </p:sp>
    </p:spTree>
    <p:extLst>
      <p:ext uri="{BB962C8B-B14F-4D97-AF65-F5344CB8AC3E}">
        <p14:creationId xmlns:p14="http://schemas.microsoft.com/office/powerpoint/2010/main" val="37676816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81</a:t>
            </a:fld>
            <a:endParaRPr lang="ja-JP" altLang="en-US"/>
          </a:p>
        </p:txBody>
      </p:sp>
      <p:pic>
        <p:nvPicPr>
          <p:cNvPr id="5" name="図 4"/>
          <p:cNvPicPr>
            <a:picLocks noChangeAspect="1"/>
          </p:cNvPicPr>
          <p:nvPr/>
        </p:nvPicPr>
        <p:blipFill rotWithShape="1">
          <a:blip r:embed="rId2"/>
          <a:srcRect r="15914"/>
          <a:stretch/>
        </p:blipFill>
        <p:spPr>
          <a:xfrm>
            <a:off x="6835389" y="1153255"/>
            <a:ext cx="3086163" cy="2500139"/>
          </a:xfrm>
          <a:prstGeom prst="rect">
            <a:avLst/>
          </a:prstGeom>
        </p:spPr>
      </p:pic>
      <p:sp>
        <p:nvSpPr>
          <p:cNvPr id="6" name="爆発 1 5"/>
          <p:cNvSpPr/>
          <p:nvPr/>
        </p:nvSpPr>
        <p:spPr>
          <a:xfrm>
            <a:off x="8419565" y="2017351"/>
            <a:ext cx="216024" cy="216024"/>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39130" y="487854"/>
            <a:ext cx="3503837" cy="2879782"/>
            <a:chOff x="5299282" y="2039400"/>
            <a:chExt cx="4403701" cy="3619374"/>
          </a:xfrm>
        </p:grpSpPr>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l="50686" t="30081" r="7378" b="16164"/>
            <a:stretch/>
          </p:blipFill>
          <p:spPr bwMode="auto">
            <a:xfrm>
              <a:off x="5299282" y="2039400"/>
              <a:ext cx="4403701" cy="361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フリーフォーム 8"/>
            <p:cNvSpPr/>
            <p:nvPr/>
          </p:nvSpPr>
          <p:spPr>
            <a:xfrm rot="284827" flipV="1">
              <a:off x="6814892" y="3664408"/>
              <a:ext cx="536350" cy="318987"/>
            </a:xfrm>
            <a:custGeom>
              <a:avLst/>
              <a:gdLst>
                <a:gd name="connsiteX0" fmla="*/ 49225 w 49225"/>
                <a:gd name="connsiteY0" fmla="*/ 0 h 119062"/>
                <a:gd name="connsiteX1" fmla="*/ 1600 w 49225"/>
                <a:gd name="connsiteY1" fmla="*/ 52387 h 119062"/>
                <a:gd name="connsiteX2" fmla="*/ 15888 w 49225"/>
                <a:gd name="connsiteY2" fmla="*/ 119062 h 119062"/>
                <a:gd name="connsiteX0" fmla="*/ 45624 w 45624"/>
                <a:gd name="connsiteY0" fmla="*/ 0 h 119062"/>
                <a:gd name="connsiteX1" fmla="*/ 2168 w 45624"/>
                <a:gd name="connsiteY1" fmla="*/ 20889 h 119062"/>
                <a:gd name="connsiteX2" fmla="*/ 12287 w 45624"/>
                <a:gd name="connsiteY2" fmla="*/ 119062 h 119062"/>
                <a:gd name="connsiteX0" fmla="*/ 33931 w 33931"/>
                <a:gd name="connsiteY0" fmla="*/ 25885 h 102374"/>
                <a:gd name="connsiteX1" fmla="*/ 2168 w 33931"/>
                <a:gd name="connsiteY1" fmla="*/ 4201 h 102374"/>
                <a:gd name="connsiteX2" fmla="*/ 12287 w 33931"/>
                <a:gd name="connsiteY2" fmla="*/ 102374 h 102374"/>
                <a:gd name="connsiteX0" fmla="*/ 33931 w 33931"/>
                <a:gd name="connsiteY0" fmla="*/ 30614 h 107103"/>
                <a:gd name="connsiteX1" fmla="*/ 2168 w 33931"/>
                <a:gd name="connsiteY1" fmla="*/ 8930 h 107103"/>
                <a:gd name="connsiteX2" fmla="*/ 12287 w 33931"/>
                <a:gd name="connsiteY2" fmla="*/ 107103 h 107103"/>
                <a:gd name="connsiteX0" fmla="*/ 33127 w 33127"/>
                <a:gd name="connsiteY0" fmla="*/ 30614 h 161922"/>
                <a:gd name="connsiteX1" fmla="*/ 1364 w 33127"/>
                <a:gd name="connsiteY1" fmla="*/ 8930 h 161922"/>
                <a:gd name="connsiteX2" fmla="*/ 18313 w 33127"/>
                <a:gd name="connsiteY2" fmla="*/ 161922 h 161922"/>
                <a:gd name="connsiteX0" fmla="*/ 33120 w 33120"/>
                <a:gd name="connsiteY0" fmla="*/ 30614 h 161922"/>
                <a:gd name="connsiteX1" fmla="*/ 1357 w 33120"/>
                <a:gd name="connsiteY1" fmla="*/ 8930 h 161922"/>
                <a:gd name="connsiteX2" fmla="*/ 18306 w 33120"/>
                <a:gd name="connsiteY2" fmla="*/ 161922 h 161922"/>
                <a:gd name="connsiteX0" fmla="*/ 32741 w 32741"/>
                <a:gd name="connsiteY0" fmla="*/ 30614 h 175072"/>
                <a:gd name="connsiteX1" fmla="*/ 978 w 32741"/>
                <a:gd name="connsiteY1" fmla="*/ 8930 h 175072"/>
                <a:gd name="connsiteX2" fmla="*/ 24748 w 32741"/>
                <a:gd name="connsiteY2" fmla="*/ 175072 h 175072"/>
              </a:gdLst>
              <a:ahLst/>
              <a:cxnLst>
                <a:cxn ang="0">
                  <a:pos x="connsiteX0" y="connsiteY0"/>
                </a:cxn>
                <a:cxn ang="0">
                  <a:pos x="connsiteX1" y="connsiteY1"/>
                </a:cxn>
                <a:cxn ang="0">
                  <a:pos x="connsiteX2" y="connsiteY2"/>
                </a:cxn>
              </a:cxnLst>
              <a:rect l="l" t="t" r="r" b="b"/>
              <a:pathLst>
                <a:path w="32741" h="175072">
                  <a:moveTo>
                    <a:pt x="32741" y="30614"/>
                  </a:moveTo>
                  <a:cubicBezTo>
                    <a:pt x="11339" y="4963"/>
                    <a:pt x="6534" y="-10914"/>
                    <a:pt x="978" y="8930"/>
                  </a:cubicBezTo>
                  <a:cubicBezTo>
                    <a:pt x="-4578" y="28774"/>
                    <a:pt x="14923" y="126449"/>
                    <a:pt x="24748" y="175072"/>
                  </a:cubicBezTo>
                </a:path>
              </a:pathLst>
            </a:custGeom>
            <a:solidFill>
              <a:srgbClr val="FF0000">
                <a:alpha val="40000"/>
              </a:srgbClr>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a:p>
          </p:txBody>
        </p:sp>
        <p:sp>
          <p:nvSpPr>
            <p:cNvPr id="10" name="テキスト ボックス 42"/>
            <p:cNvSpPr txBox="1"/>
            <p:nvPr/>
          </p:nvSpPr>
          <p:spPr>
            <a:xfrm>
              <a:off x="7263527" y="2988127"/>
              <a:ext cx="457737" cy="3868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400" dirty="0" smtClean="0">
                  <a:solidFill>
                    <a:srgbClr val="FF0000"/>
                  </a:solidFill>
                </a:rPr>
                <a:t>③</a:t>
              </a:r>
              <a:endParaRPr kumimoji="1" lang="ja-JP" altLang="en-US" sz="1400" dirty="0">
                <a:solidFill>
                  <a:srgbClr val="FF0000"/>
                </a:solidFill>
              </a:endParaRPr>
            </a:p>
          </p:txBody>
        </p:sp>
        <p:cxnSp>
          <p:nvCxnSpPr>
            <p:cNvPr id="11" name="直線矢印コネクタ 10"/>
            <p:cNvCxnSpPr/>
            <p:nvPr/>
          </p:nvCxnSpPr>
          <p:spPr>
            <a:xfrm flipH="1">
              <a:off x="7206648" y="3326768"/>
              <a:ext cx="204542" cy="299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41"/>
            <p:cNvSpPr txBox="1"/>
            <p:nvPr/>
          </p:nvSpPr>
          <p:spPr>
            <a:xfrm>
              <a:off x="7633292" y="4131130"/>
              <a:ext cx="457737" cy="386821"/>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400" dirty="0" smtClean="0">
                  <a:solidFill>
                    <a:srgbClr val="FF0000"/>
                  </a:solidFill>
                </a:rPr>
                <a:t>④</a:t>
              </a:r>
              <a:endParaRPr kumimoji="1" lang="ja-JP" altLang="en-US" sz="1400" dirty="0">
                <a:solidFill>
                  <a:srgbClr val="FF0000"/>
                </a:solidFill>
              </a:endParaRPr>
            </a:p>
          </p:txBody>
        </p:sp>
        <p:cxnSp>
          <p:nvCxnSpPr>
            <p:cNvPr id="13" name="直線矢印コネクタ 12"/>
            <p:cNvCxnSpPr/>
            <p:nvPr/>
          </p:nvCxnSpPr>
          <p:spPr>
            <a:xfrm flipH="1" flipV="1">
              <a:off x="7428456" y="3969874"/>
              <a:ext cx="302557" cy="2465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p:nvGrpSpPr>
        <p:grpSpPr>
          <a:xfrm>
            <a:off x="56455" y="598848"/>
            <a:ext cx="3528392" cy="2808312"/>
            <a:chOff x="3934765" y="836712"/>
            <a:chExt cx="4342636" cy="3456384"/>
          </a:xfrm>
        </p:grpSpPr>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l="21671" t="1252" r="20820" b="43879"/>
            <a:stretch/>
          </p:blipFill>
          <p:spPr>
            <a:xfrm>
              <a:off x="3934765" y="836712"/>
              <a:ext cx="4342636" cy="3456384"/>
            </a:xfrm>
            <a:prstGeom prst="rect">
              <a:avLst/>
            </a:prstGeom>
          </p:spPr>
        </p:pic>
        <p:sp>
          <p:nvSpPr>
            <p:cNvPr id="16" name="テキスト ボックス 15"/>
            <p:cNvSpPr txBox="1"/>
            <p:nvPr/>
          </p:nvSpPr>
          <p:spPr>
            <a:xfrm>
              <a:off x="4464368" y="2425872"/>
              <a:ext cx="595035" cy="276999"/>
            </a:xfrm>
            <a:prstGeom prst="rect">
              <a:avLst/>
            </a:prstGeom>
            <a:noFill/>
            <a:ln>
              <a:noFill/>
            </a:ln>
          </p:spPr>
          <p:txBody>
            <a:bodyPr wrap="none" rtlCol="0">
              <a:spAutoFit/>
            </a:bodyPr>
            <a:lstStyle/>
            <a:p>
              <a:pPr algn="just"/>
              <a:r>
                <a:rPr lang="ja-JP" altLang="en-US" sz="1200" b="1" dirty="0" smtClean="0">
                  <a:solidFill>
                    <a:srgbClr val="FF0000"/>
                  </a:solidFill>
                </a:rPr>
                <a:t>①，②</a:t>
              </a:r>
              <a:endParaRPr kumimoji="1" lang="ja-JP" altLang="en-US" sz="1200" b="1" dirty="0" smtClean="0">
                <a:solidFill>
                  <a:srgbClr val="FF0000"/>
                </a:solidFill>
              </a:endParaRPr>
            </a:p>
          </p:txBody>
        </p:sp>
        <p:sp>
          <p:nvSpPr>
            <p:cNvPr id="17" name="円/楕円 16"/>
            <p:cNvSpPr/>
            <p:nvPr/>
          </p:nvSpPr>
          <p:spPr>
            <a:xfrm>
              <a:off x="5551650" y="2295513"/>
              <a:ext cx="216000" cy="21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8" name="テキスト ボックス 17"/>
            <p:cNvSpPr txBox="1"/>
            <p:nvPr/>
          </p:nvSpPr>
          <p:spPr bwMode="auto">
            <a:xfrm>
              <a:off x="6009079" y="1953897"/>
              <a:ext cx="748923" cy="261610"/>
            </a:xfrm>
            <a:prstGeom prst="rect">
              <a:avLst/>
            </a:prstGeom>
            <a:solidFill>
              <a:schemeClr val="bg1"/>
            </a:solidFill>
            <a:ln>
              <a:solidFill>
                <a:schemeClr val="accent4"/>
              </a:solidFill>
            </a:ln>
          </p:spPr>
          <p:txBody>
            <a:bodyPr wrap="none">
              <a:spAutoFit/>
            </a:bodyPr>
            <a:lstStyle/>
            <a:p>
              <a:pPr algn="ctr">
                <a:defRPr/>
              </a:pPr>
              <a:r>
                <a:rPr lang="ja-JP" altLang="en-US" sz="1100" dirty="0" smtClean="0"/>
                <a:t>発生箇所</a:t>
              </a:r>
              <a:endParaRPr lang="ja-JP" altLang="en-US" sz="1100" dirty="0"/>
            </a:p>
          </p:txBody>
        </p:sp>
        <p:sp>
          <p:nvSpPr>
            <p:cNvPr id="19" name="テキスト ボックス 18"/>
            <p:cNvSpPr txBox="1"/>
            <p:nvPr/>
          </p:nvSpPr>
          <p:spPr>
            <a:xfrm>
              <a:off x="3966598" y="2018514"/>
              <a:ext cx="723275" cy="276999"/>
            </a:xfrm>
            <a:prstGeom prst="rect">
              <a:avLst/>
            </a:prstGeom>
            <a:noFill/>
          </p:spPr>
          <p:txBody>
            <a:bodyPr wrap="none" rtlCol="0">
              <a:spAutoFit/>
            </a:bodyPr>
            <a:lstStyle/>
            <a:p>
              <a:pPr algn="just"/>
              <a:r>
                <a:rPr kumimoji="1" lang="en-US" altLang="ja-JP" sz="1200" b="1" dirty="0" smtClean="0">
                  <a:solidFill>
                    <a:srgbClr val="002060"/>
                  </a:solidFill>
                </a:rPr>
                <a:t>Ⅰ</a:t>
              </a:r>
              <a:r>
                <a:rPr kumimoji="1" lang="ja-JP" altLang="en-US" sz="1200" b="1" dirty="0" smtClean="0">
                  <a:solidFill>
                    <a:srgbClr val="002060"/>
                  </a:solidFill>
                </a:rPr>
                <a:t>－</a:t>
              </a:r>
              <a:r>
                <a:rPr kumimoji="1" lang="en-US" altLang="ja-JP" sz="1200" b="1" dirty="0" smtClean="0">
                  <a:solidFill>
                    <a:srgbClr val="002060"/>
                  </a:solidFill>
                </a:rPr>
                <a:t>205</a:t>
              </a:r>
              <a:endParaRPr kumimoji="1" lang="ja-JP" altLang="en-US" sz="1200" b="1" dirty="0" smtClean="0">
                <a:solidFill>
                  <a:srgbClr val="002060"/>
                </a:solidFill>
              </a:endParaRPr>
            </a:p>
          </p:txBody>
        </p:sp>
        <p:cxnSp>
          <p:nvCxnSpPr>
            <p:cNvPr id="20" name="直線矢印コネクタ 19"/>
            <p:cNvCxnSpPr/>
            <p:nvPr/>
          </p:nvCxnSpPr>
          <p:spPr>
            <a:xfrm flipV="1">
              <a:off x="5030788" y="2431551"/>
              <a:ext cx="431657" cy="7142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6" y="2814228"/>
            <a:ext cx="2700000" cy="2024085"/>
          </a:xfrm>
          <a:prstGeom prst="rect">
            <a:avLst/>
          </a:prstGeom>
          <a:ln>
            <a:solidFill>
              <a:schemeClr val="bg1"/>
            </a:solidFill>
          </a:ln>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411" y="4805661"/>
            <a:ext cx="2700000" cy="2025000"/>
          </a:xfrm>
          <a:prstGeom prst="rect">
            <a:avLst/>
          </a:prstGeom>
          <a:ln>
            <a:solidFill>
              <a:schemeClr val="bg1"/>
            </a:solidFill>
          </a:ln>
        </p:spPr>
      </p:pic>
      <p:sp>
        <p:nvSpPr>
          <p:cNvPr id="23" name="タイトル 1"/>
          <p:cNvSpPr>
            <a:spLocks noGrp="1"/>
          </p:cNvSpPr>
          <p:nvPr>
            <p:ph type="title"/>
          </p:nvPr>
        </p:nvSpPr>
        <p:spPr>
          <a:xfrm>
            <a:off x="77482" y="764704"/>
            <a:ext cx="3058013" cy="307777"/>
          </a:xfrm>
          <a:solidFill>
            <a:schemeClr val="bg1"/>
          </a:solidFill>
        </p:spPr>
        <p:txBody>
          <a:bodyPr wrap="none" lIns="0" rIns="36000"/>
          <a:lstStyle/>
          <a:p>
            <a:r>
              <a:rPr lang="ja-JP" altLang="en-US" sz="1400" b="0" dirty="0" smtClean="0">
                <a:effectLst/>
                <a:latin typeface="+mn-ea"/>
                <a:ea typeface="+mn-ea"/>
              </a:rPr>
              <a:t>平成</a:t>
            </a:r>
            <a:r>
              <a:rPr lang="en-US" altLang="ja-JP" sz="1400" b="0" dirty="0" smtClean="0">
                <a:effectLst/>
                <a:latin typeface="+mn-ea"/>
                <a:ea typeface="+mn-ea"/>
              </a:rPr>
              <a:t>30</a:t>
            </a:r>
            <a:r>
              <a:rPr lang="ja-JP" altLang="en-US" sz="1400" b="0" dirty="0" smtClean="0">
                <a:effectLst/>
                <a:latin typeface="+mn-ea"/>
                <a:ea typeface="+mn-ea"/>
              </a:rPr>
              <a:t>年</a:t>
            </a:r>
            <a:r>
              <a:rPr lang="en-US" altLang="ja-JP" sz="1400" b="0" dirty="0" smtClean="0">
                <a:effectLst/>
                <a:latin typeface="+mn-ea"/>
                <a:ea typeface="+mn-ea"/>
              </a:rPr>
              <a:t>7</a:t>
            </a:r>
            <a:r>
              <a:rPr lang="ja-JP" altLang="en-US" sz="1400" b="0" dirty="0" smtClean="0">
                <a:effectLst/>
                <a:latin typeface="+mn-ea"/>
                <a:ea typeface="+mn-ea"/>
              </a:rPr>
              <a:t>月</a:t>
            </a:r>
            <a:r>
              <a:rPr lang="en-US" altLang="ja-JP" sz="1400" b="0" dirty="0" smtClean="0">
                <a:effectLst/>
                <a:latin typeface="+mn-ea"/>
                <a:ea typeface="+mn-ea"/>
              </a:rPr>
              <a:t>5</a:t>
            </a:r>
            <a:r>
              <a:rPr lang="ja-JP" altLang="en-US" sz="1400" b="0" dirty="0" smtClean="0">
                <a:effectLst/>
                <a:latin typeface="+mn-ea"/>
                <a:ea typeface="+mn-ea"/>
              </a:rPr>
              <a:t>日（福部町岩戸）</a:t>
            </a:r>
            <a:r>
              <a:rPr lang="en-US" altLang="ja-JP" sz="1400" b="0" dirty="0" smtClean="0">
                <a:effectLst/>
                <a:latin typeface="+mn-ea"/>
                <a:ea typeface="+mn-ea"/>
              </a:rPr>
              <a:t>H26</a:t>
            </a:r>
            <a:r>
              <a:rPr lang="ja-JP" altLang="en-US" sz="1400" b="0" dirty="0" smtClean="0">
                <a:effectLst/>
                <a:latin typeface="+mn-ea"/>
                <a:ea typeface="+mn-ea"/>
              </a:rPr>
              <a:t>竣工</a:t>
            </a:r>
            <a:endParaRPr kumimoji="1" lang="ja-JP" altLang="en-US" sz="1400" b="0" dirty="0">
              <a:effectLst/>
              <a:latin typeface="+mn-ea"/>
              <a:ea typeface="+mn-ea"/>
            </a:endParaRPr>
          </a:p>
        </p:txBody>
      </p:sp>
      <p:sp>
        <p:nvSpPr>
          <p:cNvPr id="24" name="テキスト ボックス 34"/>
          <p:cNvSpPr txBox="1"/>
          <p:nvPr/>
        </p:nvSpPr>
        <p:spPr>
          <a:xfrm>
            <a:off x="93700" y="2820897"/>
            <a:ext cx="607859" cy="26161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100" dirty="0" smtClean="0"/>
              <a:t>写真①</a:t>
            </a:r>
            <a:endParaRPr kumimoji="1" lang="ja-JP" altLang="en-US" sz="1100" dirty="0"/>
          </a:p>
        </p:txBody>
      </p:sp>
      <p:sp>
        <p:nvSpPr>
          <p:cNvPr id="25" name="テキスト ボックス 34"/>
          <p:cNvSpPr txBox="1"/>
          <p:nvPr/>
        </p:nvSpPr>
        <p:spPr>
          <a:xfrm>
            <a:off x="269957" y="4859958"/>
            <a:ext cx="607859" cy="26161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100" dirty="0" smtClean="0"/>
              <a:t>写真②</a:t>
            </a:r>
            <a:endParaRPr kumimoji="1" lang="ja-JP" altLang="en-US" sz="1100" dirty="0"/>
          </a:p>
        </p:txBody>
      </p:sp>
      <p:sp>
        <p:nvSpPr>
          <p:cNvPr id="26" name="タイトル 4"/>
          <p:cNvSpPr txBox="1">
            <a:spLocks/>
          </p:cNvSpPr>
          <p:nvPr/>
        </p:nvSpPr>
        <p:spPr bwMode="auto">
          <a:xfrm>
            <a:off x="428496" y="332659"/>
            <a:ext cx="92770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r>
              <a:rPr lang="ja-JP" altLang="en-US" b="0" kern="0" dirty="0" smtClean="0"/>
              <a:t>（８）</a:t>
            </a:r>
            <a:r>
              <a:rPr lang="ja-JP" altLang="en-US" b="0" kern="0" dirty="0" smtClean="0"/>
              <a:t>急傾斜地崩壊</a:t>
            </a:r>
            <a:r>
              <a:rPr lang="ja-JP" altLang="en-US" b="0" kern="0" dirty="0" smtClean="0"/>
              <a:t>対策施設の被災事例</a:t>
            </a:r>
            <a:r>
              <a:rPr lang="ja-JP" altLang="en-US" b="0" kern="0" dirty="0" smtClean="0"/>
              <a:t>　</a:t>
            </a:r>
            <a:r>
              <a:rPr lang="ja-JP" altLang="en-US" b="0" kern="0" dirty="0" smtClean="0"/>
              <a:t>～連続長繊維補強土工～</a:t>
            </a:r>
            <a:endParaRPr lang="ja-JP" altLang="en-US" b="0" kern="0" dirty="0"/>
          </a:p>
        </p:txBody>
      </p:sp>
      <p:sp>
        <p:nvSpPr>
          <p:cNvPr id="27" name="タイトル 1"/>
          <p:cNvSpPr txBox="1">
            <a:spLocks/>
          </p:cNvSpPr>
          <p:nvPr/>
        </p:nvSpPr>
        <p:spPr bwMode="auto">
          <a:xfrm>
            <a:off x="3387163" y="759367"/>
            <a:ext cx="311411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45720" rIns="36000" bIns="45720" numCol="1" anchor="ctr" anchorCtr="0" compatLnSpc="1">
            <a:prstTxWarp prst="textNoShape">
              <a:avLst/>
            </a:prstTxWarp>
            <a:spAutoFit/>
          </a:bodyPr>
          <a:lstStyle>
            <a:lvl1pPr algn="l" rtl="0" eaLnBrk="1" fontAlgn="base" hangingPunct="1">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400">
                <a:solidFill>
                  <a:schemeClr val="tx1"/>
                </a:solidFill>
                <a:latin typeface="Arial" charset="0"/>
                <a:ea typeface="ＭＳ Ｐゴシック" pitchFamily="50" charset="-128"/>
              </a:defRPr>
            </a:lvl2pPr>
            <a:lvl3pPr algn="l" rtl="0" eaLnBrk="1" fontAlgn="base" hangingPunct="1">
              <a:spcBef>
                <a:spcPct val="0"/>
              </a:spcBef>
              <a:spcAft>
                <a:spcPct val="0"/>
              </a:spcAft>
              <a:defRPr kumimoji="1" sz="4400">
                <a:solidFill>
                  <a:schemeClr val="tx1"/>
                </a:solidFill>
                <a:latin typeface="Arial" charset="0"/>
                <a:ea typeface="ＭＳ Ｐゴシック" pitchFamily="50" charset="-128"/>
              </a:defRPr>
            </a:lvl3pPr>
            <a:lvl4pPr algn="l" rtl="0" eaLnBrk="1" fontAlgn="base" hangingPunct="1">
              <a:spcBef>
                <a:spcPct val="0"/>
              </a:spcBef>
              <a:spcAft>
                <a:spcPct val="0"/>
              </a:spcAft>
              <a:defRPr kumimoji="1" sz="4400">
                <a:solidFill>
                  <a:schemeClr val="tx1"/>
                </a:solidFill>
                <a:latin typeface="Arial" charset="0"/>
                <a:ea typeface="ＭＳ Ｐゴシック" pitchFamily="50" charset="-128"/>
              </a:defRPr>
            </a:lvl4pPr>
            <a:lvl5pPr algn="l" rtl="0" eaLnBrk="1" fontAlgn="base" hangingPunct="1">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r>
              <a:rPr lang="ja-JP" altLang="en-US" sz="1400" b="0" kern="0" dirty="0" smtClean="0">
                <a:effectLst/>
                <a:latin typeface="+mn-ea"/>
                <a:ea typeface="+mn-ea"/>
              </a:rPr>
              <a:t>平成</a:t>
            </a:r>
            <a:r>
              <a:rPr lang="en-US" altLang="ja-JP" sz="1400" b="0" kern="0" dirty="0" smtClean="0">
                <a:effectLst/>
                <a:latin typeface="+mn-ea"/>
                <a:ea typeface="+mn-ea"/>
              </a:rPr>
              <a:t>30</a:t>
            </a:r>
            <a:r>
              <a:rPr lang="ja-JP" altLang="en-US" sz="1400" b="0" kern="0" dirty="0" smtClean="0">
                <a:effectLst/>
                <a:latin typeface="+mn-ea"/>
                <a:ea typeface="+mn-ea"/>
              </a:rPr>
              <a:t>年</a:t>
            </a:r>
            <a:r>
              <a:rPr lang="en-US" altLang="ja-JP" sz="1400" b="0" kern="0" dirty="0" smtClean="0">
                <a:effectLst/>
                <a:latin typeface="+mn-ea"/>
                <a:ea typeface="+mn-ea"/>
              </a:rPr>
              <a:t>9</a:t>
            </a:r>
            <a:r>
              <a:rPr lang="ja-JP" altLang="en-US" sz="1400" b="0" kern="0" dirty="0" smtClean="0">
                <a:effectLst/>
                <a:latin typeface="+mn-ea"/>
                <a:ea typeface="+mn-ea"/>
              </a:rPr>
              <a:t>月</a:t>
            </a:r>
            <a:r>
              <a:rPr lang="en-US" altLang="ja-JP" sz="1400" b="0" kern="0" dirty="0" smtClean="0">
                <a:effectLst/>
                <a:latin typeface="+mn-ea"/>
                <a:ea typeface="+mn-ea"/>
              </a:rPr>
              <a:t>30</a:t>
            </a:r>
            <a:r>
              <a:rPr lang="ja-JP" altLang="en-US" sz="1400" b="0" kern="0" dirty="0" smtClean="0">
                <a:effectLst/>
                <a:latin typeface="+mn-ea"/>
                <a:ea typeface="+mn-ea"/>
              </a:rPr>
              <a:t>日（琴浦町三保）</a:t>
            </a:r>
            <a:r>
              <a:rPr lang="en-US" altLang="ja-JP" sz="1400" b="0" kern="0" dirty="0" smtClean="0">
                <a:effectLst/>
                <a:latin typeface="+mn-ea"/>
                <a:ea typeface="+mn-ea"/>
              </a:rPr>
              <a:t>H24</a:t>
            </a:r>
            <a:r>
              <a:rPr lang="ja-JP" altLang="en-US" sz="1400" b="0" kern="0" dirty="0" smtClean="0">
                <a:effectLst/>
                <a:latin typeface="+mn-ea"/>
                <a:ea typeface="+mn-ea"/>
              </a:rPr>
              <a:t>竣工</a:t>
            </a:r>
            <a:endParaRPr lang="ja-JP" altLang="en-US" sz="1400" b="0" kern="0" dirty="0">
              <a:effectLst/>
              <a:latin typeface="+mn-ea"/>
              <a:ea typeface="+mn-ea"/>
            </a:endParaRPr>
          </a:p>
        </p:txBody>
      </p:sp>
      <p:grpSp>
        <p:nvGrpSpPr>
          <p:cNvPr id="28" name="グループ化 27"/>
          <p:cNvGrpSpPr>
            <a:grpSpLocks/>
          </p:cNvGrpSpPr>
          <p:nvPr/>
        </p:nvGrpSpPr>
        <p:grpSpPr bwMode="auto">
          <a:xfrm>
            <a:off x="3010816" y="4732448"/>
            <a:ext cx="3685665" cy="2098213"/>
            <a:chOff x="1988288" y="3082738"/>
            <a:chExt cx="11337888" cy="6556714"/>
          </a:xfrm>
        </p:grpSpPr>
        <p:pic>
          <p:nvPicPr>
            <p:cNvPr id="29" name="図 28"/>
            <p:cNvPicPr>
              <a:picLocks noChangeAspect="1"/>
            </p:cNvPicPr>
            <p:nvPr/>
          </p:nvPicPr>
          <p:blipFill rotWithShape="1">
            <a:blip r:embed="rId7" cstate="print">
              <a:extLst>
                <a:ext uri="{28A0092B-C50C-407E-A947-70E740481C1C}">
                  <a14:useLocalDpi xmlns:a14="http://schemas.microsoft.com/office/drawing/2010/main" val="0"/>
                </a:ext>
              </a:extLst>
            </a:blip>
            <a:srcRect l="18601"/>
            <a:stretch/>
          </p:blipFill>
          <p:spPr bwMode="auto">
            <a:xfrm>
              <a:off x="1988288" y="3082738"/>
              <a:ext cx="8659333" cy="650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29"/>
            <p:cNvPicPr>
              <a:picLocks noChangeAspect="1"/>
            </p:cNvPicPr>
            <p:nvPr/>
          </p:nvPicPr>
          <p:blipFill rotWithShape="1">
            <a:blip r:embed="rId8" cstate="print">
              <a:extLst>
                <a:ext uri="{28A0092B-C50C-407E-A947-70E740481C1C}">
                  <a14:useLocalDpi xmlns:a14="http://schemas.microsoft.com/office/drawing/2010/main" val="0"/>
                </a:ext>
              </a:extLst>
            </a:blip>
            <a:srcRect r="6566"/>
            <a:stretch/>
          </p:blipFill>
          <p:spPr bwMode="auto">
            <a:xfrm>
              <a:off x="3386573" y="3134689"/>
              <a:ext cx="9939603" cy="650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グループ化 30"/>
          <p:cNvGrpSpPr>
            <a:grpSpLocks/>
          </p:cNvGrpSpPr>
          <p:nvPr/>
        </p:nvGrpSpPr>
        <p:grpSpPr bwMode="auto">
          <a:xfrm>
            <a:off x="3042795" y="2704025"/>
            <a:ext cx="3653685" cy="1942382"/>
            <a:chOff x="0" y="0"/>
            <a:chExt cx="16314181" cy="8815973"/>
          </a:xfrm>
        </p:grpSpPr>
        <p:pic>
          <p:nvPicPr>
            <p:cNvPr id="32" name="図 3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38559" y="0"/>
              <a:ext cx="10775622" cy="669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32"/>
            <p:cNvPicPr>
              <a:picLocks noChangeAspect="1"/>
            </p:cNvPicPr>
            <p:nvPr/>
          </p:nvPicPr>
          <p:blipFill>
            <a:blip r:embed="rId10" cstate="print">
              <a:extLst>
                <a:ext uri="{28A0092B-C50C-407E-A947-70E740481C1C}">
                  <a14:useLocalDpi xmlns:a14="http://schemas.microsoft.com/office/drawing/2010/main" val="0"/>
                </a:ext>
              </a:extLst>
            </a:blip>
            <a:srcRect r="70937" b="6207"/>
            <a:stretch>
              <a:fillRect/>
            </a:stretch>
          </p:blipFill>
          <p:spPr bwMode="auto">
            <a:xfrm>
              <a:off x="0" y="2528659"/>
              <a:ext cx="3134389" cy="628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3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76079" y="2093055"/>
              <a:ext cx="10784790" cy="67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タイトル 1"/>
          <p:cNvSpPr txBox="1">
            <a:spLocks/>
          </p:cNvSpPr>
          <p:nvPr/>
        </p:nvSpPr>
        <p:spPr bwMode="auto">
          <a:xfrm>
            <a:off x="6696480" y="759367"/>
            <a:ext cx="3203885"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45720" rIns="36000" bIns="45720" numCol="1" anchor="ctr" anchorCtr="0" compatLnSpc="1">
            <a:prstTxWarp prst="textNoShape">
              <a:avLst/>
            </a:prstTxWarp>
            <a:spAutoFit/>
          </a:bodyPr>
          <a:lstStyle>
            <a:lvl1pPr algn="l" rtl="0" eaLnBrk="1" fontAlgn="base" hangingPunct="1">
              <a:spcBef>
                <a:spcPct val="0"/>
              </a:spcBef>
              <a:spcAft>
                <a:spcPct val="0"/>
              </a:spcAft>
              <a:defRPr kumimoji="1" sz="2400" b="1" u="sng">
                <a:solidFill>
                  <a:schemeClr val="tx1"/>
                </a:solidFill>
                <a:effectLst>
                  <a:outerShdw blurRad="38100" dist="38100" dir="2700000" algn="tl">
                    <a:srgbClr val="000000">
                      <a:alpha val="43137"/>
                    </a:srgbClr>
                  </a:outerShdw>
                </a:effectLst>
                <a:latin typeface="+mj-lt"/>
                <a:ea typeface="+mj-ea"/>
                <a:cs typeface="+mj-cs"/>
              </a:defRPr>
            </a:lvl1pPr>
            <a:lvl2pPr algn="l" rtl="0" eaLnBrk="1" fontAlgn="base" hangingPunct="1">
              <a:spcBef>
                <a:spcPct val="0"/>
              </a:spcBef>
              <a:spcAft>
                <a:spcPct val="0"/>
              </a:spcAft>
              <a:defRPr kumimoji="1" sz="4400">
                <a:solidFill>
                  <a:schemeClr val="tx1"/>
                </a:solidFill>
                <a:latin typeface="Arial" charset="0"/>
                <a:ea typeface="ＭＳ Ｐゴシック" pitchFamily="50" charset="-128"/>
              </a:defRPr>
            </a:lvl2pPr>
            <a:lvl3pPr algn="l" rtl="0" eaLnBrk="1" fontAlgn="base" hangingPunct="1">
              <a:spcBef>
                <a:spcPct val="0"/>
              </a:spcBef>
              <a:spcAft>
                <a:spcPct val="0"/>
              </a:spcAft>
              <a:defRPr kumimoji="1" sz="4400">
                <a:solidFill>
                  <a:schemeClr val="tx1"/>
                </a:solidFill>
                <a:latin typeface="Arial" charset="0"/>
                <a:ea typeface="ＭＳ Ｐゴシック" pitchFamily="50" charset="-128"/>
              </a:defRPr>
            </a:lvl3pPr>
            <a:lvl4pPr algn="l" rtl="0" eaLnBrk="1" fontAlgn="base" hangingPunct="1">
              <a:spcBef>
                <a:spcPct val="0"/>
              </a:spcBef>
              <a:spcAft>
                <a:spcPct val="0"/>
              </a:spcAft>
              <a:defRPr kumimoji="1" sz="4400">
                <a:solidFill>
                  <a:schemeClr val="tx1"/>
                </a:solidFill>
                <a:latin typeface="Arial" charset="0"/>
                <a:ea typeface="ＭＳ Ｐゴシック" pitchFamily="50" charset="-128"/>
              </a:defRPr>
            </a:lvl4pPr>
            <a:lvl5pPr algn="l" rtl="0" eaLnBrk="1" fontAlgn="base" hangingPunct="1">
              <a:spcBef>
                <a:spcPct val="0"/>
              </a:spcBef>
              <a:spcAft>
                <a:spcPct val="0"/>
              </a:spcAft>
              <a:defRPr kumimoji="1" sz="4400">
                <a:solidFill>
                  <a:schemeClr val="tx1"/>
                </a:solidFill>
                <a:latin typeface="Arial" charset="0"/>
                <a:ea typeface="ＭＳ Ｐゴシック" pitchFamily="50" charset="-128"/>
              </a:defRPr>
            </a:lvl5pPr>
            <a:lvl6pPr marL="457200" algn="l" rtl="0" eaLnBrk="1" fontAlgn="base" hangingPunct="1">
              <a:spcBef>
                <a:spcPct val="0"/>
              </a:spcBef>
              <a:spcAft>
                <a:spcPct val="0"/>
              </a:spcAft>
              <a:defRPr kumimoji="1" sz="4400">
                <a:solidFill>
                  <a:schemeClr val="tx1"/>
                </a:solidFill>
                <a:latin typeface="Arial" charset="0"/>
                <a:ea typeface="ＭＳ Ｐゴシック" pitchFamily="50" charset="-128"/>
              </a:defRPr>
            </a:lvl6pPr>
            <a:lvl7pPr marL="914400" algn="l" rtl="0" eaLnBrk="1" fontAlgn="base" hangingPunct="1">
              <a:spcBef>
                <a:spcPct val="0"/>
              </a:spcBef>
              <a:spcAft>
                <a:spcPct val="0"/>
              </a:spcAft>
              <a:defRPr kumimoji="1" sz="4400">
                <a:solidFill>
                  <a:schemeClr val="tx1"/>
                </a:solidFill>
                <a:latin typeface="Arial" charset="0"/>
                <a:ea typeface="ＭＳ Ｐゴシック" pitchFamily="50" charset="-128"/>
              </a:defRPr>
            </a:lvl7pPr>
            <a:lvl8pPr marL="1371600" algn="l" rtl="0" eaLnBrk="1" fontAlgn="base" hangingPunct="1">
              <a:spcBef>
                <a:spcPct val="0"/>
              </a:spcBef>
              <a:spcAft>
                <a:spcPct val="0"/>
              </a:spcAft>
              <a:defRPr kumimoji="1" sz="4400">
                <a:solidFill>
                  <a:schemeClr val="tx1"/>
                </a:solidFill>
                <a:latin typeface="Arial" charset="0"/>
                <a:ea typeface="ＭＳ Ｐゴシック" pitchFamily="50" charset="-128"/>
              </a:defRPr>
            </a:lvl8pPr>
            <a:lvl9pPr marL="1828800" algn="l" rtl="0" eaLnBrk="1" fontAlgn="base" hangingPunct="1">
              <a:spcBef>
                <a:spcPct val="0"/>
              </a:spcBef>
              <a:spcAft>
                <a:spcPct val="0"/>
              </a:spcAft>
              <a:defRPr kumimoji="1" sz="4400">
                <a:solidFill>
                  <a:schemeClr val="tx1"/>
                </a:solidFill>
                <a:latin typeface="Arial" charset="0"/>
                <a:ea typeface="ＭＳ Ｐゴシック" pitchFamily="50" charset="-128"/>
              </a:defRPr>
            </a:lvl9pPr>
          </a:lstStyle>
          <a:p>
            <a:r>
              <a:rPr lang="ja-JP" altLang="en-US" sz="1400" b="0" kern="0" dirty="0" smtClean="0">
                <a:effectLst/>
                <a:latin typeface="+mn-ea"/>
                <a:ea typeface="+mn-ea"/>
              </a:rPr>
              <a:t>令和元年</a:t>
            </a:r>
            <a:r>
              <a:rPr lang="en-US" altLang="ja-JP" sz="1400" b="0" kern="0" dirty="0" smtClean="0">
                <a:effectLst/>
                <a:latin typeface="+mn-ea"/>
                <a:ea typeface="+mn-ea"/>
              </a:rPr>
              <a:t>10</a:t>
            </a:r>
            <a:r>
              <a:rPr lang="ja-JP" altLang="en-US" sz="1400" b="0" kern="0" dirty="0" smtClean="0">
                <a:effectLst/>
                <a:latin typeface="+mn-ea"/>
                <a:ea typeface="+mn-ea"/>
              </a:rPr>
              <a:t>月</a:t>
            </a:r>
            <a:r>
              <a:rPr lang="en-US" altLang="ja-JP" sz="1400" b="0" kern="0" dirty="0" smtClean="0">
                <a:effectLst/>
                <a:latin typeface="+mn-ea"/>
                <a:ea typeface="+mn-ea"/>
              </a:rPr>
              <a:t>12</a:t>
            </a:r>
            <a:r>
              <a:rPr lang="ja-JP" altLang="en-US" sz="1400" b="0" kern="0" dirty="0" smtClean="0">
                <a:effectLst/>
                <a:latin typeface="+mn-ea"/>
                <a:ea typeface="+mn-ea"/>
              </a:rPr>
              <a:t>日（三朝町三徳）</a:t>
            </a:r>
            <a:r>
              <a:rPr lang="en-US" altLang="ja-JP" sz="1400" b="0" kern="0" dirty="0" smtClean="0">
                <a:effectLst/>
                <a:latin typeface="+mn-ea"/>
                <a:ea typeface="+mn-ea"/>
              </a:rPr>
              <a:t>H29</a:t>
            </a:r>
            <a:r>
              <a:rPr lang="ja-JP" altLang="en-US" sz="1400" b="0" kern="0" dirty="0" smtClean="0">
                <a:effectLst/>
                <a:latin typeface="+mn-ea"/>
                <a:ea typeface="+mn-ea"/>
              </a:rPr>
              <a:t>竣工</a:t>
            </a:r>
            <a:endParaRPr lang="ja-JP" altLang="en-US" sz="1400" b="0" kern="0" dirty="0">
              <a:effectLst/>
              <a:latin typeface="+mn-ea"/>
              <a:ea typeface="+mn-ea"/>
            </a:endParaRPr>
          </a:p>
        </p:txBody>
      </p:sp>
      <p:pic>
        <p:nvPicPr>
          <p:cNvPr id="36" name="図 35"/>
          <p:cNvPicPr>
            <a:picLocks noChangeAspect="1"/>
          </p:cNvPicPr>
          <p:nvPr/>
        </p:nvPicPr>
        <p:blipFill>
          <a:blip r:embed="rId12"/>
          <a:stretch>
            <a:fillRect/>
          </a:stretch>
        </p:blipFill>
        <p:spPr>
          <a:xfrm>
            <a:off x="6832579" y="3875854"/>
            <a:ext cx="3040186" cy="2375461"/>
          </a:xfrm>
          <a:prstGeom prst="rect">
            <a:avLst/>
          </a:prstGeom>
        </p:spPr>
      </p:pic>
      <p:sp>
        <p:nvSpPr>
          <p:cNvPr id="37" name="テキスト ボックス 34"/>
          <p:cNvSpPr txBox="1"/>
          <p:nvPr/>
        </p:nvSpPr>
        <p:spPr>
          <a:xfrm>
            <a:off x="4321290" y="2754378"/>
            <a:ext cx="607859" cy="26161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100" dirty="0" smtClean="0"/>
              <a:t>写真③</a:t>
            </a:r>
            <a:endParaRPr kumimoji="1" lang="ja-JP" altLang="en-US" sz="1100" dirty="0"/>
          </a:p>
        </p:txBody>
      </p:sp>
      <p:sp>
        <p:nvSpPr>
          <p:cNvPr id="38" name="テキスト ボックス 34"/>
          <p:cNvSpPr txBox="1"/>
          <p:nvPr/>
        </p:nvSpPr>
        <p:spPr>
          <a:xfrm>
            <a:off x="3042795" y="4761859"/>
            <a:ext cx="607859" cy="26161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100" dirty="0" smtClean="0"/>
              <a:t>写真④</a:t>
            </a:r>
            <a:endParaRPr kumimoji="1" lang="ja-JP" altLang="en-US" sz="1100" dirty="0"/>
          </a:p>
        </p:txBody>
      </p:sp>
      <p:sp>
        <p:nvSpPr>
          <p:cNvPr id="39" name="テキスト ボックス 42"/>
          <p:cNvSpPr txBox="1"/>
          <p:nvPr/>
        </p:nvSpPr>
        <p:spPr>
          <a:xfrm>
            <a:off x="8894848" y="2017351"/>
            <a:ext cx="364202" cy="3077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400" dirty="0" smtClean="0">
                <a:solidFill>
                  <a:srgbClr val="FF0000"/>
                </a:solidFill>
              </a:rPr>
              <a:t>⑤</a:t>
            </a:r>
            <a:endParaRPr kumimoji="1" lang="ja-JP" altLang="en-US" sz="1400" dirty="0">
              <a:solidFill>
                <a:srgbClr val="FF0000"/>
              </a:solidFill>
            </a:endParaRPr>
          </a:p>
        </p:txBody>
      </p:sp>
      <p:cxnSp>
        <p:nvCxnSpPr>
          <p:cNvPr id="40" name="直線矢印コネクタ 39"/>
          <p:cNvCxnSpPr/>
          <p:nvPr/>
        </p:nvCxnSpPr>
        <p:spPr>
          <a:xfrm flipH="1">
            <a:off x="8658871" y="2098162"/>
            <a:ext cx="301879" cy="25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34"/>
          <p:cNvSpPr txBox="1"/>
          <p:nvPr/>
        </p:nvSpPr>
        <p:spPr>
          <a:xfrm>
            <a:off x="6840447" y="3903643"/>
            <a:ext cx="607859" cy="26161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100" dirty="0" smtClean="0"/>
              <a:t>写真⑤</a:t>
            </a:r>
            <a:endParaRPr kumimoji="1" lang="ja-JP" altLang="en-US" sz="1100" dirty="0"/>
          </a:p>
        </p:txBody>
      </p:sp>
    </p:spTree>
    <p:extLst>
      <p:ext uri="{BB962C8B-B14F-4D97-AF65-F5344CB8AC3E}">
        <p14:creationId xmlns:p14="http://schemas.microsoft.com/office/powerpoint/2010/main" val="11410972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420915" y="3858120"/>
            <a:ext cx="2632783" cy="1888119"/>
          </a:xfrm>
          <a:prstGeom prst="rect">
            <a:avLst/>
          </a:prstGeom>
        </p:spPr>
      </p:pic>
      <p:sp>
        <p:nvSpPr>
          <p:cNvPr id="5" name="タイトル 4"/>
          <p:cNvSpPr>
            <a:spLocks noGrp="1"/>
          </p:cNvSpPr>
          <p:nvPr>
            <p:ph type="title"/>
          </p:nvPr>
        </p:nvSpPr>
        <p:spPr>
          <a:xfrm>
            <a:off x="428496" y="332659"/>
            <a:ext cx="9277031" cy="461665"/>
          </a:xfrm>
        </p:spPr>
        <p:txBody>
          <a:bodyPr/>
          <a:lstStyle/>
          <a:p>
            <a:r>
              <a:rPr lang="ja-JP" altLang="en-US" b="0" dirty="0"/>
              <a:t>（８）急傾斜地崩壊対策施設の被災事例</a:t>
            </a:r>
            <a:r>
              <a:rPr lang="ja-JP" altLang="en-US" b="0"/>
              <a:t>　</a:t>
            </a:r>
            <a:r>
              <a:rPr lang="ja-JP" altLang="en-US" b="0" smtClean="0"/>
              <a:t>～新工法の</a:t>
            </a:r>
            <a:r>
              <a:rPr lang="ja-JP" altLang="en-US" b="0" dirty="0" smtClean="0"/>
              <a:t>問題点～</a:t>
            </a:r>
            <a:endParaRPr lang="ja-JP" altLang="en-US" b="0" dirty="0"/>
          </a:p>
        </p:txBody>
      </p:sp>
      <p:sp>
        <p:nvSpPr>
          <p:cNvPr id="4" name="スライド番号プレースホルダー 3"/>
          <p:cNvSpPr>
            <a:spLocks noGrp="1"/>
          </p:cNvSpPr>
          <p:nvPr>
            <p:ph type="sldNum" sz="quarter" idx="11"/>
          </p:nvPr>
        </p:nvSpPr>
        <p:spPr/>
        <p:txBody>
          <a:bodyPr/>
          <a:lstStyle/>
          <a:p>
            <a:pPr>
              <a:defRPr/>
            </a:pPr>
            <a:fld id="{975EE807-7F6C-401A-A233-96A422179899}" type="slidenum">
              <a:rPr lang="ja-JP" altLang="en-US" smtClean="0"/>
              <a:pPr>
                <a:defRPr/>
              </a:pPr>
              <a:t>82</a:t>
            </a:fld>
            <a:endParaRPr lang="ja-JP" altLang="en-US"/>
          </a:p>
        </p:txBody>
      </p:sp>
      <p:sp>
        <p:nvSpPr>
          <p:cNvPr id="46" name="正方形/長方形 45"/>
          <p:cNvSpPr/>
          <p:nvPr/>
        </p:nvSpPr>
        <p:spPr>
          <a:xfrm>
            <a:off x="56456" y="844961"/>
            <a:ext cx="4938547" cy="4770537"/>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r>
              <a:rPr lang="en-US" altLang="ja-JP"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rPr>
              <a:t>【</a:t>
            </a:r>
            <a:r>
              <a:rPr lang="ja-JP" altLang="en-US"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rPr>
              <a:t>設計の問題点は？</a:t>
            </a:r>
            <a:r>
              <a:rPr lang="en-US" altLang="ja-JP" sz="1600" b="1" dirty="0" smtClean="0">
                <a:solidFill>
                  <a:schemeClr val="bg2">
                    <a:lumMod val="60000"/>
                    <a:lumOff val="40000"/>
                  </a:schemeClr>
                </a:solidFill>
                <a:effectLst>
                  <a:outerShdw blurRad="38100" dist="38100" dir="2700000" algn="tl">
                    <a:srgbClr val="000000">
                      <a:alpha val="43137"/>
                    </a:srgbClr>
                  </a:outerShdw>
                </a:effectLst>
                <a:latin typeface="+mj-ea"/>
                <a:ea typeface="+mj-ea"/>
              </a:rPr>
              <a:t>】</a:t>
            </a:r>
          </a:p>
          <a:p>
            <a:pPr marL="180000" indent="-180000">
              <a:buFont typeface="Wingdings" panose="05000000000000000000" pitchFamily="2" charset="2"/>
              <a:buChar char="l"/>
            </a:pPr>
            <a:r>
              <a:rPr lang="ja-JP" altLang="en-US" sz="1600" dirty="0" smtClean="0">
                <a:solidFill>
                  <a:srgbClr val="FF0000"/>
                </a:solidFill>
                <a:latin typeface="+mj-ea"/>
                <a:ea typeface="+mj-ea"/>
              </a:rPr>
              <a:t>新工法の採用は妥当だったか？</a:t>
            </a:r>
            <a:endParaRPr lang="en-US" altLang="ja-JP" sz="1600" dirty="0" smtClean="0">
              <a:solidFill>
                <a:schemeClr val="accent4"/>
              </a:solidFill>
              <a:latin typeface="+mj-ea"/>
              <a:ea typeface="+mj-ea"/>
            </a:endParaRPr>
          </a:p>
          <a:p>
            <a:pPr marL="540000" indent="-180000"/>
            <a:r>
              <a:rPr lang="ja-JP" altLang="en-US" sz="1600" dirty="0" smtClean="0">
                <a:solidFill>
                  <a:schemeClr val="accent4"/>
                </a:solidFill>
                <a:latin typeface="+mj-ea"/>
                <a:ea typeface="+mj-ea"/>
              </a:rPr>
              <a:t>⇒当該地区で対策工法として採用されていたのは「連続長繊維補強土工（地山補強土工）」。</a:t>
            </a:r>
            <a:endParaRPr lang="en-US" altLang="ja-JP" sz="1600" dirty="0" smtClean="0">
              <a:solidFill>
                <a:schemeClr val="accent4"/>
              </a:solidFill>
              <a:latin typeface="+mj-ea"/>
              <a:ea typeface="+mj-ea"/>
            </a:endParaRPr>
          </a:p>
          <a:p>
            <a:pPr marL="540000" indent="-180000"/>
            <a:r>
              <a:rPr lang="ja-JP" altLang="en-US" sz="1600" dirty="0" smtClean="0">
                <a:solidFill>
                  <a:schemeClr val="accent4"/>
                </a:solidFill>
                <a:latin typeface="+mj-ea"/>
                <a:ea typeface="+mj-ea"/>
              </a:rPr>
              <a:t>⇒メーカーによれば「擬似粘着力が付与され、せん断強度が大きく粘り強い補強土となる」とされているが、雨水の浸透により</a:t>
            </a:r>
            <a:r>
              <a:rPr lang="ja-JP" altLang="en-US" sz="1600" dirty="0" smtClean="0">
                <a:solidFill>
                  <a:schemeClr val="accent4"/>
                </a:solidFill>
                <a:latin typeface="+mj-ea"/>
              </a:rPr>
              <a:t>県内</a:t>
            </a:r>
            <a:r>
              <a:rPr lang="ja-JP" altLang="en-US" sz="1600" dirty="0" smtClean="0">
                <a:solidFill>
                  <a:schemeClr val="accent4"/>
                </a:solidFill>
                <a:latin typeface="+mj-ea"/>
              </a:rPr>
              <a:t>でも毎年のように崩壊</a:t>
            </a:r>
            <a:r>
              <a:rPr lang="ja-JP" altLang="en-US" sz="1600" dirty="0" smtClean="0">
                <a:solidFill>
                  <a:schemeClr val="accent4"/>
                </a:solidFill>
                <a:latin typeface="+mj-ea"/>
              </a:rPr>
              <a:t>事例が</a:t>
            </a:r>
            <a:r>
              <a:rPr lang="ja-JP" altLang="en-US" sz="1600" dirty="0" smtClean="0">
                <a:solidFill>
                  <a:schemeClr val="accent4"/>
                </a:solidFill>
                <a:latin typeface="+mj-ea"/>
                <a:ea typeface="+mj-ea"/>
              </a:rPr>
              <a:t>ある。</a:t>
            </a:r>
            <a:endParaRPr lang="en-US" altLang="ja-JP" sz="1600" dirty="0" smtClean="0">
              <a:solidFill>
                <a:schemeClr val="accent4"/>
              </a:solidFill>
              <a:latin typeface="+mj-ea"/>
              <a:ea typeface="+mj-ea"/>
            </a:endParaRPr>
          </a:p>
          <a:p>
            <a:pPr marL="540000" indent="-180000"/>
            <a:r>
              <a:rPr lang="en-US" altLang="ja-JP" sz="1600" dirty="0" smtClean="0">
                <a:solidFill>
                  <a:schemeClr val="accent4"/>
                </a:solidFill>
                <a:latin typeface="+mj-ea"/>
              </a:rPr>
              <a:t>※</a:t>
            </a:r>
            <a:r>
              <a:rPr lang="ja-JP" altLang="en-US" sz="1600" dirty="0" smtClean="0">
                <a:solidFill>
                  <a:schemeClr val="accent4"/>
                </a:solidFill>
                <a:latin typeface="+mj-ea"/>
              </a:rPr>
              <a:t>急傾斜地崩壊防止施設としては信頼度が低い。</a:t>
            </a:r>
            <a:endParaRPr lang="en-US" altLang="ja-JP" sz="1600" dirty="0" smtClean="0">
              <a:solidFill>
                <a:schemeClr val="accent4"/>
              </a:solidFill>
              <a:latin typeface="+mj-ea"/>
            </a:endParaRPr>
          </a:p>
          <a:p>
            <a:pPr marL="180000" indent="-180000">
              <a:buFont typeface="Wingdings" panose="05000000000000000000" pitchFamily="2" charset="2"/>
              <a:buChar char="l"/>
            </a:pPr>
            <a:r>
              <a:rPr lang="ja-JP" altLang="en-US" sz="1600" dirty="0" smtClean="0">
                <a:solidFill>
                  <a:srgbClr val="FF0000"/>
                </a:solidFill>
                <a:latin typeface="+mj-ea"/>
              </a:rPr>
              <a:t>原因地対策効果がある工法か？</a:t>
            </a:r>
            <a:endParaRPr lang="en-US" altLang="ja-JP" sz="1600" dirty="0" smtClean="0">
              <a:solidFill>
                <a:schemeClr val="accent4"/>
              </a:solidFill>
              <a:latin typeface="+mj-ea"/>
              <a:ea typeface="+mj-ea"/>
            </a:endParaRPr>
          </a:p>
          <a:p>
            <a:pPr marL="540000" indent="-180000"/>
            <a:r>
              <a:rPr lang="ja-JP" altLang="en-US" sz="1600" dirty="0" smtClean="0">
                <a:solidFill>
                  <a:schemeClr val="accent4"/>
                </a:solidFill>
                <a:latin typeface="+mj-ea"/>
                <a:ea typeface="+mj-ea"/>
              </a:rPr>
              <a:t>⇒基礎調査マニュアルからでは、「原因地対策の効果がある施設」は限定列挙されている。</a:t>
            </a:r>
            <a:endParaRPr lang="en-US" altLang="ja-JP" sz="1600" dirty="0" smtClean="0">
              <a:solidFill>
                <a:schemeClr val="accent4"/>
              </a:solidFill>
              <a:latin typeface="+mj-ea"/>
              <a:ea typeface="+mj-ea"/>
            </a:endParaRPr>
          </a:p>
          <a:p>
            <a:pPr marL="540000" indent="-180000"/>
            <a:r>
              <a:rPr lang="ja-JP" altLang="en-US" sz="1600" dirty="0" smtClean="0">
                <a:solidFill>
                  <a:schemeClr val="accent4"/>
                </a:solidFill>
                <a:latin typeface="+mj-ea"/>
                <a:ea typeface="+mj-ea"/>
              </a:rPr>
              <a:t>⇒限定列挙されていない工種については、想定される崩壊に対して十分な抑制効果があると判断される場合のみ。</a:t>
            </a:r>
            <a:endParaRPr lang="en-US" altLang="ja-JP" sz="1600" dirty="0" smtClean="0">
              <a:solidFill>
                <a:schemeClr val="accent4"/>
              </a:solidFill>
              <a:latin typeface="+mj-ea"/>
              <a:ea typeface="+mj-ea"/>
            </a:endParaRPr>
          </a:p>
          <a:p>
            <a:pPr marL="540000" indent="-180000"/>
            <a:r>
              <a:rPr lang="en-US" altLang="ja-JP" sz="1600" dirty="0" smtClean="0">
                <a:solidFill>
                  <a:schemeClr val="accent4"/>
                </a:solidFill>
                <a:latin typeface="+mj-ea"/>
                <a:ea typeface="+mj-ea"/>
              </a:rPr>
              <a:t>※</a:t>
            </a:r>
            <a:r>
              <a:rPr lang="ja-JP" altLang="en-US" sz="1600" dirty="0" smtClean="0">
                <a:solidFill>
                  <a:schemeClr val="accent4"/>
                </a:solidFill>
                <a:latin typeface="+mj-ea"/>
                <a:ea typeface="+mj-ea"/>
              </a:rPr>
              <a:t>抑制効果の判断ができない場合には採用しない。</a:t>
            </a:r>
            <a:endParaRPr lang="en-US" altLang="ja-JP" sz="1600" dirty="0" smtClean="0">
              <a:solidFill>
                <a:schemeClr val="accent4"/>
              </a:solidFill>
              <a:latin typeface="+mj-ea"/>
              <a:ea typeface="+mj-ea"/>
            </a:endParaRPr>
          </a:p>
          <a:p>
            <a:pPr marL="540000" indent="-180000"/>
            <a:r>
              <a:rPr lang="en-US" altLang="ja-JP" sz="1600" dirty="0" smtClean="0">
                <a:solidFill>
                  <a:schemeClr val="accent4"/>
                </a:solidFill>
                <a:latin typeface="+mj-ea"/>
                <a:ea typeface="+mj-ea"/>
              </a:rPr>
              <a:t>※</a:t>
            </a:r>
            <a:r>
              <a:rPr lang="ja-JP" altLang="en-US" sz="1600" dirty="0" smtClean="0">
                <a:solidFill>
                  <a:schemeClr val="accent4"/>
                </a:solidFill>
                <a:latin typeface="+mj-ea"/>
                <a:ea typeface="+mj-ea"/>
              </a:rPr>
              <a:t>基礎調査マニュアルに記載のない施設については、十分な抑制効果があるか検討し、治山砂防課と協議すること。</a:t>
            </a:r>
            <a:endParaRPr lang="en-US" altLang="zh-CN" sz="1600" dirty="0" smtClean="0">
              <a:solidFill>
                <a:schemeClr val="accent4"/>
              </a:solidFill>
              <a:latin typeface="+mj-ea"/>
              <a:ea typeface="+mj-ea"/>
            </a:endParaRPr>
          </a:p>
        </p:txBody>
      </p:sp>
      <p:pic>
        <p:nvPicPr>
          <p:cNvPr id="47" name="図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7016" y="804817"/>
            <a:ext cx="4783986" cy="3129034"/>
          </a:xfrm>
          <a:prstGeom prst="rect">
            <a:avLst/>
          </a:prstGeom>
          <a:ln>
            <a:solidFill>
              <a:schemeClr val="accent4"/>
            </a:solidFill>
          </a:ln>
        </p:spPr>
      </p:pic>
      <p:sp>
        <p:nvSpPr>
          <p:cNvPr id="3" name="正方形/長方形 2"/>
          <p:cNvSpPr/>
          <p:nvPr/>
        </p:nvSpPr>
        <p:spPr>
          <a:xfrm>
            <a:off x="87329" y="5565946"/>
            <a:ext cx="5009687" cy="1323439"/>
          </a:xfrm>
          <a:prstGeom prst="rect">
            <a:avLst/>
          </a:prstGeom>
        </p:spPr>
        <p:txBody>
          <a:bodyPr wrap="square">
            <a:spAutoFit/>
          </a:bodyPr>
          <a:lstStyle/>
          <a:p>
            <a:r>
              <a:rPr lang="ja-JP" altLang="en-US" sz="1600" dirty="0" smtClean="0">
                <a:solidFill>
                  <a:schemeClr val="accent4"/>
                </a:solidFill>
                <a:latin typeface="+mj-ea"/>
              </a:rPr>
              <a:t>（参考）その他の適用に留意すべき新工法</a:t>
            </a:r>
            <a:endParaRPr lang="en-US" altLang="ja-JP" sz="1600" dirty="0">
              <a:solidFill>
                <a:schemeClr val="accent4"/>
              </a:solidFill>
              <a:latin typeface="+mj-ea"/>
            </a:endParaRPr>
          </a:p>
          <a:p>
            <a:r>
              <a:rPr lang="ja-JP" altLang="en-US" sz="1600" dirty="0" smtClean="0"/>
              <a:t>・</a:t>
            </a:r>
            <a:r>
              <a:rPr lang="en-US" altLang="ja-JP" sz="1600" dirty="0" smtClean="0">
                <a:latin typeface="+mj-ea"/>
                <a:ea typeface="+mj-ea"/>
              </a:rPr>
              <a:t>QK</a:t>
            </a:r>
            <a:r>
              <a:rPr lang="ja-JP" altLang="en-US" sz="1600" dirty="0" smtClean="0">
                <a:latin typeface="+mj-ea"/>
                <a:ea typeface="+mj-ea"/>
              </a:rPr>
              <a:t>ウォール　　　 ：補強土による待受擁壁</a:t>
            </a:r>
            <a:endParaRPr lang="en-US" altLang="ja-JP" sz="1600" dirty="0" smtClean="0">
              <a:latin typeface="+mj-ea"/>
              <a:ea typeface="+mj-ea"/>
            </a:endParaRPr>
          </a:p>
          <a:p>
            <a:r>
              <a:rPr lang="ja-JP" altLang="en-US" sz="1600" dirty="0" smtClean="0">
                <a:latin typeface="+mj-ea"/>
                <a:ea typeface="+mj-ea"/>
              </a:rPr>
              <a:t>・ノンフレーム工法：ワイヤーロープとロックボルトによる</a:t>
            </a:r>
            <a:endParaRPr lang="en-US" altLang="ja-JP" sz="1600" dirty="0" smtClean="0">
              <a:latin typeface="+mj-ea"/>
              <a:ea typeface="+mj-ea"/>
            </a:endParaRPr>
          </a:p>
          <a:p>
            <a:r>
              <a:rPr lang="ja-JP" altLang="en-US" sz="1600" dirty="0" smtClean="0">
                <a:latin typeface="+mj-ea"/>
                <a:ea typeface="+mj-ea"/>
              </a:rPr>
              <a:t>　　　　　　　　　　　　 斜面安定</a:t>
            </a:r>
            <a:r>
              <a:rPr lang="ja-JP" altLang="en-US" sz="1600" dirty="0" smtClean="0">
                <a:latin typeface="+mj-ea"/>
                <a:ea typeface="+mj-ea"/>
              </a:rPr>
              <a:t>工法</a:t>
            </a:r>
            <a:endParaRPr lang="en-US" altLang="ja-JP" sz="1600" dirty="0" smtClean="0">
              <a:latin typeface="+mj-ea"/>
              <a:ea typeface="+mj-ea"/>
            </a:endParaRPr>
          </a:p>
          <a:p>
            <a:r>
              <a:rPr lang="ja-JP" altLang="en-US" sz="1600" dirty="0" smtClean="0">
                <a:latin typeface="+mj-ea"/>
                <a:ea typeface="+mj-ea"/>
              </a:rPr>
              <a:t>・簡易吹付法枠工</a:t>
            </a:r>
            <a:endParaRPr lang="en-US" altLang="ja-JP" sz="1600" dirty="0" smtClean="0">
              <a:latin typeface="+mj-ea"/>
              <a:ea typeface="+mj-ea"/>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612" y="5629505"/>
            <a:ext cx="1785502" cy="1196323"/>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4442" y="4260505"/>
            <a:ext cx="1665832" cy="2020519"/>
          </a:xfrm>
          <a:prstGeom prst="rect">
            <a:avLst/>
          </a:prstGeom>
        </p:spPr>
      </p:pic>
      <p:sp>
        <p:nvSpPr>
          <p:cNvPr id="8" name="正方形/長方形 7"/>
          <p:cNvSpPr/>
          <p:nvPr/>
        </p:nvSpPr>
        <p:spPr>
          <a:xfrm>
            <a:off x="5067011" y="3932471"/>
            <a:ext cx="1800493" cy="307777"/>
          </a:xfrm>
          <a:prstGeom prst="rect">
            <a:avLst/>
          </a:prstGeom>
        </p:spPr>
        <p:txBody>
          <a:bodyPr wrap="none">
            <a:spAutoFit/>
          </a:bodyPr>
          <a:lstStyle/>
          <a:p>
            <a:r>
              <a:rPr lang="ja-JP" altLang="en-US" sz="1400" dirty="0" smtClean="0">
                <a:latin typeface="+mj-ea"/>
              </a:rPr>
              <a:t>連続長繊維補強土工</a:t>
            </a:r>
            <a:endParaRPr lang="en-US" altLang="ja-JP" sz="1400" dirty="0">
              <a:latin typeface="+mj-ea"/>
            </a:endParaRPr>
          </a:p>
        </p:txBody>
      </p:sp>
      <p:sp>
        <p:nvSpPr>
          <p:cNvPr id="13" name="正方形/長方形 12"/>
          <p:cNvSpPr/>
          <p:nvPr/>
        </p:nvSpPr>
        <p:spPr>
          <a:xfrm>
            <a:off x="5101918" y="5746239"/>
            <a:ext cx="1470274" cy="307777"/>
          </a:xfrm>
          <a:prstGeom prst="rect">
            <a:avLst/>
          </a:prstGeom>
        </p:spPr>
        <p:txBody>
          <a:bodyPr wrap="none">
            <a:spAutoFit/>
          </a:bodyPr>
          <a:lstStyle/>
          <a:p>
            <a:r>
              <a:rPr lang="ja-JP" altLang="en-US" sz="1400" dirty="0" smtClean="0">
                <a:latin typeface="+mj-ea"/>
              </a:rPr>
              <a:t>ノンフレーム工法</a:t>
            </a:r>
            <a:endParaRPr lang="en-US" altLang="ja-JP" sz="1400" dirty="0">
              <a:latin typeface="+mj-ea"/>
            </a:endParaRPr>
          </a:p>
        </p:txBody>
      </p:sp>
      <p:sp>
        <p:nvSpPr>
          <p:cNvPr id="14" name="正方形/長方形 13"/>
          <p:cNvSpPr/>
          <p:nvPr/>
        </p:nvSpPr>
        <p:spPr>
          <a:xfrm>
            <a:off x="8331953" y="4038289"/>
            <a:ext cx="1085554" cy="307777"/>
          </a:xfrm>
          <a:prstGeom prst="rect">
            <a:avLst/>
          </a:prstGeom>
        </p:spPr>
        <p:txBody>
          <a:bodyPr wrap="none">
            <a:spAutoFit/>
          </a:bodyPr>
          <a:lstStyle/>
          <a:p>
            <a:r>
              <a:rPr lang="en-US" altLang="ja-JP" sz="1400" dirty="0" smtClean="0">
                <a:latin typeface="+mj-ea"/>
              </a:rPr>
              <a:t>QK</a:t>
            </a:r>
            <a:r>
              <a:rPr lang="ja-JP" altLang="en-US" sz="1400" dirty="0" smtClean="0">
                <a:latin typeface="+mj-ea"/>
              </a:rPr>
              <a:t>ウォール</a:t>
            </a:r>
            <a:endParaRPr lang="en-US" altLang="ja-JP" sz="1400" dirty="0">
              <a:latin typeface="+mj-ea"/>
            </a:endParaRPr>
          </a:p>
        </p:txBody>
      </p:sp>
      <p:sp>
        <p:nvSpPr>
          <p:cNvPr id="15" name="テキスト ボックス 14"/>
          <p:cNvSpPr txBox="1">
            <a:spLocks noChangeArrowheads="1"/>
          </p:cNvSpPr>
          <p:nvPr/>
        </p:nvSpPr>
        <p:spPr bwMode="auto">
          <a:xfrm>
            <a:off x="5385048" y="115888"/>
            <a:ext cx="3239912" cy="338554"/>
          </a:xfrm>
          <a:prstGeom prst="rect">
            <a:avLst/>
          </a:prstGeom>
          <a:noFill/>
          <a:ln>
            <a:noFill/>
          </a:ln>
          <a:extLst/>
        </p:spPr>
        <p:txBody>
          <a:bodyPr wrap="squar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eaLnBrk="1" hangingPunct="1">
              <a:buFont typeface="Century Gothic" pitchFamily="34" charset="0"/>
              <a:buNone/>
              <a:defRPr/>
            </a:pPr>
            <a:r>
              <a:rPr lang="ja-JP" altLang="en-US" sz="1600" dirty="0">
                <a:latin typeface="+mj-ea"/>
                <a:ea typeface="+mj-ea"/>
              </a:rPr>
              <a:t>３</a:t>
            </a:r>
            <a:r>
              <a:rPr lang="ja-JP" altLang="en-US" sz="1600" dirty="0" smtClean="0">
                <a:latin typeface="+mj-ea"/>
                <a:ea typeface="+mj-ea"/>
              </a:rPr>
              <a:t>．</a:t>
            </a:r>
            <a:r>
              <a:rPr lang="ja-JP" altLang="en-US" sz="1600" kern="0" dirty="0">
                <a:latin typeface="+mj-ea"/>
              </a:rPr>
              <a:t>急傾斜地崩壊防止施設の設計</a:t>
            </a:r>
            <a:endParaRPr lang="en-US" altLang="ja-JP" sz="1600" dirty="0" smtClean="0">
              <a:latin typeface="+mj-ea"/>
              <a:ea typeface="+mj-ea"/>
            </a:endParaRPr>
          </a:p>
        </p:txBody>
      </p:sp>
    </p:spTree>
    <p:extLst>
      <p:ext uri="{BB962C8B-B14F-4D97-AF65-F5344CB8AC3E}">
        <p14:creationId xmlns:p14="http://schemas.microsoft.com/office/powerpoint/2010/main" val="2723748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～砂防設備台帳の誤った事例</a:t>
            </a:r>
            <a:r>
              <a:rPr kumimoji="1" lang="ja-JP" altLang="en-US" dirty="0" smtClean="0"/>
              <a:t>①～</a:t>
            </a:r>
            <a:endParaRPr kumimoji="1" lang="ja-JP" altLang="en-US" dirty="0"/>
          </a:p>
        </p:txBody>
      </p:sp>
      <p:pic>
        <p:nvPicPr>
          <p:cNvPr id="9" name="図 8"/>
          <p:cNvPicPr>
            <a:picLocks noChangeAspect="1"/>
          </p:cNvPicPr>
          <p:nvPr/>
        </p:nvPicPr>
        <p:blipFill>
          <a:blip r:embed="rId3"/>
          <a:stretch>
            <a:fillRect/>
          </a:stretch>
        </p:blipFill>
        <p:spPr>
          <a:xfrm>
            <a:off x="475146" y="1134812"/>
            <a:ext cx="8822101" cy="5745632"/>
          </a:xfrm>
          <a:prstGeom prst="rect">
            <a:avLst/>
          </a:prstGeom>
        </p:spPr>
      </p:pic>
      <p:sp>
        <p:nvSpPr>
          <p:cNvPr id="10" name="テキスト ボックス 9"/>
          <p:cNvSpPr txBox="1">
            <a:spLocks noChangeArrowheads="1"/>
          </p:cNvSpPr>
          <p:nvPr/>
        </p:nvSpPr>
        <p:spPr bwMode="auto">
          <a:xfrm>
            <a:off x="7318425" y="95782"/>
            <a:ext cx="1282723" cy="338554"/>
          </a:xfrm>
          <a:prstGeom prst="rect">
            <a:avLst/>
          </a:prstGeom>
          <a:noFill/>
          <a:ln>
            <a:noFill/>
          </a:ln>
          <a:extLst/>
        </p:spPr>
        <p:txBody>
          <a:bodyPr wrap="none">
            <a:spAutoFit/>
          </a:bodyPr>
          <a:lstStyle>
            <a:lvl1pPr marL="457200" indent="-457200" eaLnBrk="0" hangingPunct="0">
              <a:spcBef>
                <a:spcPct val="20000"/>
              </a:spcBef>
              <a:buClr>
                <a:schemeClr val="bg2"/>
              </a:buClr>
              <a:buSzPct val="75000"/>
              <a:buFont typeface="Wingdings" pitchFamily="2" charset="2"/>
              <a:buChar char="n"/>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lr>
                <a:schemeClr val="accent2"/>
              </a:buClr>
              <a:buSzPct val="80000"/>
              <a:buFont typeface="Wingdings" pitchFamily="2" charset="2"/>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lr>
                <a:schemeClr val="bg2"/>
              </a:buClr>
              <a:buSzPct val="65000"/>
              <a:buFont typeface="Wingdings" pitchFamily="2" charset="2"/>
              <a:buChar char="n"/>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lr>
                <a:schemeClr val="accent2"/>
              </a:buClr>
              <a:buSzPct val="70000"/>
              <a:buFont typeface="Wingdings" pitchFamily="2" charset="2"/>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lr>
                <a:schemeClr val="bg2"/>
              </a:buClr>
              <a:buFont typeface="Wingdings" pitchFamily="2" charset="2"/>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ＭＳ Ｐゴシック" pitchFamily="50" charset="-128"/>
              </a:defRPr>
            </a:lvl9pPr>
          </a:lstStyle>
          <a:p>
            <a:pPr algn="r" eaLnBrk="1" hangingPunct="1">
              <a:buFont typeface="Century Gothic" pitchFamily="34" charset="0"/>
              <a:buNone/>
              <a:defRPr/>
            </a:pPr>
            <a:r>
              <a:rPr lang="zh-TW" altLang="en-US" sz="1600" dirty="0">
                <a:latin typeface="+mj-ea"/>
                <a:ea typeface="+mj-ea"/>
              </a:rPr>
              <a:t>２．砂防設備</a:t>
            </a:r>
          </a:p>
        </p:txBody>
      </p:sp>
      <p:sp>
        <p:nvSpPr>
          <p:cNvPr id="3" name="スライド番号プレースホルダー 2"/>
          <p:cNvSpPr>
            <a:spLocks noGrp="1"/>
          </p:cNvSpPr>
          <p:nvPr>
            <p:ph type="sldNum" sz="quarter" idx="11"/>
          </p:nvPr>
        </p:nvSpPr>
        <p:spPr/>
        <p:txBody>
          <a:bodyPr/>
          <a:lstStyle/>
          <a:p>
            <a:pPr>
              <a:defRPr/>
            </a:pPr>
            <a:fld id="{975EE807-7F6C-401A-A233-96A422179899}" type="slidenum">
              <a:rPr lang="ja-JP" altLang="en-US" smtClean="0"/>
              <a:pPr>
                <a:defRPr/>
              </a:pPr>
              <a:t>9</a:t>
            </a:fld>
            <a:endParaRPr lang="ja-JP" altLang="en-US"/>
          </a:p>
        </p:txBody>
      </p:sp>
      <p:sp>
        <p:nvSpPr>
          <p:cNvPr id="4" name="正方形/長方形 3"/>
          <p:cNvSpPr/>
          <p:nvPr/>
        </p:nvSpPr>
        <p:spPr>
          <a:xfrm>
            <a:off x="4160912" y="5805264"/>
            <a:ext cx="3240360" cy="936104"/>
          </a:xfrm>
          <a:prstGeom prst="rect">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385048" y="5310050"/>
            <a:ext cx="2954655" cy="461665"/>
          </a:xfrm>
          <a:prstGeom prst="rect">
            <a:avLst/>
          </a:prstGeom>
          <a:noFill/>
        </p:spPr>
        <p:txBody>
          <a:bodyPr wrap="none" rtlCol="0">
            <a:spAutoFit/>
          </a:bodyPr>
          <a:lstStyle/>
          <a:p>
            <a:pPr algn="just"/>
            <a:r>
              <a:rPr kumimoji="1" lang="ja-JP" altLang="en-US" sz="2400" b="1" dirty="0" smtClean="0">
                <a:solidFill>
                  <a:schemeClr val="accent5">
                    <a:lumMod val="50000"/>
                  </a:schemeClr>
                </a:solidFill>
                <a:latin typeface="HG丸ｺﾞｼｯｸM-PRO" panose="020F0600000000000000" pitchFamily="50" charset="-128"/>
                <a:ea typeface="HG丸ｺﾞｼｯｸM-PRO" panose="020F0600000000000000" pitchFamily="50" charset="-128"/>
              </a:rPr>
              <a:t>治水ダム＝河川施設</a:t>
            </a:r>
          </a:p>
        </p:txBody>
      </p:sp>
    </p:spTree>
    <p:extLst>
      <p:ext uri="{BB962C8B-B14F-4D97-AF65-F5344CB8AC3E}">
        <p14:creationId xmlns:p14="http://schemas.microsoft.com/office/powerpoint/2010/main" val="420407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theme1.xml><?xml version="1.0" encoding="utf-8"?>
<a:theme xmlns:a="http://schemas.openxmlformats.org/drawingml/2006/main" name="テーマ1">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a:defRPr kumimoji="1" sz="1400" dirty="0" smtClean="0"/>
        </a:defPPr>
      </a:lstStyle>
    </a:tx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パワポ雛形.pptx" id="{6CD69651-AD12-4752-8680-7EB049F6BE2E}" vid="{DC4AF031-3C02-4E23-A767-A65CF3D7A9E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鳥取県雛形</Template>
  <TotalTime>8941</TotalTime>
  <Words>10763</Words>
  <Application>Microsoft Office PowerPoint</Application>
  <PresentationFormat>A4 210 x 297 mm</PresentationFormat>
  <Paragraphs>1357</Paragraphs>
  <Slides>82</Slides>
  <Notes>33</Notes>
  <HiddenSlides>0</HiddenSlides>
  <MMClips>3</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82</vt:i4>
      </vt:variant>
    </vt:vector>
  </HeadingPairs>
  <TitlesOfParts>
    <vt:vector size="99" baseType="lpstr">
      <vt:lpstr>ＤＦ特太ゴシック体</vt:lpstr>
      <vt:lpstr>HGSｺﾞｼｯｸM</vt:lpstr>
      <vt:lpstr>HG丸ｺﾞｼｯｸM-PRO</vt:lpstr>
      <vt:lpstr>ＭＳ Ｐゴシック</vt:lpstr>
      <vt:lpstr>ＭＳ ゴシック</vt:lpstr>
      <vt:lpstr>ＭＳ 明朝</vt:lpstr>
      <vt:lpstr>MS-Mincho</vt:lpstr>
      <vt:lpstr>メイリオ</vt:lpstr>
      <vt:lpstr>Arial</vt:lpstr>
      <vt:lpstr>Arial Black</vt:lpstr>
      <vt:lpstr>Calibri</vt:lpstr>
      <vt:lpstr>Century</vt:lpstr>
      <vt:lpstr>Century Gothic</vt:lpstr>
      <vt:lpstr>Palatino Linotype</vt:lpstr>
      <vt:lpstr>Times New Roman</vt:lpstr>
      <vt:lpstr>Wingdings</vt:lpstr>
      <vt:lpstr>テーマ1</vt:lpstr>
      <vt:lpstr>砂防関係事業の 　　設計における留意事項</vt:lpstr>
      <vt:lpstr>PowerPoint プレゼンテーション</vt:lpstr>
      <vt:lpstr>（１）砂防法とは①</vt:lpstr>
      <vt:lpstr>（１）砂防法とは②</vt:lpstr>
      <vt:lpstr>（１）砂防設備、砂防工事の定義①　～第１条～</vt:lpstr>
      <vt:lpstr>（1）砂防設備、砂防工事の定義②　～第１条～</vt:lpstr>
      <vt:lpstr>（１）砂防設備、砂防工事の定義③　～第１条～</vt:lpstr>
      <vt:lpstr>（１）砂防設備、砂防工事の定義④　～第１条～</vt:lpstr>
      <vt:lpstr>～砂防設備台帳の誤った事例①～</vt:lpstr>
      <vt:lpstr>～砂防設備台帳の誤った事例②～</vt:lpstr>
      <vt:lpstr>～砂防設備台帳の誤った事例③～</vt:lpstr>
      <vt:lpstr>～砂防設備台帳の誤った事例④～</vt:lpstr>
      <vt:lpstr>（１）砂防指定①　～第２条～</vt:lpstr>
      <vt:lpstr>（１）砂防指定②　～第２条～</vt:lpstr>
      <vt:lpstr>（１）砂防指定③　～第２条～</vt:lpstr>
      <vt:lpstr>（１）砂防指定④　～第２条～</vt:lpstr>
      <vt:lpstr>（１）砂防指定⑤　～第２条～</vt:lpstr>
      <vt:lpstr>（１）砂防指定⑥　～第２条～</vt:lpstr>
      <vt:lpstr>～砂防指定の現状不一致事例①～</vt:lpstr>
      <vt:lpstr>～砂防指定の現状不一致事例②～</vt:lpstr>
      <vt:lpstr>～砂防指定の現状不一致事例③～</vt:lpstr>
      <vt:lpstr>砂防指定地と土砂災害（特別）警戒区域と土石流危険渓流</vt:lpstr>
      <vt:lpstr>（１）土石流・流木対策の考え方①　　～指針・基準の変遷～</vt:lpstr>
      <vt:lpstr>（１）土石流・流木対策の考え方② 　　　　　　　　　　　　～H28.4砂防基本計画策定指針（土石流・流木対策編）等の改定～</vt:lpstr>
      <vt:lpstr>（２）土石流・流木対策施設配置計画①</vt:lpstr>
      <vt:lpstr>（２）土石流・流木対策施設配置計画②　～砂防堰堤の流木捕捉効果～　</vt:lpstr>
      <vt:lpstr>（２）土石流・流木対策施設配置計画③　～砂防堰堤の流木捕捉効果～</vt:lpstr>
      <vt:lpstr>（３）透過型砂防堰堤の機能①</vt:lpstr>
      <vt:lpstr>（３）透過型砂防堰堤の機能②</vt:lpstr>
      <vt:lpstr>（３）透過型砂防堰堤の機能③</vt:lpstr>
      <vt:lpstr>～透過型堰堤の配置事例～</vt:lpstr>
      <vt:lpstr>～複数基の透過型堰堤の事例～</vt:lpstr>
      <vt:lpstr>（１）土石流・流木捕捉工設計</vt:lpstr>
      <vt:lpstr>（２）堰堤軸の考え方</vt:lpstr>
      <vt:lpstr>～堰堤軸に配慮すべき事例～</vt:lpstr>
      <vt:lpstr>～渓流保全工の線形について留意すべき事例～</vt:lpstr>
      <vt:lpstr>～現況渓流への取付けについて留意すべき事例～</vt:lpstr>
      <vt:lpstr>（３）堰堤形式の比較</vt:lpstr>
      <vt:lpstr>～砂防ソイルセメントの活用①～</vt:lpstr>
      <vt:lpstr>～砂防ソイルセメントの活用②～</vt:lpstr>
      <vt:lpstr>～砂防ソイルセメントの活用③～</vt:lpstr>
      <vt:lpstr>（４）透過部構造の比較</vt:lpstr>
      <vt:lpstr>（５）透過部の開口幅の設定①</vt:lpstr>
      <vt:lpstr>（５）透過部の開口幅の設定②</vt:lpstr>
      <vt:lpstr>（６）切土斜面の崩壊①</vt:lpstr>
      <vt:lpstr>（６）切土斜面の崩壊②</vt:lpstr>
      <vt:lpstr>（１）除石計画①</vt:lpstr>
      <vt:lpstr>（１）除石計画②　～国交省からの通知内容～</vt:lpstr>
      <vt:lpstr>（１）除石計画③　～事例～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急傾斜地崩壊危険区域と土砂災害（特別）警戒区域と急傾斜地崩壊危険箇所</vt:lpstr>
      <vt:lpstr>上端設定について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～急傾斜地崩壊危険区域の好ましくない事例～</vt:lpstr>
      <vt:lpstr>（４）急傾斜地崩壊防止施設の設計　　～地盤調査の実施～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（４）急傾斜地崩壊防止施設の設計　～配置計画の留意事項①～</vt:lpstr>
      <vt:lpstr>（４）急傾斜地崩壊防止施設の設計　～配置計画の留意事項②～</vt:lpstr>
      <vt:lpstr>（５）「新・斜面崩壊防止工事の設計と実例」－急傾斜地崩壊防止工事技術指針－の改訂</vt:lpstr>
      <vt:lpstr>【主な留意事項】</vt:lpstr>
      <vt:lpstr>（６）急傾斜地崩壊対策施設の設計　　～崩壊土砂防護柵①～</vt:lpstr>
      <vt:lpstr>H29.9.17　台風第18号に伴う災害発生状況　鳥取市岩坪</vt:lpstr>
      <vt:lpstr>（７）急傾斜地崩壊対策施設の被災事例①　　～切土＋植生工～</vt:lpstr>
      <vt:lpstr>平成30年7月5日（福部町岩戸）H26竣工</vt:lpstr>
      <vt:lpstr>（８）急傾斜地崩壊対策施設の被災事例　～新工法の問題点～</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『砂防事業』の基礎</dc:title>
  <dc:creator>田代 誠士</dc:creator>
  <cp:lastModifiedBy>田代 誠士</cp:lastModifiedBy>
  <cp:revision>594</cp:revision>
  <cp:lastPrinted>2019-11-25T07:02:51Z</cp:lastPrinted>
  <dcterms:created xsi:type="dcterms:W3CDTF">2018-06-11T10:13:44Z</dcterms:created>
  <dcterms:modified xsi:type="dcterms:W3CDTF">2019-11-25T08:58:19Z</dcterms:modified>
</cp:coreProperties>
</file>