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28"/>
  </p:notesMasterIdLst>
  <p:handoutMasterIdLst>
    <p:handoutMasterId r:id="rId29"/>
  </p:handoutMasterIdLst>
  <p:sldIdLst>
    <p:sldId id="256" r:id="rId2"/>
    <p:sldId id="258" r:id="rId3"/>
    <p:sldId id="261" r:id="rId4"/>
    <p:sldId id="284" r:id="rId5"/>
    <p:sldId id="259" r:id="rId6"/>
    <p:sldId id="260" r:id="rId7"/>
    <p:sldId id="280" r:id="rId8"/>
    <p:sldId id="265" r:id="rId9"/>
    <p:sldId id="263" r:id="rId10"/>
    <p:sldId id="270" r:id="rId11"/>
    <p:sldId id="282" r:id="rId12"/>
    <p:sldId id="286" r:id="rId13"/>
    <p:sldId id="289" r:id="rId14"/>
    <p:sldId id="290" r:id="rId15"/>
    <p:sldId id="291" r:id="rId16"/>
    <p:sldId id="292" r:id="rId17"/>
    <p:sldId id="294" r:id="rId18"/>
    <p:sldId id="293" r:id="rId19"/>
    <p:sldId id="296" r:id="rId20"/>
    <p:sldId id="298" r:id="rId21"/>
    <p:sldId id="295" r:id="rId22"/>
    <p:sldId id="297" r:id="rId23"/>
    <p:sldId id="287" r:id="rId24"/>
    <p:sldId id="283" r:id="rId25"/>
    <p:sldId id="285" r:id="rId26"/>
    <p:sldId id="278" r:id="rId27"/>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CCDB"/>
    <a:srgbClr val="0000FF"/>
    <a:srgbClr val="DCEF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20" autoAdjust="0"/>
    <p:restoredTop sz="94700" autoAdjust="0"/>
  </p:normalViewPr>
  <p:slideViewPr>
    <p:cSldViewPr>
      <p:cViewPr>
        <p:scale>
          <a:sx n="125" d="100"/>
          <a:sy n="125" d="100"/>
        </p:scale>
        <p:origin x="114" y="90"/>
      </p:cViewPr>
      <p:guideLst>
        <p:guide orient="horz" pos="2160"/>
        <p:guide pos="2880"/>
      </p:guideLst>
    </p:cSldViewPr>
  </p:slideViewPr>
  <p:outlineViewPr>
    <p:cViewPr>
      <p:scale>
        <a:sx n="33" d="100"/>
        <a:sy n="33" d="100"/>
      </p:scale>
      <p:origin x="0" y="301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6F6B42-C00D-4C74-80C6-50D79F151CE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kumimoji="1" lang="ja-JP" altLang="en-US"/>
        </a:p>
      </dgm:t>
    </dgm:pt>
    <dgm:pt modelId="{0B29E771-9094-4234-BF37-98946449688B}">
      <dgm:prSet custT="1"/>
      <dgm:spPr/>
      <dgm:t>
        <a:bodyPr/>
        <a:lstStyle/>
        <a:p>
          <a:r>
            <a:rPr kumimoji="1" lang="ja-JP" sz="2400" dirty="0"/>
            <a:t>対象井戸が多かったため</a:t>
          </a:r>
          <a:r>
            <a:rPr kumimoji="1" lang="ja-JP" altLang="en-US" sz="2400" dirty="0"/>
            <a:t>、</a:t>
          </a:r>
          <a:r>
            <a:rPr kumimoji="1" lang="ja-JP" sz="2400" dirty="0"/>
            <a:t>地権者への挨拶や調査内容説明には苦労した</a:t>
          </a:r>
          <a:r>
            <a:rPr kumimoji="1" lang="ja-JP" altLang="en-US" sz="2400" dirty="0"/>
            <a:t>。</a:t>
          </a:r>
          <a:endParaRPr lang="ja-JP" sz="2400" dirty="0"/>
        </a:p>
      </dgm:t>
    </dgm:pt>
    <dgm:pt modelId="{194ED7EE-C7C8-4A3F-9FF3-D5CB51653D4E}" type="parTrans" cxnId="{E512C0C6-BEEC-46C9-8CB5-999A8E6F76E6}">
      <dgm:prSet/>
      <dgm:spPr/>
      <dgm:t>
        <a:bodyPr/>
        <a:lstStyle/>
        <a:p>
          <a:endParaRPr kumimoji="1" lang="ja-JP" altLang="en-US"/>
        </a:p>
      </dgm:t>
    </dgm:pt>
    <dgm:pt modelId="{A6924C93-D69C-4CA5-AED7-3703F9F20DFC}" type="sibTrans" cxnId="{E512C0C6-BEEC-46C9-8CB5-999A8E6F76E6}">
      <dgm:prSet/>
      <dgm:spPr/>
      <dgm:t>
        <a:bodyPr/>
        <a:lstStyle/>
        <a:p>
          <a:endParaRPr kumimoji="1" lang="ja-JP" altLang="en-US"/>
        </a:p>
      </dgm:t>
    </dgm:pt>
    <dgm:pt modelId="{0F700972-81B6-4E8D-B8B8-D5ED32F1815F}" type="pres">
      <dgm:prSet presAssocID="{7E6F6B42-C00D-4C74-80C6-50D79F151CE9}" presName="linear" presStyleCnt="0">
        <dgm:presLayoutVars>
          <dgm:animLvl val="lvl"/>
          <dgm:resizeHandles val="exact"/>
        </dgm:presLayoutVars>
      </dgm:prSet>
      <dgm:spPr/>
    </dgm:pt>
    <dgm:pt modelId="{98839D18-8C9F-4DBE-BEBB-2B8E3B9672CF}" type="pres">
      <dgm:prSet presAssocID="{0B29E771-9094-4234-BF37-98946449688B}" presName="parentText" presStyleLbl="node1" presStyleIdx="0" presStyleCnt="1" custScaleY="96486" custLinFactNeighborX="1524" custLinFactNeighborY="1883">
        <dgm:presLayoutVars>
          <dgm:chMax val="0"/>
          <dgm:bulletEnabled val="1"/>
        </dgm:presLayoutVars>
      </dgm:prSet>
      <dgm:spPr/>
    </dgm:pt>
  </dgm:ptLst>
  <dgm:cxnLst>
    <dgm:cxn modelId="{5E46FE1A-0942-457E-86CE-86D097C2E9A0}" type="presOf" srcId="{0B29E771-9094-4234-BF37-98946449688B}" destId="{98839D18-8C9F-4DBE-BEBB-2B8E3B9672CF}" srcOrd="0" destOrd="0" presId="urn:microsoft.com/office/officeart/2005/8/layout/vList2"/>
    <dgm:cxn modelId="{E512C0C6-BEEC-46C9-8CB5-999A8E6F76E6}" srcId="{7E6F6B42-C00D-4C74-80C6-50D79F151CE9}" destId="{0B29E771-9094-4234-BF37-98946449688B}" srcOrd="0" destOrd="0" parTransId="{194ED7EE-C7C8-4A3F-9FF3-D5CB51653D4E}" sibTransId="{A6924C93-D69C-4CA5-AED7-3703F9F20DFC}"/>
    <dgm:cxn modelId="{4402D8FF-4826-4F91-8633-3D167BD9574D}" type="presOf" srcId="{7E6F6B42-C00D-4C74-80C6-50D79F151CE9}" destId="{0F700972-81B6-4E8D-B8B8-D5ED32F1815F}" srcOrd="0" destOrd="0" presId="urn:microsoft.com/office/officeart/2005/8/layout/vList2"/>
    <dgm:cxn modelId="{4A82B2E6-A011-4BF0-9BD3-9B04E94C54B5}" type="presParOf" srcId="{0F700972-81B6-4E8D-B8B8-D5ED32F1815F}" destId="{98839D18-8C9F-4DBE-BEBB-2B8E3B9672C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839D18-8C9F-4DBE-BEBB-2B8E3B9672CF}">
      <dsp:nvSpPr>
        <dsp:cNvPr id="0" name=""/>
        <dsp:cNvSpPr/>
      </dsp:nvSpPr>
      <dsp:spPr>
        <a:xfrm>
          <a:off x="0" y="297689"/>
          <a:ext cx="3599260" cy="13727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kumimoji="1" lang="ja-JP" sz="2400" kern="1200" dirty="0"/>
            <a:t>対象井戸が多かったため</a:t>
          </a:r>
          <a:r>
            <a:rPr kumimoji="1" lang="ja-JP" altLang="en-US" sz="2400" kern="1200" dirty="0"/>
            <a:t>、</a:t>
          </a:r>
          <a:r>
            <a:rPr kumimoji="1" lang="ja-JP" sz="2400" kern="1200" dirty="0"/>
            <a:t>地権者への挨拶や調査内容説明には苦労した</a:t>
          </a:r>
          <a:r>
            <a:rPr kumimoji="1" lang="ja-JP" altLang="en-US" sz="2400" kern="1200" dirty="0"/>
            <a:t>。</a:t>
          </a:r>
          <a:endParaRPr lang="ja-JP" sz="2400" kern="1200" dirty="0"/>
        </a:p>
      </dsp:txBody>
      <dsp:txXfrm>
        <a:off x="67011" y="364700"/>
        <a:ext cx="3465238" cy="123870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6" y="3"/>
            <a:ext cx="2918621" cy="493236"/>
          </a:xfrm>
          <a:prstGeom prst="rect">
            <a:avLst/>
          </a:prstGeom>
        </p:spPr>
        <p:txBody>
          <a:bodyPr vert="horz" lIns="90616" tIns="45308" rIns="90616" bIns="45308"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577" y="3"/>
            <a:ext cx="2918621" cy="493236"/>
          </a:xfrm>
          <a:prstGeom prst="rect">
            <a:avLst/>
          </a:prstGeom>
        </p:spPr>
        <p:txBody>
          <a:bodyPr vert="horz" lIns="90616" tIns="45308" rIns="90616" bIns="45308" rtlCol="0"/>
          <a:lstStyle>
            <a:lvl1pPr algn="r">
              <a:defRPr sz="1200"/>
            </a:lvl1pPr>
          </a:lstStyle>
          <a:p>
            <a:fld id="{C26E1FE2-7314-47DA-9D73-2911DE25F30E}" type="datetimeFigureOut">
              <a:rPr kumimoji="1" lang="ja-JP" altLang="en-US" smtClean="0"/>
              <a:t>2019/4/16</a:t>
            </a:fld>
            <a:endParaRPr kumimoji="1" lang="ja-JP" altLang="en-US"/>
          </a:p>
        </p:txBody>
      </p:sp>
      <p:sp>
        <p:nvSpPr>
          <p:cNvPr id="4" name="フッター プレースホルダー 3"/>
          <p:cNvSpPr>
            <a:spLocks noGrp="1"/>
          </p:cNvSpPr>
          <p:nvPr>
            <p:ph type="ftr" sz="quarter" idx="2"/>
          </p:nvPr>
        </p:nvSpPr>
        <p:spPr>
          <a:xfrm>
            <a:off x="6" y="9371502"/>
            <a:ext cx="2918621" cy="493236"/>
          </a:xfrm>
          <a:prstGeom prst="rect">
            <a:avLst/>
          </a:prstGeom>
        </p:spPr>
        <p:txBody>
          <a:bodyPr vert="horz" lIns="90616" tIns="45308" rIns="90616" bIns="45308"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577" y="9371502"/>
            <a:ext cx="2918621" cy="493236"/>
          </a:xfrm>
          <a:prstGeom prst="rect">
            <a:avLst/>
          </a:prstGeom>
        </p:spPr>
        <p:txBody>
          <a:bodyPr vert="horz" lIns="90616" tIns="45308" rIns="90616" bIns="45308" rtlCol="0" anchor="b"/>
          <a:lstStyle>
            <a:lvl1pPr algn="r">
              <a:defRPr sz="1200"/>
            </a:lvl1pPr>
          </a:lstStyle>
          <a:p>
            <a:fld id="{247EB133-EA60-432C-AC87-CCBCBD0A06F7}" type="slidenum">
              <a:rPr kumimoji="1" lang="ja-JP" altLang="en-US" smtClean="0"/>
              <a:t>‹#›</a:t>
            </a:fld>
            <a:endParaRPr kumimoji="1" lang="ja-JP" altLang="en-US"/>
          </a:p>
        </p:txBody>
      </p:sp>
    </p:spTree>
    <p:extLst>
      <p:ext uri="{BB962C8B-B14F-4D97-AF65-F5344CB8AC3E}">
        <p14:creationId xmlns:p14="http://schemas.microsoft.com/office/powerpoint/2010/main" val="28665508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6" y="3"/>
            <a:ext cx="2918621" cy="493236"/>
          </a:xfrm>
          <a:prstGeom prst="rect">
            <a:avLst/>
          </a:prstGeom>
        </p:spPr>
        <p:txBody>
          <a:bodyPr vert="horz" lIns="90616" tIns="45308" rIns="90616" bIns="4530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577" y="3"/>
            <a:ext cx="2918621" cy="493236"/>
          </a:xfrm>
          <a:prstGeom prst="rect">
            <a:avLst/>
          </a:prstGeom>
        </p:spPr>
        <p:txBody>
          <a:bodyPr vert="horz" lIns="90616" tIns="45308" rIns="90616" bIns="45308" rtlCol="0"/>
          <a:lstStyle>
            <a:lvl1pPr algn="r">
              <a:defRPr sz="1200"/>
            </a:lvl1pPr>
          </a:lstStyle>
          <a:p>
            <a:fld id="{2BD9E5B1-9AB7-4B14-BE31-3BB4ED0445C5}" type="datetimeFigureOut">
              <a:rPr kumimoji="1" lang="ja-JP" altLang="en-US" smtClean="0"/>
              <a:t>2019/4/16</a:t>
            </a:fld>
            <a:endParaRPr kumimoji="1" lang="ja-JP" altLang="en-US"/>
          </a:p>
        </p:txBody>
      </p:sp>
      <p:sp>
        <p:nvSpPr>
          <p:cNvPr id="4" name="スライド イメージ プレースホルダー 3"/>
          <p:cNvSpPr>
            <a:spLocks noGrp="1" noRot="1" noChangeAspect="1"/>
          </p:cNvSpPr>
          <p:nvPr>
            <p:ph type="sldImg" idx="2"/>
          </p:nvPr>
        </p:nvSpPr>
        <p:spPr>
          <a:xfrm>
            <a:off x="903288" y="741363"/>
            <a:ext cx="4929187" cy="3697287"/>
          </a:xfrm>
          <a:prstGeom prst="rect">
            <a:avLst/>
          </a:prstGeom>
          <a:noFill/>
          <a:ln w="12700">
            <a:solidFill>
              <a:prstClr val="black"/>
            </a:solidFill>
          </a:ln>
        </p:spPr>
        <p:txBody>
          <a:bodyPr vert="horz" lIns="90616" tIns="45308" rIns="90616" bIns="45308" rtlCol="0" anchor="ctr"/>
          <a:lstStyle/>
          <a:p>
            <a:endParaRPr lang="ja-JP" altLang="en-US"/>
          </a:p>
        </p:txBody>
      </p:sp>
      <p:sp>
        <p:nvSpPr>
          <p:cNvPr id="5" name="ノート プレースホルダー 4"/>
          <p:cNvSpPr>
            <a:spLocks noGrp="1"/>
          </p:cNvSpPr>
          <p:nvPr>
            <p:ph type="body" sz="quarter" idx="3"/>
          </p:nvPr>
        </p:nvSpPr>
        <p:spPr>
          <a:xfrm>
            <a:off x="673892" y="4686538"/>
            <a:ext cx="5387982" cy="4439132"/>
          </a:xfrm>
          <a:prstGeom prst="rect">
            <a:avLst/>
          </a:prstGeom>
        </p:spPr>
        <p:txBody>
          <a:bodyPr vert="horz" lIns="90616" tIns="45308" rIns="90616" bIns="4530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6" y="9371502"/>
            <a:ext cx="2918621" cy="493236"/>
          </a:xfrm>
          <a:prstGeom prst="rect">
            <a:avLst/>
          </a:prstGeom>
        </p:spPr>
        <p:txBody>
          <a:bodyPr vert="horz" lIns="90616" tIns="45308" rIns="90616" bIns="4530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577" y="9371502"/>
            <a:ext cx="2918621" cy="493236"/>
          </a:xfrm>
          <a:prstGeom prst="rect">
            <a:avLst/>
          </a:prstGeom>
        </p:spPr>
        <p:txBody>
          <a:bodyPr vert="horz" lIns="90616" tIns="45308" rIns="90616" bIns="45308" rtlCol="0" anchor="b"/>
          <a:lstStyle>
            <a:lvl1pPr algn="r">
              <a:defRPr sz="1200"/>
            </a:lvl1pPr>
          </a:lstStyle>
          <a:p>
            <a:fld id="{6C892F06-A192-4C6C-AB67-847CB256BA48}" type="slidenum">
              <a:rPr kumimoji="1" lang="ja-JP" altLang="en-US" smtClean="0"/>
              <a:t>‹#›</a:t>
            </a:fld>
            <a:endParaRPr kumimoji="1" lang="ja-JP" altLang="en-US"/>
          </a:p>
        </p:txBody>
      </p:sp>
    </p:spTree>
    <p:extLst>
      <p:ext uri="{BB962C8B-B14F-4D97-AF65-F5344CB8AC3E}">
        <p14:creationId xmlns:p14="http://schemas.microsoft.com/office/powerpoint/2010/main" val="46861947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C892F06-A192-4C6C-AB67-847CB256BA48}" type="slidenum">
              <a:rPr kumimoji="1" lang="ja-JP" altLang="en-US" smtClean="0"/>
              <a:t>2</a:t>
            </a:fld>
            <a:endParaRPr kumimoji="1" lang="ja-JP" altLang="en-US"/>
          </a:p>
        </p:txBody>
      </p:sp>
    </p:spTree>
    <p:extLst>
      <p:ext uri="{BB962C8B-B14F-4D97-AF65-F5344CB8AC3E}">
        <p14:creationId xmlns:p14="http://schemas.microsoft.com/office/powerpoint/2010/main" val="87836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C892F06-A192-4C6C-AB67-847CB256BA48}" type="slidenum">
              <a:rPr kumimoji="1" lang="ja-JP" altLang="en-US" smtClean="0"/>
              <a:t>3</a:t>
            </a:fld>
            <a:endParaRPr kumimoji="1" lang="ja-JP" altLang="en-US"/>
          </a:p>
        </p:txBody>
      </p:sp>
    </p:spTree>
    <p:extLst>
      <p:ext uri="{BB962C8B-B14F-4D97-AF65-F5344CB8AC3E}">
        <p14:creationId xmlns:p14="http://schemas.microsoft.com/office/powerpoint/2010/main" val="2320778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C892F06-A192-4C6C-AB67-847CB256BA48}" type="slidenum">
              <a:rPr kumimoji="1" lang="ja-JP" altLang="en-US" smtClean="0"/>
              <a:t>25</a:t>
            </a:fld>
            <a:endParaRPr kumimoji="1" lang="ja-JP" altLang="en-US"/>
          </a:p>
        </p:txBody>
      </p:sp>
    </p:spTree>
    <p:extLst>
      <p:ext uri="{BB962C8B-B14F-4D97-AF65-F5344CB8AC3E}">
        <p14:creationId xmlns:p14="http://schemas.microsoft.com/office/powerpoint/2010/main" val="1821032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AA6403E-DBD9-4C3B-8325-190FAAE43B36}" type="datetime1">
              <a:rPr kumimoji="1" lang="ja-JP" altLang="en-US" smtClean="0"/>
              <a:t>2019/4/16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0A1D452-8AB0-468A-B677-CA8BBFCB1F3C}" type="slidenum">
              <a:rPr kumimoji="1" lang="ja-JP" altLang="en-US" smtClean="0"/>
              <a:t>‹#›</a:t>
            </a:fld>
            <a:endParaRPr kumimoji="1" lang="ja-JP" altLang="en-US"/>
          </a:p>
        </p:txBody>
      </p:sp>
    </p:spTree>
    <p:extLst>
      <p:ext uri="{BB962C8B-B14F-4D97-AF65-F5344CB8AC3E}">
        <p14:creationId xmlns:p14="http://schemas.microsoft.com/office/powerpoint/2010/main" val="2585189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5BBDCE0-C594-42E4-A8F4-BC9A603B9CA9}" type="datetime1">
              <a:rPr kumimoji="1" lang="ja-JP" altLang="en-US" smtClean="0"/>
              <a:t>2019/4/16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0A1D452-8AB0-468A-B677-CA8BBFCB1F3C}" type="slidenum">
              <a:rPr kumimoji="1" lang="ja-JP" altLang="en-US" smtClean="0"/>
              <a:t>‹#›</a:t>
            </a:fld>
            <a:endParaRPr kumimoji="1" lang="ja-JP" altLang="en-US"/>
          </a:p>
        </p:txBody>
      </p:sp>
    </p:spTree>
    <p:extLst>
      <p:ext uri="{BB962C8B-B14F-4D97-AF65-F5344CB8AC3E}">
        <p14:creationId xmlns:p14="http://schemas.microsoft.com/office/powerpoint/2010/main" val="2498829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B7072A0-E953-4497-8CC9-81EA60DE295A}" type="datetime1">
              <a:rPr kumimoji="1" lang="ja-JP" altLang="en-US" smtClean="0"/>
              <a:t>2019/4/16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0A1D452-8AB0-468A-B677-CA8BBFCB1F3C}" type="slidenum">
              <a:rPr kumimoji="1" lang="ja-JP" altLang="en-US" smtClean="0"/>
              <a:t>‹#›</a:t>
            </a:fld>
            <a:endParaRPr kumimoji="1" lang="ja-JP" altLang="en-US"/>
          </a:p>
        </p:txBody>
      </p:sp>
    </p:spTree>
    <p:extLst>
      <p:ext uri="{BB962C8B-B14F-4D97-AF65-F5344CB8AC3E}">
        <p14:creationId xmlns:p14="http://schemas.microsoft.com/office/powerpoint/2010/main" val="2868570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95ED39A-5C7C-4818-B6E4-9902723F90FF}" type="datetime1">
              <a:rPr kumimoji="1" lang="ja-JP" altLang="en-US" smtClean="0"/>
              <a:t>2019/4/16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0A1D452-8AB0-468A-B677-CA8BBFCB1F3C}" type="slidenum">
              <a:rPr kumimoji="1" lang="ja-JP" altLang="en-US" smtClean="0"/>
              <a:t>‹#›</a:t>
            </a:fld>
            <a:endParaRPr kumimoji="1" lang="ja-JP" altLang="en-US"/>
          </a:p>
        </p:txBody>
      </p:sp>
    </p:spTree>
    <p:extLst>
      <p:ext uri="{BB962C8B-B14F-4D97-AF65-F5344CB8AC3E}">
        <p14:creationId xmlns:p14="http://schemas.microsoft.com/office/powerpoint/2010/main" val="1006350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52D30E78-2133-4437-8F2D-E3677250CCAE}" type="datetime1">
              <a:rPr kumimoji="1" lang="ja-JP" altLang="en-US" smtClean="0"/>
              <a:t>2019/4/16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0A1D452-8AB0-468A-B677-CA8BBFCB1F3C}" type="slidenum">
              <a:rPr kumimoji="1" lang="ja-JP" altLang="en-US" smtClean="0"/>
              <a:t>‹#›</a:t>
            </a:fld>
            <a:endParaRPr kumimoji="1" lang="ja-JP" altLang="en-US"/>
          </a:p>
        </p:txBody>
      </p:sp>
    </p:spTree>
    <p:extLst>
      <p:ext uri="{BB962C8B-B14F-4D97-AF65-F5344CB8AC3E}">
        <p14:creationId xmlns:p14="http://schemas.microsoft.com/office/powerpoint/2010/main" val="2384450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E89D5DCF-FA1D-4C2E-B9C3-FA061A27E229}" type="datetime1">
              <a:rPr kumimoji="1" lang="ja-JP" altLang="en-US" smtClean="0"/>
              <a:t>2019/4/16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0A1D452-8AB0-468A-B677-CA8BBFCB1F3C}" type="slidenum">
              <a:rPr kumimoji="1" lang="ja-JP" altLang="en-US" smtClean="0"/>
              <a:t>‹#›</a:t>
            </a:fld>
            <a:endParaRPr kumimoji="1" lang="ja-JP" altLang="en-US"/>
          </a:p>
        </p:txBody>
      </p:sp>
    </p:spTree>
    <p:extLst>
      <p:ext uri="{BB962C8B-B14F-4D97-AF65-F5344CB8AC3E}">
        <p14:creationId xmlns:p14="http://schemas.microsoft.com/office/powerpoint/2010/main" val="1999199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A62EC0BB-EEDD-489D-B3F1-7939A9413C59}" type="datetime1">
              <a:rPr kumimoji="1" lang="ja-JP" altLang="en-US" smtClean="0"/>
              <a:t>2019/4/16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0A1D452-8AB0-468A-B677-CA8BBFCB1F3C}" type="slidenum">
              <a:rPr kumimoji="1" lang="ja-JP" altLang="en-US" smtClean="0"/>
              <a:t>‹#›</a:t>
            </a:fld>
            <a:endParaRPr kumimoji="1" lang="ja-JP" altLang="en-US"/>
          </a:p>
        </p:txBody>
      </p:sp>
    </p:spTree>
    <p:extLst>
      <p:ext uri="{BB962C8B-B14F-4D97-AF65-F5344CB8AC3E}">
        <p14:creationId xmlns:p14="http://schemas.microsoft.com/office/powerpoint/2010/main" val="462779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1562012C-E3A3-4553-A4EC-06185B54BECB}" type="datetime1">
              <a:rPr kumimoji="1" lang="ja-JP" altLang="en-US" smtClean="0"/>
              <a:t>2019/4/16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0A1D452-8AB0-468A-B677-CA8BBFCB1F3C}" type="slidenum">
              <a:rPr kumimoji="1" lang="ja-JP" altLang="en-US" smtClean="0"/>
              <a:t>‹#›</a:t>
            </a:fld>
            <a:endParaRPr kumimoji="1" lang="ja-JP" altLang="en-US"/>
          </a:p>
        </p:txBody>
      </p:sp>
    </p:spTree>
    <p:extLst>
      <p:ext uri="{BB962C8B-B14F-4D97-AF65-F5344CB8AC3E}">
        <p14:creationId xmlns:p14="http://schemas.microsoft.com/office/powerpoint/2010/main" val="273963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A8E7D5E-67AF-4851-BFBF-D905CEFBF6E5}" type="datetime1">
              <a:rPr kumimoji="1" lang="ja-JP" altLang="en-US" smtClean="0"/>
              <a:t>2019/4/16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0A1D452-8AB0-468A-B677-CA8BBFCB1F3C}" type="slidenum">
              <a:rPr kumimoji="1" lang="ja-JP" altLang="en-US" smtClean="0"/>
              <a:t>‹#›</a:t>
            </a:fld>
            <a:endParaRPr kumimoji="1" lang="ja-JP" altLang="en-US"/>
          </a:p>
        </p:txBody>
      </p:sp>
    </p:spTree>
    <p:extLst>
      <p:ext uri="{BB962C8B-B14F-4D97-AF65-F5344CB8AC3E}">
        <p14:creationId xmlns:p14="http://schemas.microsoft.com/office/powerpoint/2010/main" val="2174845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5F20EA8-083A-44D2-8519-2AC2C3F6D07C}" type="datetime1">
              <a:rPr kumimoji="1" lang="ja-JP" altLang="en-US" smtClean="0"/>
              <a:t>2019/4/16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0A1D452-8AB0-468A-B677-CA8BBFCB1F3C}" type="slidenum">
              <a:rPr kumimoji="1" lang="ja-JP" altLang="en-US" smtClean="0"/>
              <a:t>‹#›</a:t>
            </a:fld>
            <a:endParaRPr kumimoji="1" lang="ja-JP" altLang="en-US"/>
          </a:p>
        </p:txBody>
      </p:sp>
    </p:spTree>
    <p:extLst>
      <p:ext uri="{BB962C8B-B14F-4D97-AF65-F5344CB8AC3E}">
        <p14:creationId xmlns:p14="http://schemas.microsoft.com/office/powerpoint/2010/main" val="3352978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FAF3E52-0BA9-42FF-9FB8-2D3FD6FE02EE}" type="datetime1">
              <a:rPr kumimoji="1" lang="ja-JP" altLang="en-US" smtClean="0"/>
              <a:t>2019/4/16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0A1D452-8AB0-468A-B677-CA8BBFCB1F3C}" type="slidenum">
              <a:rPr kumimoji="1" lang="ja-JP" altLang="en-US" smtClean="0"/>
              <a:t>‹#›</a:t>
            </a:fld>
            <a:endParaRPr kumimoji="1" lang="ja-JP" altLang="en-US"/>
          </a:p>
        </p:txBody>
      </p:sp>
    </p:spTree>
    <p:extLst>
      <p:ext uri="{BB962C8B-B14F-4D97-AF65-F5344CB8AC3E}">
        <p14:creationId xmlns:p14="http://schemas.microsoft.com/office/powerpoint/2010/main" val="1169140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D05CB8-7230-43AC-8D1F-30E0C89A094B}" type="datetime1">
              <a:rPr kumimoji="1" lang="ja-JP" altLang="en-US" smtClean="0"/>
              <a:t>2019/4/16</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A1D452-8AB0-468A-B677-CA8BBFCB1F3C}" type="slidenum">
              <a:rPr kumimoji="1" lang="ja-JP" altLang="en-US" smtClean="0"/>
              <a:t>‹#›</a:t>
            </a:fld>
            <a:endParaRPr kumimoji="1" lang="ja-JP" altLang="en-US"/>
          </a:p>
        </p:txBody>
      </p:sp>
    </p:spTree>
    <p:extLst>
      <p:ext uri="{BB962C8B-B14F-4D97-AF65-F5344CB8AC3E}">
        <p14:creationId xmlns:p14="http://schemas.microsoft.com/office/powerpoint/2010/main" val="4235193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5.emf"/><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1.emf"/><Relationship Id="rId4" Type="http://schemas.openxmlformats.org/officeDocument/2006/relationships/image" Target="../media/image20.emf"/></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9.emf"/><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50000">
              <a:schemeClr val="accent5"/>
            </a:gs>
            <a:gs pos="83000">
              <a:srgbClr val="DCEFF4"/>
            </a:gs>
            <a:gs pos="100000">
              <a:schemeClr val="accent5">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1" name="タイトル 10">
            <a:extLst>
              <a:ext uri="{FF2B5EF4-FFF2-40B4-BE49-F238E27FC236}">
                <a16:creationId xmlns:a16="http://schemas.microsoft.com/office/drawing/2014/main" id="{706ABA75-D373-483F-9A2D-7312E8AD47A4}"/>
              </a:ext>
            </a:extLst>
          </p:cNvPr>
          <p:cNvSpPr>
            <a:spLocks noGrp="1"/>
          </p:cNvSpPr>
          <p:nvPr>
            <p:ph type="ctrTitle"/>
          </p:nvPr>
        </p:nvSpPr>
        <p:spPr>
          <a:xfrm>
            <a:off x="571500" y="692696"/>
            <a:ext cx="8001000" cy="712431"/>
          </a:xfrm>
        </p:spPr>
        <p:txBody>
          <a:bodyPr>
            <a:normAutofit fontScale="90000"/>
          </a:bodyPr>
          <a:lstStyle/>
          <a:p>
            <a:r>
              <a:rPr lang="ja-JP" altLang="en-US" dirty="0">
                <a:latin typeface="メイリオ" panose="020B0604030504040204" pitchFamily="50" charset="-128"/>
                <a:ea typeface="メイリオ" panose="020B0604030504040204" pitchFamily="50" charset="-128"/>
              </a:rPr>
              <a:t>第４回鳥取県優良業務発表会</a:t>
            </a:r>
          </a:p>
        </p:txBody>
      </p:sp>
      <p:sp>
        <p:nvSpPr>
          <p:cNvPr id="12" name="タイトル 10">
            <a:extLst>
              <a:ext uri="{FF2B5EF4-FFF2-40B4-BE49-F238E27FC236}">
                <a16:creationId xmlns:a16="http://schemas.microsoft.com/office/drawing/2014/main" id="{612906FF-F96B-45AE-88E1-645FC81E0DD2}"/>
              </a:ext>
            </a:extLst>
          </p:cNvPr>
          <p:cNvSpPr txBox="1">
            <a:spLocks/>
          </p:cNvSpPr>
          <p:nvPr/>
        </p:nvSpPr>
        <p:spPr>
          <a:xfrm>
            <a:off x="287523" y="1826127"/>
            <a:ext cx="8568952" cy="1027094"/>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800" dirty="0">
                <a:latin typeface="メイリオ" panose="020B0604030504040204" pitchFamily="50" charset="-128"/>
                <a:ea typeface="メイリオ" panose="020B0604030504040204" pitchFamily="50" charset="-128"/>
              </a:rPr>
              <a:t>⑥株式会社 アスコ</a:t>
            </a:r>
            <a:endParaRPr lang="en-US" altLang="ja-JP" sz="2800" dirty="0">
              <a:latin typeface="メイリオ" panose="020B0604030504040204" pitchFamily="50" charset="-128"/>
              <a:ea typeface="メイリオ" panose="020B0604030504040204" pitchFamily="50" charset="-128"/>
            </a:endParaRPr>
          </a:p>
          <a:p>
            <a:r>
              <a:rPr lang="ja-JP" altLang="en-US" sz="3200" dirty="0">
                <a:latin typeface="メイリオ" panose="020B0604030504040204" pitchFamily="50" charset="-128"/>
                <a:ea typeface="メイリオ" panose="020B0604030504040204" pitchFamily="50" charset="-128"/>
              </a:rPr>
              <a:t>　</a:t>
            </a:r>
            <a:r>
              <a:rPr lang="ja-JP" altLang="en-US" sz="2600" dirty="0">
                <a:latin typeface="メイリオ" panose="020B0604030504040204" pitchFamily="50" charset="-128"/>
                <a:ea typeface="メイリオ" panose="020B0604030504040204" pitchFamily="50" charset="-128"/>
              </a:rPr>
              <a:t>八東川河川改修工「水文調査業務委託」</a:t>
            </a:r>
            <a:r>
              <a:rPr lang="en-US" altLang="ja-JP" sz="2600" dirty="0">
                <a:latin typeface="メイリオ" panose="020B0604030504040204" pitchFamily="50" charset="-128"/>
                <a:ea typeface="メイリオ" panose="020B0604030504040204" pitchFamily="50" charset="-128"/>
              </a:rPr>
              <a:t>(</a:t>
            </a:r>
            <a:r>
              <a:rPr lang="ja-JP" altLang="en-US" sz="2600" dirty="0">
                <a:latin typeface="メイリオ" panose="020B0604030504040204" pitchFamily="50" charset="-128"/>
                <a:ea typeface="メイリオ" panose="020B0604030504040204" pitchFamily="50" charset="-128"/>
              </a:rPr>
              <a:t>経済対策</a:t>
            </a:r>
            <a:r>
              <a:rPr lang="en-US" altLang="ja-JP" sz="2600" dirty="0">
                <a:latin typeface="メイリオ" panose="020B0604030504040204" pitchFamily="50" charset="-128"/>
                <a:ea typeface="メイリオ" panose="020B0604030504040204" pitchFamily="50" charset="-128"/>
              </a:rPr>
              <a:t>)</a:t>
            </a:r>
            <a:endParaRPr lang="ja-JP" altLang="en-US" sz="2600" dirty="0">
              <a:latin typeface="メイリオ" panose="020B0604030504040204" pitchFamily="50" charset="-128"/>
              <a:ea typeface="メイリオ" panose="020B0604030504040204" pitchFamily="50" charset="-128"/>
            </a:endParaRPr>
          </a:p>
        </p:txBody>
      </p:sp>
      <p:grpSp>
        <p:nvGrpSpPr>
          <p:cNvPr id="15" name="グループ化 14">
            <a:extLst>
              <a:ext uri="{FF2B5EF4-FFF2-40B4-BE49-F238E27FC236}">
                <a16:creationId xmlns:a16="http://schemas.microsoft.com/office/drawing/2014/main" id="{DAF003C2-8CB9-4452-8ACD-7390C38BABEC}"/>
              </a:ext>
            </a:extLst>
          </p:cNvPr>
          <p:cNvGrpSpPr/>
          <p:nvPr/>
        </p:nvGrpSpPr>
        <p:grpSpPr>
          <a:xfrm>
            <a:off x="1115616" y="2780928"/>
            <a:ext cx="7168852" cy="2935769"/>
            <a:chOff x="0" y="0"/>
            <a:chExt cx="6649267" cy="2629552"/>
          </a:xfrm>
        </p:grpSpPr>
        <p:pic>
          <p:nvPicPr>
            <p:cNvPr id="16" name="図 15">
              <a:extLst>
                <a:ext uri="{FF2B5EF4-FFF2-40B4-BE49-F238E27FC236}">
                  <a16:creationId xmlns:a16="http://schemas.microsoft.com/office/drawing/2014/main" id="{21984279-9C59-4E18-9F45-C1D704F97B9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val="0"/>
                </a:ext>
              </a:extLst>
            </a:blip>
            <a:srcRect t="5663" b="41615"/>
            <a:stretch/>
          </p:blipFill>
          <p:spPr>
            <a:xfrm>
              <a:off x="0" y="0"/>
              <a:ext cx="6649267" cy="2629552"/>
            </a:xfrm>
            <a:prstGeom prst="rect">
              <a:avLst/>
            </a:prstGeom>
          </p:spPr>
        </p:pic>
        <p:cxnSp>
          <p:nvCxnSpPr>
            <p:cNvPr id="17" name="直線矢印コネクタ 16">
              <a:extLst>
                <a:ext uri="{FF2B5EF4-FFF2-40B4-BE49-F238E27FC236}">
                  <a16:creationId xmlns:a16="http://schemas.microsoft.com/office/drawing/2014/main" id="{5784D53C-692C-49D0-B6A2-3B3A6CB58BAE}"/>
                </a:ext>
              </a:extLst>
            </p:cNvPr>
            <p:cNvCxnSpPr/>
            <p:nvPr/>
          </p:nvCxnSpPr>
          <p:spPr>
            <a:xfrm flipH="1">
              <a:off x="1098222" y="1506987"/>
              <a:ext cx="1068457" cy="902804"/>
            </a:xfrm>
            <a:prstGeom prst="straightConnector1">
              <a:avLst/>
            </a:prstGeom>
            <a:ln w="22225">
              <a:solidFill>
                <a:srgbClr val="0B0280"/>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4">
              <a:extLst>
                <a:ext uri="{FF2B5EF4-FFF2-40B4-BE49-F238E27FC236}">
                  <a16:creationId xmlns:a16="http://schemas.microsoft.com/office/drawing/2014/main" id="{EF437173-10F1-478B-A545-8798B7160AC4}"/>
                </a:ext>
              </a:extLst>
            </p:cNvPr>
            <p:cNvSpPr txBox="1"/>
            <p:nvPr/>
          </p:nvSpPr>
          <p:spPr>
            <a:xfrm>
              <a:off x="1901635" y="1241943"/>
              <a:ext cx="720587" cy="27332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100">
                  <a:solidFill>
                    <a:schemeClr val="bg1"/>
                  </a:solidFill>
                  <a:latin typeface="ＭＳ ゴシック" panose="020B0609070205080204" pitchFamily="49" charset="-128"/>
                  <a:ea typeface="ＭＳ ゴシック" panose="020B0609070205080204" pitchFamily="49" charset="-128"/>
                </a:rPr>
                <a:t>八東川</a:t>
              </a:r>
            </a:p>
          </p:txBody>
        </p:sp>
        <p:sp>
          <p:nvSpPr>
            <p:cNvPr id="19" name="四角形: 角を丸くする 18">
              <a:extLst>
                <a:ext uri="{FF2B5EF4-FFF2-40B4-BE49-F238E27FC236}">
                  <a16:creationId xmlns:a16="http://schemas.microsoft.com/office/drawing/2014/main" id="{3B8A2B75-FA2A-4052-A4E1-C302A3009A95}"/>
                </a:ext>
              </a:extLst>
            </p:cNvPr>
            <p:cNvSpPr/>
            <p:nvPr/>
          </p:nvSpPr>
          <p:spPr>
            <a:xfrm>
              <a:off x="3003222" y="1092856"/>
              <a:ext cx="3627783" cy="43069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0" name="テキスト ボックス 6">
              <a:extLst>
                <a:ext uri="{FF2B5EF4-FFF2-40B4-BE49-F238E27FC236}">
                  <a16:creationId xmlns:a16="http://schemas.microsoft.com/office/drawing/2014/main" id="{92C59FAB-5BB2-4B63-B342-D4AD8A5618B4}"/>
                </a:ext>
              </a:extLst>
            </p:cNvPr>
            <p:cNvSpPr txBox="1"/>
            <p:nvPr/>
          </p:nvSpPr>
          <p:spPr>
            <a:xfrm>
              <a:off x="4171071" y="802964"/>
              <a:ext cx="1598544" cy="27332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100" dirty="0">
                  <a:solidFill>
                    <a:schemeClr val="bg1"/>
                  </a:solidFill>
                  <a:latin typeface="ＭＳ ゴシック" panose="020B0609070205080204" pitchFamily="49" charset="-128"/>
                  <a:ea typeface="ＭＳ ゴシック" panose="020B0609070205080204" pitchFamily="49" charset="-128"/>
                </a:rPr>
                <a:t>業務範囲：隼福集落</a:t>
              </a:r>
            </a:p>
          </p:txBody>
        </p:sp>
      </p:grpSp>
      <p:sp>
        <p:nvSpPr>
          <p:cNvPr id="13" name="タイトル 10">
            <a:extLst>
              <a:ext uri="{FF2B5EF4-FFF2-40B4-BE49-F238E27FC236}">
                <a16:creationId xmlns:a16="http://schemas.microsoft.com/office/drawing/2014/main" id="{53FD822F-23C0-4C66-B6C5-63D99AD5589C}"/>
              </a:ext>
            </a:extLst>
          </p:cNvPr>
          <p:cNvSpPr txBox="1">
            <a:spLocks/>
          </p:cNvSpPr>
          <p:nvPr/>
        </p:nvSpPr>
        <p:spPr>
          <a:xfrm>
            <a:off x="343039" y="1246819"/>
            <a:ext cx="8568952" cy="549433"/>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2600" dirty="0">
                <a:latin typeface="メイリオ" panose="020B0604030504040204" pitchFamily="50" charset="-128"/>
                <a:ea typeface="メイリオ" panose="020B0604030504040204" pitchFamily="50" charset="-128"/>
              </a:rPr>
              <a:t>(</a:t>
            </a:r>
            <a:r>
              <a:rPr lang="ja-JP" altLang="en-US" sz="2600" dirty="0">
                <a:latin typeface="メイリオ" panose="020B0604030504040204" pitchFamily="50" charset="-128"/>
                <a:ea typeface="メイリオ" panose="020B0604030504040204" pitchFamily="50" charset="-128"/>
              </a:rPr>
              <a:t>測量・地質・補償関係コンサルタント部門</a:t>
            </a:r>
            <a:r>
              <a:rPr lang="en-US" altLang="ja-JP" sz="2600" dirty="0">
                <a:latin typeface="メイリオ" panose="020B0604030504040204" pitchFamily="50" charset="-128"/>
                <a:ea typeface="メイリオ" panose="020B0604030504040204" pitchFamily="50" charset="-128"/>
              </a:rPr>
              <a:t>)</a:t>
            </a:r>
            <a:endParaRPr lang="ja-JP" altLang="en-US" sz="2600" dirty="0">
              <a:latin typeface="メイリオ" panose="020B0604030504040204" pitchFamily="50" charset="-128"/>
              <a:ea typeface="メイリオ" panose="020B0604030504040204" pitchFamily="50" charset="-128"/>
            </a:endParaRPr>
          </a:p>
        </p:txBody>
      </p:sp>
      <p:pic>
        <p:nvPicPr>
          <p:cNvPr id="21" name="図 20">
            <a:extLst>
              <a:ext uri="{FF2B5EF4-FFF2-40B4-BE49-F238E27FC236}">
                <a16:creationId xmlns:a16="http://schemas.microsoft.com/office/drawing/2014/main" id="{D90DBC78-4176-4FFE-B0E0-740FB3F5C088}"/>
              </a:ext>
            </a:extLst>
          </p:cNvPr>
          <p:cNvPicPr>
            <a:picLocks noChangeAspect="1"/>
          </p:cNvPicPr>
          <p:nvPr/>
        </p:nvPicPr>
        <p:blipFill>
          <a:blip r:embed="rId4"/>
          <a:stretch>
            <a:fillRect/>
          </a:stretch>
        </p:blipFill>
        <p:spPr>
          <a:xfrm>
            <a:off x="6216417" y="6184155"/>
            <a:ext cx="2426018" cy="557213"/>
          </a:xfrm>
          <a:prstGeom prst="rect">
            <a:avLst/>
          </a:prstGeom>
        </p:spPr>
      </p:pic>
    </p:spTree>
    <p:extLst>
      <p:ext uri="{BB962C8B-B14F-4D97-AF65-F5344CB8AC3E}">
        <p14:creationId xmlns:p14="http://schemas.microsoft.com/office/powerpoint/2010/main" val="670639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50000">
              <a:schemeClr val="accent5"/>
            </a:gs>
            <a:gs pos="83000">
              <a:srgbClr val="DCEFF4"/>
            </a:gs>
            <a:gs pos="100000">
              <a:schemeClr val="accent5">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7A3BA8E0-8C31-4CAF-852C-B094A31C0A6F}"/>
              </a:ext>
            </a:extLst>
          </p:cNvPr>
          <p:cNvSpPr/>
          <p:nvPr/>
        </p:nvSpPr>
        <p:spPr>
          <a:xfrm>
            <a:off x="971600" y="763369"/>
            <a:ext cx="4965179" cy="369332"/>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rPr>
              <a:t>③ 現地調査の実施</a:t>
            </a:r>
            <a:endParaRPr lang="en-US" altLang="ja-JP" dirty="0">
              <a:latin typeface="メイリオ" panose="020B0604030504040204" pitchFamily="50" charset="-128"/>
              <a:ea typeface="メイリオ" panose="020B0604030504040204" pitchFamily="50" charset="-128"/>
            </a:endParaRPr>
          </a:p>
        </p:txBody>
      </p:sp>
      <p:sp>
        <p:nvSpPr>
          <p:cNvPr id="13" name="正方形/長方形 12">
            <a:extLst>
              <a:ext uri="{FF2B5EF4-FFF2-40B4-BE49-F238E27FC236}">
                <a16:creationId xmlns:a16="http://schemas.microsoft.com/office/drawing/2014/main" id="{48F40302-C0CD-45D3-9F6D-468D737F58B1}"/>
              </a:ext>
            </a:extLst>
          </p:cNvPr>
          <p:cNvSpPr/>
          <p:nvPr/>
        </p:nvSpPr>
        <p:spPr>
          <a:xfrm>
            <a:off x="1110139" y="1240127"/>
            <a:ext cx="1224136" cy="369332"/>
          </a:xfrm>
          <a:prstGeom prst="rect">
            <a:avLst/>
          </a:prstGeom>
        </p:spPr>
        <p:txBody>
          <a:bodyPr wrap="square">
            <a:spAutoFit/>
          </a:bodyPr>
          <a:lstStyle/>
          <a:p>
            <a:pPr algn="ctr"/>
            <a:r>
              <a:rPr lang="ja-JP" altLang="en-US" dirty="0">
                <a:latin typeface="メイリオ" panose="020B0604030504040204" pitchFamily="50" charset="-128"/>
                <a:ea typeface="メイリオ" panose="020B0604030504040204" pitchFamily="50" charset="-128"/>
              </a:rPr>
              <a:t>水準測量</a:t>
            </a:r>
            <a:endParaRPr lang="en-US" altLang="ja-JP" dirty="0">
              <a:latin typeface="メイリオ" panose="020B0604030504040204" pitchFamily="50" charset="-128"/>
              <a:ea typeface="メイリオ" panose="020B0604030504040204" pitchFamily="50" charset="-128"/>
            </a:endParaRPr>
          </a:p>
        </p:txBody>
      </p:sp>
      <p:sp>
        <p:nvSpPr>
          <p:cNvPr id="14" name="正方形/長方形 13">
            <a:extLst>
              <a:ext uri="{FF2B5EF4-FFF2-40B4-BE49-F238E27FC236}">
                <a16:creationId xmlns:a16="http://schemas.microsoft.com/office/drawing/2014/main" id="{62F51561-30E9-4EBA-9F4C-BC9B986212AE}"/>
              </a:ext>
            </a:extLst>
          </p:cNvPr>
          <p:cNvSpPr/>
          <p:nvPr/>
        </p:nvSpPr>
        <p:spPr>
          <a:xfrm>
            <a:off x="3151458" y="1225839"/>
            <a:ext cx="2986072" cy="369332"/>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rPr>
              <a:t>水量、簡易水質、水位観測</a:t>
            </a:r>
            <a:endParaRPr lang="en-US" altLang="ja-JP" dirty="0">
              <a:latin typeface="メイリオ" panose="020B0604030504040204" pitchFamily="50" charset="-128"/>
              <a:ea typeface="メイリオ" panose="020B0604030504040204" pitchFamily="50" charset="-128"/>
            </a:endParaRPr>
          </a:p>
        </p:txBody>
      </p:sp>
      <p:sp>
        <p:nvSpPr>
          <p:cNvPr id="15" name="正方形/長方形 14">
            <a:extLst>
              <a:ext uri="{FF2B5EF4-FFF2-40B4-BE49-F238E27FC236}">
                <a16:creationId xmlns:a16="http://schemas.microsoft.com/office/drawing/2014/main" id="{3BCB727D-7546-4C9D-89A6-CABC4DEBC43F}"/>
              </a:ext>
            </a:extLst>
          </p:cNvPr>
          <p:cNvSpPr/>
          <p:nvPr/>
        </p:nvSpPr>
        <p:spPr>
          <a:xfrm>
            <a:off x="6454503" y="1225839"/>
            <a:ext cx="2140622" cy="369332"/>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rPr>
              <a:t>水質検査用の採水</a:t>
            </a:r>
            <a:endParaRPr lang="en-US" altLang="ja-JP" dirty="0">
              <a:latin typeface="メイリオ" panose="020B0604030504040204" pitchFamily="50" charset="-128"/>
              <a:ea typeface="メイリオ" panose="020B0604030504040204" pitchFamily="50" charset="-128"/>
            </a:endParaRPr>
          </a:p>
        </p:txBody>
      </p:sp>
      <p:sp>
        <p:nvSpPr>
          <p:cNvPr id="16" name="タイトル 10">
            <a:extLst>
              <a:ext uri="{FF2B5EF4-FFF2-40B4-BE49-F238E27FC236}">
                <a16:creationId xmlns:a16="http://schemas.microsoft.com/office/drawing/2014/main" id="{A62E78F3-A0C2-49CE-85C1-2913820BCD7F}"/>
              </a:ext>
            </a:extLst>
          </p:cNvPr>
          <p:cNvSpPr txBox="1">
            <a:spLocks/>
          </p:cNvSpPr>
          <p:nvPr/>
        </p:nvSpPr>
        <p:spPr>
          <a:xfrm>
            <a:off x="2266950" y="265085"/>
            <a:ext cx="4393282" cy="5410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3200" dirty="0">
                <a:latin typeface="メイリオ" panose="020B0604030504040204" pitchFamily="50" charset="-128"/>
                <a:ea typeface="メイリオ" panose="020B0604030504040204" pitchFamily="50" charset="-128"/>
              </a:rPr>
              <a:t>1-4</a:t>
            </a:r>
            <a:r>
              <a:rPr lang="ja-JP" altLang="en-US" sz="3200" dirty="0">
                <a:latin typeface="メイリオ" panose="020B0604030504040204" pitchFamily="50" charset="-128"/>
                <a:ea typeface="メイリオ" panose="020B0604030504040204" pitchFamily="50" charset="-128"/>
              </a:rPr>
              <a:t>　業務内容の詳細</a:t>
            </a:r>
          </a:p>
        </p:txBody>
      </p:sp>
      <p:sp>
        <p:nvSpPr>
          <p:cNvPr id="17" name="スライド番号プレースホルダー 1">
            <a:extLst>
              <a:ext uri="{FF2B5EF4-FFF2-40B4-BE49-F238E27FC236}">
                <a16:creationId xmlns:a16="http://schemas.microsoft.com/office/drawing/2014/main" id="{EB733D9A-61F8-4511-B03D-B329B85B0807}"/>
              </a:ext>
            </a:extLst>
          </p:cNvPr>
          <p:cNvSpPr>
            <a:spLocks noGrp="1"/>
          </p:cNvSpPr>
          <p:nvPr>
            <p:ph type="sldNum" sz="quarter" idx="12"/>
          </p:nvPr>
        </p:nvSpPr>
        <p:spPr>
          <a:xfrm>
            <a:off x="6902896" y="6453336"/>
            <a:ext cx="2133600" cy="365125"/>
          </a:xfrm>
        </p:spPr>
        <p:txBody>
          <a:bodyPr/>
          <a:lstStyle/>
          <a:p>
            <a:fld id="{C0A1D452-8AB0-468A-B677-CA8BBFCB1F3C}" type="slidenum">
              <a:rPr kumimoji="1" lang="ja-JP" altLang="en-US" sz="1400" smtClean="0">
                <a:solidFill>
                  <a:schemeClr val="tx1"/>
                </a:solidFill>
                <a:latin typeface="ＭＳ ゴシック" panose="020B0609070205080204" pitchFamily="49" charset="-128"/>
                <a:ea typeface="ＭＳ ゴシック" panose="020B0609070205080204" pitchFamily="49" charset="-128"/>
              </a:rPr>
              <a:t>9</a:t>
            </a:fld>
            <a:endParaRPr kumimoji="1" lang="ja-JP" altLang="en-US" sz="1400" dirty="0">
              <a:solidFill>
                <a:schemeClr val="tx1"/>
              </a:solidFill>
              <a:latin typeface="ＭＳ ゴシック" panose="020B0609070205080204" pitchFamily="49" charset="-128"/>
              <a:ea typeface="ＭＳ ゴシック" panose="020B0609070205080204" pitchFamily="49" charset="-128"/>
            </a:endParaRPr>
          </a:p>
        </p:txBody>
      </p:sp>
      <p:pic>
        <p:nvPicPr>
          <p:cNvPr id="18" name="図 17">
            <a:extLst>
              <a:ext uri="{FF2B5EF4-FFF2-40B4-BE49-F238E27FC236}">
                <a16:creationId xmlns:a16="http://schemas.microsoft.com/office/drawing/2014/main" id="{967BAF57-B7B5-4330-8BA5-D7CBE2BC70A2}"/>
              </a:ext>
            </a:extLst>
          </p:cNvPr>
          <p:cNvPicPr>
            <a:picLocks noChangeAspect="1"/>
          </p:cNvPicPr>
          <p:nvPr/>
        </p:nvPicPr>
        <p:blipFill>
          <a:blip r:embed="rId2"/>
          <a:stretch>
            <a:fillRect/>
          </a:stretch>
        </p:blipFill>
        <p:spPr>
          <a:xfrm>
            <a:off x="6216417" y="6184155"/>
            <a:ext cx="2426018" cy="557213"/>
          </a:xfrm>
          <a:prstGeom prst="rect">
            <a:avLst/>
          </a:prstGeom>
        </p:spPr>
      </p:pic>
      <p:pic>
        <p:nvPicPr>
          <p:cNvPr id="2" name="図 1">
            <a:extLst>
              <a:ext uri="{FF2B5EF4-FFF2-40B4-BE49-F238E27FC236}">
                <a16:creationId xmlns:a16="http://schemas.microsoft.com/office/drawing/2014/main" id="{35F32260-FFF9-4BC3-AFDD-29A36E26EC06}"/>
              </a:ext>
            </a:extLst>
          </p:cNvPr>
          <p:cNvPicPr>
            <a:picLocks noChangeAspect="1"/>
          </p:cNvPicPr>
          <p:nvPr/>
        </p:nvPicPr>
        <p:blipFill>
          <a:blip r:embed="rId3"/>
          <a:stretch>
            <a:fillRect/>
          </a:stretch>
        </p:blipFill>
        <p:spPr>
          <a:xfrm>
            <a:off x="3205792" y="1630985"/>
            <a:ext cx="2879348" cy="4325534"/>
          </a:xfrm>
          <a:prstGeom prst="rect">
            <a:avLst/>
          </a:prstGeom>
        </p:spPr>
      </p:pic>
      <p:pic>
        <p:nvPicPr>
          <p:cNvPr id="3" name="図 2">
            <a:extLst>
              <a:ext uri="{FF2B5EF4-FFF2-40B4-BE49-F238E27FC236}">
                <a16:creationId xmlns:a16="http://schemas.microsoft.com/office/drawing/2014/main" id="{4C89628D-AEFE-4551-806D-35B3177F1CB7}"/>
              </a:ext>
            </a:extLst>
          </p:cNvPr>
          <p:cNvPicPr>
            <a:picLocks noChangeAspect="1"/>
          </p:cNvPicPr>
          <p:nvPr/>
        </p:nvPicPr>
        <p:blipFill>
          <a:blip r:embed="rId4"/>
          <a:stretch>
            <a:fillRect/>
          </a:stretch>
        </p:blipFill>
        <p:spPr>
          <a:xfrm>
            <a:off x="6109099" y="1630985"/>
            <a:ext cx="2879348" cy="4325534"/>
          </a:xfrm>
          <a:prstGeom prst="rect">
            <a:avLst/>
          </a:prstGeom>
        </p:spPr>
      </p:pic>
      <p:pic>
        <p:nvPicPr>
          <p:cNvPr id="4" name="図 3">
            <a:extLst>
              <a:ext uri="{FF2B5EF4-FFF2-40B4-BE49-F238E27FC236}">
                <a16:creationId xmlns:a16="http://schemas.microsoft.com/office/drawing/2014/main" id="{5156E7B2-08B8-492E-8F54-22B93FB5E91D}"/>
              </a:ext>
            </a:extLst>
          </p:cNvPr>
          <p:cNvPicPr>
            <a:picLocks noChangeAspect="1"/>
          </p:cNvPicPr>
          <p:nvPr/>
        </p:nvPicPr>
        <p:blipFill>
          <a:blip r:embed="rId5"/>
          <a:stretch>
            <a:fillRect/>
          </a:stretch>
        </p:blipFill>
        <p:spPr>
          <a:xfrm>
            <a:off x="281298" y="1630985"/>
            <a:ext cx="2879348" cy="4325534"/>
          </a:xfrm>
          <a:prstGeom prst="rect">
            <a:avLst/>
          </a:prstGeom>
        </p:spPr>
      </p:pic>
    </p:spTree>
    <p:extLst>
      <p:ext uri="{BB962C8B-B14F-4D97-AF65-F5344CB8AC3E}">
        <p14:creationId xmlns:p14="http://schemas.microsoft.com/office/powerpoint/2010/main" val="3337558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50000">
              <a:schemeClr val="accent5"/>
            </a:gs>
            <a:gs pos="83000">
              <a:srgbClr val="DCEFF4"/>
            </a:gs>
            <a:gs pos="100000">
              <a:schemeClr val="accent5">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4E0369F-A7C9-4C0A-9561-358C856C4B6B}"/>
              </a:ext>
            </a:extLst>
          </p:cNvPr>
          <p:cNvPicPr>
            <a:picLocks noChangeAspect="1"/>
          </p:cNvPicPr>
          <p:nvPr/>
        </p:nvPicPr>
        <p:blipFill>
          <a:blip r:embed="rId2"/>
          <a:stretch>
            <a:fillRect/>
          </a:stretch>
        </p:blipFill>
        <p:spPr>
          <a:xfrm>
            <a:off x="1043608" y="1119148"/>
            <a:ext cx="3331274" cy="5118164"/>
          </a:xfrm>
          <a:prstGeom prst="rect">
            <a:avLst/>
          </a:prstGeom>
        </p:spPr>
      </p:pic>
      <p:pic>
        <p:nvPicPr>
          <p:cNvPr id="5" name="図 4">
            <a:extLst>
              <a:ext uri="{FF2B5EF4-FFF2-40B4-BE49-F238E27FC236}">
                <a16:creationId xmlns:a16="http://schemas.microsoft.com/office/drawing/2014/main" id="{39A545D8-9EBF-4474-BB0C-75395F23D649}"/>
              </a:ext>
            </a:extLst>
          </p:cNvPr>
          <p:cNvPicPr>
            <a:picLocks noChangeAspect="1"/>
          </p:cNvPicPr>
          <p:nvPr/>
        </p:nvPicPr>
        <p:blipFill>
          <a:blip r:embed="rId3"/>
          <a:stretch>
            <a:fillRect/>
          </a:stretch>
        </p:blipFill>
        <p:spPr>
          <a:xfrm>
            <a:off x="4427984" y="2252064"/>
            <a:ext cx="4089630" cy="2545088"/>
          </a:xfrm>
          <a:prstGeom prst="rect">
            <a:avLst/>
          </a:prstGeom>
        </p:spPr>
      </p:pic>
      <p:sp>
        <p:nvSpPr>
          <p:cNvPr id="6" name="正方形/長方形 5">
            <a:extLst>
              <a:ext uri="{FF2B5EF4-FFF2-40B4-BE49-F238E27FC236}">
                <a16:creationId xmlns:a16="http://schemas.microsoft.com/office/drawing/2014/main" id="{AC4550CE-EA92-4FDF-8294-40471A4D9F34}"/>
              </a:ext>
            </a:extLst>
          </p:cNvPr>
          <p:cNvSpPr/>
          <p:nvPr/>
        </p:nvSpPr>
        <p:spPr>
          <a:xfrm>
            <a:off x="971600" y="763369"/>
            <a:ext cx="4965179" cy="369332"/>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rPr>
              <a:t>④ 月毎の報告</a:t>
            </a:r>
            <a:endParaRPr lang="en-US" altLang="ja-JP" dirty="0">
              <a:latin typeface="メイリオ" panose="020B0604030504040204" pitchFamily="50" charset="-128"/>
              <a:ea typeface="メイリオ" panose="020B0604030504040204" pitchFamily="50" charset="-128"/>
            </a:endParaRPr>
          </a:p>
        </p:txBody>
      </p:sp>
      <p:sp>
        <p:nvSpPr>
          <p:cNvPr id="7" name="タイトル 10">
            <a:extLst>
              <a:ext uri="{FF2B5EF4-FFF2-40B4-BE49-F238E27FC236}">
                <a16:creationId xmlns:a16="http://schemas.microsoft.com/office/drawing/2014/main" id="{39D4FDA2-0D5F-4406-93F7-8C00953047C2}"/>
              </a:ext>
            </a:extLst>
          </p:cNvPr>
          <p:cNvSpPr txBox="1">
            <a:spLocks/>
          </p:cNvSpPr>
          <p:nvPr/>
        </p:nvSpPr>
        <p:spPr>
          <a:xfrm>
            <a:off x="2266950" y="265085"/>
            <a:ext cx="4393282" cy="5410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3200" dirty="0">
                <a:latin typeface="メイリオ" panose="020B0604030504040204" pitchFamily="50" charset="-128"/>
                <a:ea typeface="メイリオ" panose="020B0604030504040204" pitchFamily="50" charset="-128"/>
              </a:rPr>
              <a:t>1-4</a:t>
            </a:r>
            <a:r>
              <a:rPr lang="ja-JP" altLang="en-US" sz="3200" dirty="0">
                <a:latin typeface="メイリオ" panose="020B0604030504040204" pitchFamily="50" charset="-128"/>
                <a:ea typeface="メイリオ" panose="020B0604030504040204" pitchFamily="50" charset="-128"/>
              </a:rPr>
              <a:t>　業務内容の詳細</a:t>
            </a:r>
          </a:p>
        </p:txBody>
      </p:sp>
      <p:pic>
        <p:nvPicPr>
          <p:cNvPr id="8" name="図 7">
            <a:extLst>
              <a:ext uri="{FF2B5EF4-FFF2-40B4-BE49-F238E27FC236}">
                <a16:creationId xmlns:a16="http://schemas.microsoft.com/office/drawing/2014/main" id="{302D9D42-D06C-4CE8-84B6-224BCAEFFC32}"/>
              </a:ext>
            </a:extLst>
          </p:cNvPr>
          <p:cNvPicPr>
            <a:picLocks noChangeAspect="1"/>
          </p:cNvPicPr>
          <p:nvPr/>
        </p:nvPicPr>
        <p:blipFill>
          <a:blip r:embed="rId4"/>
          <a:stretch>
            <a:fillRect/>
          </a:stretch>
        </p:blipFill>
        <p:spPr>
          <a:xfrm>
            <a:off x="6216417" y="6184155"/>
            <a:ext cx="2426018" cy="557213"/>
          </a:xfrm>
          <a:prstGeom prst="rect">
            <a:avLst/>
          </a:prstGeom>
        </p:spPr>
      </p:pic>
      <p:sp>
        <p:nvSpPr>
          <p:cNvPr id="9" name="スライド番号プレースホルダー 1">
            <a:extLst>
              <a:ext uri="{FF2B5EF4-FFF2-40B4-BE49-F238E27FC236}">
                <a16:creationId xmlns:a16="http://schemas.microsoft.com/office/drawing/2014/main" id="{C98F9A4C-14B7-4A2F-8CE7-F3C96AF3A5F7}"/>
              </a:ext>
            </a:extLst>
          </p:cNvPr>
          <p:cNvSpPr>
            <a:spLocks noGrp="1"/>
          </p:cNvSpPr>
          <p:nvPr>
            <p:ph type="sldNum" sz="quarter" idx="12"/>
          </p:nvPr>
        </p:nvSpPr>
        <p:spPr>
          <a:xfrm>
            <a:off x="6902896" y="6453336"/>
            <a:ext cx="2133600" cy="365125"/>
          </a:xfrm>
        </p:spPr>
        <p:txBody>
          <a:bodyPr/>
          <a:lstStyle/>
          <a:p>
            <a:fld id="{C0A1D452-8AB0-468A-B677-CA8BBFCB1F3C}" type="slidenum">
              <a:rPr kumimoji="1" lang="ja-JP" altLang="en-US" sz="1400" smtClean="0">
                <a:solidFill>
                  <a:schemeClr val="tx1"/>
                </a:solidFill>
                <a:latin typeface="ＭＳ ゴシック" panose="020B0609070205080204" pitchFamily="49" charset="-128"/>
                <a:ea typeface="ＭＳ ゴシック" panose="020B0609070205080204" pitchFamily="49" charset="-128"/>
              </a:rPr>
              <a:t>10</a:t>
            </a:fld>
            <a:endParaRPr kumimoji="1" lang="ja-JP" altLang="en-US" sz="1400" dirty="0">
              <a:solidFill>
                <a:schemeClr val="tx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3921174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50000">
              <a:schemeClr val="accent5"/>
            </a:gs>
            <a:gs pos="83000">
              <a:srgbClr val="DCEFF4"/>
            </a:gs>
            <a:gs pos="100000">
              <a:schemeClr val="accent5">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6C2B7D23-D85E-4866-B88A-5CEDA5B400B6}"/>
              </a:ext>
            </a:extLst>
          </p:cNvPr>
          <p:cNvSpPr txBox="1">
            <a:spLocks/>
          </p:cNvSpPr>
          <p:nvPr/>
        </p:nvSpPr>
        <p:spPr>
          <a:xfrm>
            <a:off x="1413882" y="2726739"/>
            <a:ext cx="6758518" cy="756281"/>
          </a:xfrm>
          <a:prstGeom prst="rect">
            <a:avLst/>
          </a:prstGeom>
        </p:spPr>
        <p:txBody>
          <a:bodyPr>
            <a:normAutofit fontScale="6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dirty="0">
                <a:latin typeface="メイリオ" pitchFamily="50" charset="-128"/>
                <a:ea typeface="メイリオ" pitchFamily="50" charset="-128"/>
              </a:rPr>
              <a:t>2.</a:t>
            </a:r>
            <a:r>
              <a:rPr lang="ja-JP" altLang="en-US" dirty="0">
                <a:latin typeface="メイリオ" pitchFamily="50" charset="-128"/>
                <a:ea typeface="メイリオ" pitchFamily="50" charset="-128"/>
              </a:rPr>
              <a:t>表彰に至る高評価の要因（推測）</a:t>
            </a:r>
          </a:p>
        </p:txBody>
      </p:sp>
      <p:sp>
        <p:nvSpPr>
          <p:cNvPr id="5" name="スライド番号プレースホルダー 1">
            <a:extLst>
              <a:ext uri="{FF2B5EF4-FFF2-40B4-BE49-F238E27FC236}">
                <a16:creationId xmlns:a16="http://schemas.microsoft.com/office/drawing/2014/main" id="{419F8596-44BD-4EB1-B13D-94B45B15C807}"/>
              </a:ext>
            </a:extLst>
          </p:cNvPr>
          <p:cNvSpPr>
            <a:spLocks noGrp="1"/>
          </p:cNvSpPr>
          <p:nvPr>
            <p:ph type="sldNum" sz="quarter" idx="12"/>
          </p:nvPr>
        </p:nvSpPr>
        <p:spPr>
          <a:xfrm>
            <a:off x="6902896" y="6453336"/>
            <a:ext cx="2133600" cy="365125"/>
          </a:xfrm>
        </p:spPr>
        <p:txBody>
          <a:bodyPr/>
          <a:lstStyle/>
          <a:p>
            <a:fld id="{C0A1D452-8AB0-468A-B677-CA8BBFCB1F3C}" type="slidenum">
              <a:rPr kumimoji="1" lang="ja-JP" altLang="en-US" sz="1400" smtClean="0">
                <a:solidFill>
                  <a:schemeClr val="tx1"/>
                </a:solidFill>
                <a:latin typeface="ＭＳ ゴシック" panose="020B0609070205080204" pitchFamily="49" charset="-128"/>
                <a:ea typeface="ＭＳ ゴシック" panose="020B0609070205080204" pitchFamily="49" charset="-128"/>
              </a:rPr>
              <a:t>11</a:t>
            </a:fld>
            <a:endParaRPr kumimoji="1" lang="ja-JP" altLang="en-US" sz="1400" dirty="0">
              <a:solidFill>
                <a:schemeClr val="tx1"/>
              </a:solidFill>
              <a:latin typeface="ＭＳ ゴシック" panose="020B0609070205080204" pitchFamily="49" charset="-128"/>
              <a:ea typeface="ＭＳ ゴシック" panose="020B0609070205080204" pitchFamily="49" charset="-128"/>
            </a:endParaRPr>
          </a:p>
        </p:txBody>
      </p:sp>
      <p:pic>
        <p:nvPicPr>
          <p:cNvPr id="6" name="図 5">
            <a:extLst>
              <a:ext uri="{FF2B5EF4-FFF2-40B4-BE49-F238E27FC236}">
                <a16:creationId xmlns:a16="http://schemas.microsoft.com/office/drawing/2014/main" id="{EE0CA79B-55E1-4C4C-8EEA-BD4934B7411F}"/>
              </a:ext>
            </a:extLst>
          </p:cNvPr>
          <p:cNvPicPr>
            <a:picLocks noChangeAspect="1"/>
          </p:cNvPicPr>
          <p:nvPr/>
        </p:nvPicPr>
        <p:blipFill>
          <a:blip r:embed="rId2"/>
          <a:stretch>
            <a:fillRect/>
          </a:stretch>
        </p:blipFill>
        <p:spPr>
          <a:xfrm>
            <a:off x="6216417" y="6184155"/>
            <a:ext cx="2426018" cy="557213"/>
          </a:xfrm>
          <a:prstGeom prst="rect">
            <a:avLst/>
          </a:prstGeom>
        </p:spPr>
      </p:pic>
    </p:spTree>
    <p:extLst>
      <p:ext uri="{BB962C8B-B14F-4D97-AF65-F5344CB8AC3E}">
        <p14:creationId xmlns:p14="http://schemas.microsoft.com/office/powerpoint/2010/main" val="1692764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50000">
              <a:schemeClr val="accent5"/>
            </a:gs>
            <a:gs pos="83000">
              <a:srgbClr val="DCEFF4"/>
            </a:gs>
            <a:gs pos="100000">
              <a:schemeClr val="accent5">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9AE4E934-2511-4359-B0A4-BA653B7E9AE2}"/>
              </a:ext>
            </a:extLst>
          </p:cNvPr>
          <p:cNvSpPr txBox="1"/>
          <p:nvPr/>
        </p:nvSpPr>
        <p:spPr>
          <a:xfrm>
            <a:off x="395536" y="692696"/>
            <a:ext cx="8748464" cy="707886"/>
          </a:xfrm>
          <a:prstGeom prst="rect">
            <a:avLst/>
          </a:prstGeom>
          <a:noFill/>
        </p:spPr>
        <p:txBody>
          <a:bodyPr wrap="square" rtlCol="0">
            <a:spAutoFit/>
          </a:bodyPr>
          <a:lstStyle/>
          <a:p>
            <a:r>
              <a:rPr lang="en-US" altLang="ja-JP" sz="2000" dirty="0">
                <a:latin typeface="メイリオ" panose="020B0604030504040204" pitchFamily="50" charset="-128"/>
                <a:ea typeface="メイリオ" panose="020B0604030504040204" pitchFamily="50" charset="-128"/>
              </a:rPr>
              <a:t>2-1</a:t>
            </a:r>
          </a:p>
          <a:p>
            <a:r>
              <a:rPr kumimoji="1" lang="ja-JP" altLang="en-US" sz="2000" dirty="0">
                <a:latin typeface="メイリオ" panose="020B0604030504040204" pitchFamily="50" charset="-128"/>
                <a:ea typeface="メイリオ" panose="020B0604030504040204" pitchFamily="50" charset="-128"/>
              </a:rPr>
              <a:t>　</a:t>
            </a:r>
            <a:r>
              <a:rPr kumimoji="1" lang="ja-JP" altLang="en-US" sz="2000" dirty="0">
                <a:solidFill>
                  <a:srgbClr val="FF0000"/>
                </a:solidFill>
                <a:latin typeface="メイリオ" panose="020B0604030504040204" pitchFamily="50" charset="-128"/>
                <a:ea typeface="メイリオ" panose="020B0604030504040204" pitchFamily="50" charset="-128"/>
              </a:rPr>
              <a:t>・調査対象井戸の井戸台帳（基礎データ）作成を提案し実施した</a:t>
            </a:r>
            <a:endParaRPr kumimoji="1" lang="en-US" altLang="ja-JP" sz="2000" dirty="0">
              <a:solidFill>
                <a:srgbClr val="FF0000"/>
              </a:solidFill>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E48AF6CE-6330-44C9-8658-6FEE4EFE22EE}"/>
              </a:ext>
            </a:extLst>
          </p:cNvPr>
          <p:cNvSpPr txBox="1"/>
          <p:nvPr/>
        </p:nvSpPr>
        <p:spPr>
          <a:xfrm>
            <a:off x="395536" y="1400582"/>
            <a:ext cx="7920880" cy="400110"/>
          </a:xfrm>
          <a:prstGeom prst="rect">
            <a:avLst/>
          </a:prstGeom>
          <a:noFill/>
        </p:spPr>
        <p:txBody>
          <a:bodyPr wrap="square" rtlCol="0">
            <a:spAutoFit/>
          </a:bodyPr>
          <a:lstStyle/>
          <a:p>
            <a:r>
              <a:rPr kumimoji="1" lang="ja-JP" altLang="en-US" sz="2000" dirty="0">
                <a:latin typeface="メイリオ" panose="020B0604030504040204" pitchFamily="50" charset="-128"/>
                <a:ea typeface="メイリオ" panose="020B0604030504040204" pitchFamily="50" charset="-128"/>
              </a:rPr>
              <a:t>　→今後複数年にわたる河川改修工事、継続水文調査の一助となる</a:t>
            </a:r>
            <a:endParaRPr kumimoji="1" lang="en-US" altLang="ja-JP" sz="2000"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5259734A-A6DD-46A9-B719-8D853EC89541}"/>
              </a:ext>
            </a:extLst>
          </p:cNvPr>
          <p:cNvSpPr txBox="1"/>
          <p:nvPr/>
        </p:nvSpPr>
        <p:spPr>
          <a:xfrm>
            <a:off x="395536" y="1640890"/>
            <a:ext cx="8748464" cy="707886"/>
          </a:xfrm>
          <a:prstGeom prst="rect">
            <a:avLst/>
          </a:prstGeom>
          <a:noFill/>
        </p:spPr>
        <p:txBody>
          <a:bodyPr wrap="square" rtlCol="0">
            <a:spAutoFit/>
          </a:bodyPr>
          <a:lstStyle/>
          <a:p>
            <a:r>
              <a:rPr lang="en-US" altLang="ja-JP" sz="2000" dirty="0">
                <a:latin typeface="メイリオ" panose="020B0604030504040204" pitchFamily="50" charset="-128"/>
                <a:ea typeface="メイリオ" panose="020B0604030504040204" pitchFamily="50" charset="-128"/>
              </a:rPr>
              <a:t>2-</a:t>
            </a:r>
            <a:r>
              <a:rPr kumimoji="1" lang="en-US" altLang="ja-JP" sz="2000" dirty="0">
                <a:latin typeface="メイリオ" panose="020B0604030504040204" pitchFamily="50" charset="-128"/>
                <a:ea typeface="メイリオ" panose="020B0604030504040204" pitchFamily="50" charset="-128"/>
              </a:rPr>
              <a:t>2</a:t>
            </a:r>
            <a:endParaRPr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　</a:t>
            </a:r>
            <a:r>
              <a:rPr kumimoji="1" lang="ja-JP" altLang="en-US" sz="2000" dirty="0">
                <a:solidFill>
                  <a:srgbClr val="FF0000"/>
                </a:solidFill>
                <a:latin typeface="メイリオ" panose="020B0604030504040204" pitchFamily="50" charset="-128"/>
                <a:ea typeface="メイリオ" panose="020B0604030504040204" pitchFamily="50" charset="-128"/>
              </a:rPr>
              <a:t>・当該地の地下水位観測データの標高管理を提案し実施した</a:t>
            </a:r>
            <a:endParaRPr kumimoji="1" lang="en-US" altLang="ja-JP" sz="2000" dirty="0">
              <a:solidFill>
                <a:srgbClr val="FF0000"/>
              </a:solidFill>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FC45433D-F38D-4F46-8206-0E15363E371C}"/>
              </a:ext>
            </a:extLst>
          </p:cNvPr>
          <p:cNvSpPr txBox="1"/>
          <p:nvPr/>
        </p:nvSpPr>
        <p:spPr>
          <a:xfrm>
            <a:off x="366242" y="2336012"/>
            <a:ext cx="7920880" cy="400110"/>
          </a:xfrm>
          <a:prstGeom prst="rect">
            <a:avLst/>
          </a:prstGeom>
          <a:noFill/>
        </p:spPr>
        <p:txBody>
          <a:bodyPr wrap="square" rtlCol="0">
            <a:spAutoFit/>
          </a:bodyPr>
          <a:lstStyle/>
          <a:p>
            <a:r>
              <a:rPr kumimoji="1" lang="ja-JP" altLang="en-US" sz="2000" dirty="0">
                <a:latin typeface="メイリオ" panose="020B0604030504040204" pitchFamily="50" charset="-128"/>
                <a:ea typeface="メイリオ" panose="020B0604030504040204" pitchFamily="50" charset="-128"/>
              </a:rPr>
              <a:t>　→今後複数年にわたる河川改修工事の影響検討が行える</a:t>
            </a:r>
            <a:endParaRPr kumimoji="1" lang="en-US" altLang="ja-JP" sz="2000" dirty="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FC79B8F4-8A59-43C9-912B-19C43161A072}"/>
              </a:ext>
            </a:extLst>
          </p:cNvPr>
          <p:cNvSpPr txBox="1"/>
          <p:nvPr/>
        </p:nvSpPr>
        <p:spPr>
          <a:xfrm>
            <a:off x="366242" y="4941168"/>
            <a:ext cx="8748464" cy="707886"/>
          </a:xfrm>
          <a:prstGeom prst="rect">
            <a:avLst/>
          </a:prstGeom>
          <a:noFill/>
        </p:spPr>
        <p:txBody>
          <a:bodyPr wrap="square" rtlCol="0">
            <a:spAutoFit/>
          </a:bodyPr>
          <a:lstStyle/>
          <a:p>
            <a:r>
              <a:rPr lang="en-US" altLang="ja-JP" sz="2000" dirty="0">
                <a:latin typeface="メイリオ" panose="020B0604030504040204" pitchFamily="50" charset="-128"/>
                <a:ea typeface="メイリオ" panose="020B0604030504040204" pitchFamily="50" charset="-128"/>
              </a:rPr>
              <a:t>2-5</a:t>
            </a:r>
          </a:p>
          <a:p>
            <a:r>
              <a:rPr kumimoji="1" lang="ja-JP" altLang="en-US" sz="2000" dirty="0">
                <a:latin typeface="メイリオ" panose="020B0604030504040204" pitchFamily="50" charset="-128"/>
                <a:ea typeface="メイリオ" panose="020B0604030504040204" pitchFamily="50" charset="-128"/>
              </a:rPr>
              <a:t>　</a:t>
            </a:r>
            <a:r>
              <a:rPr kumimoji="1" lang="ja-JP" altLang="en-US" sz="2000" dirty="0">
                <a:solidFill>
                  <a:srgbClr val="FF0000"/>
                </a:solidFill>
                <a:latin typeface="メイリオ" panose="020B0604030504040204" pitchFamily="50" charset="-128"/>
                <a:ea typeface="メイリオ" panose="020B0604030504040204" pitchFamily="50" charset="-128"/>
              </a:rPr>
              <a:t>・年間を通した地下水位を模式断面図によってわかりやすく整理した</a:t>
            </a:r>
            <a:endParaRPr kumimoji="1" lang="en-US" altLang="ja-JP" sz="2000" dirty="0">
              <a:solidFill>
                <a:srgbClr val="FF0000"/>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556C5697-9D64-444E-AA29-2A4D86C39BF9}"/>
              </a:ext>
            </a:extLst>
          </p:cNvPr>
          <p:cNvSpPr txBox="1"/>
          <p:nvPr/>
        </p:nvSpPr>
        <p:spPr>
          <a:xfrm>
            <a:off x="323528" y="5607178"/>
            <a:ext cx="7920880" cy="400110"/>
          </a:xfrm>
          <a:prstGeom prst="rect">
            <a:avLst/>
          </a:prstGeom>
          <a:noFill/>
        </p:spPr>
        <p:txBody>
          <a:bodyPr wrap="square" rtlCol="0">
            <a:spAutoFit/>
          </a:bodyPr>
          <a:lstStyle/>
          <a:p>
            <a:r>
              <a:rPr kumimoji="1" lang="ja-JP" altLang="en-US" sz="2000" dirty="0">
                <a:latin typeface="メイリオ" panose="020B0604030504040204" pitchFamily="50" charset="-128"/>
                <a:ea typeface="メイリオ" panose="020B0604030504040204" pitchFamily="50" charset="-128"/>
              </a:rPr>
              <a:t>　→吸水不可が生じた井戸に対し、工事履歴など含め整理した</a:t>
            </a:r>
            <a:endParaRPr kumimoji="1" lang="en-US" altLang="ja-JP" sz="2000"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9E76C7D3-08F9-4AB2-99DF-4B12102784AE}"/>
              </a:ext>
            </a:extLst>
          </p:cNvPr>
          <p:cNvSpPr txBox="1"/>
          <p:nvPr/>
        </p:nvSpPr>
        <p:spPr>
          <a:xfrm>
            <a:off x="362447" y="2636912"/>
            <a:ext cx="8748464" cy="707886"/>
          </a:xfrm>
          <a:prstGeom prst="rect">
            <a:avLst/>
          </a:prstGeom>
          <a:noFill/>
        </p:spPr>
        <p:txBody>
          <a:bodyPr wrap="square" rtlCol="0">
            <a:spAutoFit/>
          </a:bodyPr>
          <a:lstStyle/>
          <a:p>
            <a:r>
              <a:rPr lang="en-US" altLang="ja-JP" sz="2000" dirty="0">
                <a:latin typeface="メイリオ" panose="020B0604030504040204" pitchFamily="50" charset="-128"/>
                <a:ea typeface="メイリオ" panose="020B0604030504040204" pitchFamily="50" charset="-128"/>
              </a:rPr>
              <a:t>2-3</a:t>
            </a:r>
          </a:p>
          <a:p>
            <a:r>
              <a:rPr kumimoji="1" lang="ja-JP" altLang="en-US" sz="2000" dirty="0">
                <a:latin typeface="メイリオ" panose="020B0604030504040204" pitchFamily="50" charset="-128"/>
                <a:ea typeface="メイリオ" panose="020B0604030504040204" pitchFamily="50" charset="-128"/>
              </a:rPr>
              <a:t>　</a:t>
            </a:r>
            <a:r>
              <a:rPr kumimoji="1" lang="ja-JP" altLang="en-US" sz="2000" dirty="0">
                <a:solidFill>
                  <a:srgbClr val="FF0000"/>
                </a:solidFill>
                <a:latin typeface="メイリオ" panose="020B0604030504040204" pitchFamily="50" charset="-128"/>
                <a:ea typeface="メイリオ" panose="020B0604030504040204" pitchFamily="50" charset="-128"/>
              </a:rPr>
              <a:t>・井戸水が出なくなった地権者の緊急観測、観測数量増等の迅速な対応</a:t>
            </a:r>
            <a:endParaRPr kumimoji="1" lang="en-US" altLang="ja-JP" sz="2000" dirty="0">
              <a:solidFill>
                <a:srgbClr val="FF0000"/>
              </a:solidFill>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49A02246-38F1-4E3B-828F-BE9A7D1D88F0}"/>
              </a:ext>
            </a:extLst>
          </p:cNvPr>
          <p:cNvSpPr txBox="1"/>
          <p:nvPr/>
        </p:nvSpPr>
        <p:spPr>
          <a:xfrm>
            <a:off x="366242" y="3291232"/>
            <a:ext cx="8320558" cy="707886"/>
          </a:xfrm>
          <a:prstGeom prst="rect">
            <a:avLst/>
          </a:prstGeom>
          <a:noFill/>
        </p:spPr>
        <p:txBody>
          <a:bodyPr wrap="square" rtlCol="0">
            <a:spAutoFit/>
          </a:bodyPr>
          <a:lstStyle/>
          <a:p>
            <a:r>
              <a:rPr kumimoji="1" lang="ja-JP" altLang="en-US" sz="2000" dirty="0">
                <a:latin typeface="メイリオ" panose="020B0604030504040204" pitchFamily="50" charset="-128"/>
                <a:ea typeface="メイリオ" panose="020B0604030504040204" pitchFamily="50" charset="-128"/>
              </a:rPr>
              <a:t>　→地権者の要望による緊急観測、数量増に伴うデータ解析とりまとめ</a:t>
            </a:r>
            <a:endParaRPr kumimoji="1"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をギリギリまで対応してとりまとめた</a:t>
            </a:r>
            <a:endParaRPr kumimoji="1" lang="en-US" altLang="ja-JP" sz="2000" dirty="0">
              <a:latin typeface="メイリオ" panose="020B0604030504040204" pitchFamily="50" charset="-128"/>
              <a:ea typeface="メイリオ" panose="020B0604030504040204" pitchFamily="50" charset="-128"/>
            </a:endParaRPr>
          </a:p>
        </p:txBody>
      </p:sp>
      <p:sp>
        <p:nvSpPr>
          <p:cNvPr id="16" name="タイトル 1">
            <a:extLst>
              <a:ext uri="{FF2B5EF4-FFF2-40B4-BE49-F238E27FC236}">
                <a16:creationId xmlns:a16="http://schemas.microsoft.com/office/drawing/2014/main" id="{7ACB286C-54CC-4A03-8E50-273450C57FFF}"/>
              </a:ext>
            </a:extLst>
          </p:cNvPr>
          <p:cNvSpPr txBox="1">
            <a:spLocks/>
          </p:cNvSpPr>
          <p:nvPr/>
        </p:nvSpPr>
        <p:spPr>
          <a:xfrm>
            <a:off x="1413882" y="368463"/>
            <a:ext cx="6758518" cy="756281"/>
          </a:xfrm>
          <a:prstGeom prst="rect">
            <a:avLst/>
          </a:prstGeom>
        </p:spPr>
        <p:txBody>
          <a:bodyPr>
            <a:normAutofit fontScale="6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dirty="0">
                <a:latin typeface="メイリオ" pitchFamily="50" charset="-128"/>
                <a:ea typeface="メイリオ" pitchFamily="50" charset="-128"/>
              </a:rPr>
              <a:t>2.</a:t>
            </a:r>
            <a:r>
              <a:rPr lang="ja-JP" altLang="en-US" dirty="0">
                <a:latin typeface="メイリオ" pitchFamily="50" charset="-128"/>
                <a:ea typeface="メイリオ" pitchFamily="50" charset="-128"/>
              </a:rPr>
              <a:t>表彰に至る高評価の要因（推測）</a:t>
            </a:r>
          </a:p>
        </p:txBody>
      </p:sp>
      <p:sp>
        <p:nvSpPr>
          <p:cNvPr id="17" name="テキスト ボックス 16">
            <a:extLst>
              <a:ext uri="{FF2B5EF4-FFF2-40B4-BE49-F238E27FC236}">
                <a16:creationId xmlns:a16="http://schemas.microsoft.com/office/drawing/2014/main" id="{CF25A2C9-D2D4-488F-BD26-951518D1E3C3}"/>
              </a:ext>
            </a:extLst>
          </p:cNvPr>
          <p:cNvSpPr txBox="1"/>
          <p:nvPr/>
        </p:nvSpPr>
        <p:spPr>
          <a:xfrm>
            <a:off x="366242" y="3858405"/>
            <a:ext cx="8748464" cy="707886"/>
          </a:xfrm>
          <a:prstGeom prst="rect">
            <a:avLst/>
          </a:prstGeom>
          <a:noFill/>
        </p:spPr>
        <p:txBody>
          <a:bodyPr wrap="square" rtlCol="0">
            <a:spAutoFit/>
          </a:bodyPr>
          <a:lstStyle/>
          <a:p>
            <a:r>
              <a:rPr lang="en-US" altLang="ja-JP" sz="2000" dirty="0">
                <a:latin typeface="メイリオ" panose="020B0604030504040204" pitchFamily="50" charset="-128"/>
                <a:ea typeface="メイリオ" panose="020B0604030504040204" pitchFamily="50" charset="-128"/>
              </a:rPr>
              <a:t>2-4</a:t>
            </a:r>
          </a:p>
          <a:p>
            <a:r>
              <a:rPr kumimoji="1" lang="ja-JP" altLang="en-US" sz="2000" dirty="0">
                <a:latin typeface="メイリオ" panose="020B0604030504040204" pitchFamily="50" charset="-128"/>
                <a:ea typeface="メイリオ" panose="020B0604030504040204" pitchFamily="50" charset="-128"/>
              </a:rPr>
              <a:t>　</a:t>
            </a:r>
            <a:r>
              <a:rPr kumimoji="1" lang="ja-JP" altLang="en-US" sz="2000" dirty="0">
                <a:solidFill>
                  <a:srgbClr val="FF0000"/>
                </a:solidFill>
                <a:latin typeface="メイリオ" panose="020B0604030504040204" pitchFamily="50" charset="-128"/>
                <a:ea typeface="メイリオ" panose="020B0604030504040204" pitchFamily="50" charset="-128"/>
              </a:rPr>
              <a:t>・水量調査結果を特色によってグループ化し、わかりやすく整理した</a:t>
            </a:r>
            <a:endParaRPr kumimoji="1" lang="en-US" altLang="ja-JP" sz="2000" dirty="0">
              <a:solidFill>
                <a:srgbClr val="FF0000"/>
              </a:solidFill>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B3897C6D-8617-4AEE-8486-C0908B44136B}"/>
              </a:ext>
            </a:extLst>
          </p:cNvPr>
          <p:cNvSpPr txBox="1"/>
          <p:nvPr/>
        </p:nvSpPr>
        <p:spPr>
          <a:xfrm>
            <a:off x="323528" y="4524415"/>
            <a:ext cx="8454230" cy="400110"/>
          </a:xfrm>
          <a:prstGeom prst="rect">
            <a:avLst/>
          </a:prstGeom>
          <a:noFill/>
        </p:spPr>
        <p:txBody>
          <a:bodyPr wrap="square" rtlCol="0">
            <a:spAutoFit/>
          </a:bodyPr>
          <a:lstStyle/>
          <a:p>
            <a:r>
              <a:rPr kumimoji="1" lang="ja-JP" altLang="en-US" sz="2000" dirty="0">
                <a:latin typeface="メイリオ" panose="020B0604030504040204" pitchFamily="50" charset="-128"/>
                <a:ea typeface="メイリオ" panose="020B0604030504040204" pitchFamily="50" charset="-128"/>
              </a:rPr>
              <a:t>　→水量のばらつきをグループ化することで結果を整理・解釈をした</a:t>
            </a:r>
            <a:endParaRPr kumimoji="1" lang="en-US" altLang="ja-JP" sz="2000" dirty="0">
              <a:latin typeface="メイリオ" panose="020B0604030504040204" pitchFamily="50" charset="-128"/>
              <a:ea typeface="メイリオ" panose="020B0604030504040204" pitchFamily="50" charset="-128"/>
            </a:endParaRPr>
          </a:p>
        </p:txBody>
      </p:sp>
      <p:pic>
        <p:nvPicPr>
          <p:cNvPr id="15" name="図 14">
            <a:extLst>
              <a:ext uri="{FF2B5EF4-FFF2-40B4-BE49-F238E27FC236}">
                <a16:creationId xmlns:a16="http://schemas.microsoft.com/office/drawing/2014/main" id="{2D2932D2-AA0C-4487-8A30-FC7DD19506D2}"/>
              </a:ext>
            </a:extLst>
          </p:cNvPr>
          <p:cNvPicPr>
            <a:picLocks noChangeAspect="1"/>
          </p:cNvPicPr>
          <p:nvPr/>
        </p:nvPicPr>
        <p:blipFill>
          <a:blip r:embed="rId2"/>
          <a:stretch>
            <a:fillRect/>
          </a:stretch>
        </p:blipFill>
        <p:spPr>
          <a:xfrm>
            <a:off x="6216417" y="6184155"/>
            <a:ext cx="2426018" cy="557213"/>
          </a:xfrm>
          <a:prstGeom prst="rect">
            <a:avLst/>
          </a:prstGeom>
        </p:spPr>
      </p:pic>
      <p:sp>
        <p:nvSpPr>
          <p:cNvPr id="19" name="スライド番号プレースホルダー 1">
            <a:extLst>
              <a:ext uri="{FF2B5EF4-FFF2-40B4-BE49-F238E27FC236}">
                <a16:creationId xmlns:a16="http://schemas.microsoft.com/office/drawing/2014/main" id="{F8856AD3-FD33-4644-AF37-FE839E7A57A6}"/>
              </a:ext>
            </a:extLst>
          </p:cNvPr>
          <p:cNvSpPr>
            <a:spLocks noGrp="1"/>
          </p:cNvSpPr>
          <p:nvPr>
            <p:ph type="sldNum" sz="quarter" idx="12"/>
          </p:nvPr>
        </p:nvSpPr>
        <p:spPr>
          <a:xfrm>
            <a:off x="6902896" y="6453336"/>
            <a:ext cx="2133600" cy="365125"/>
          </a:xfrm>
        </p:spPr>
        <p:txBody>
          <a:bodyPr/>
          <a:lstStyle/>
          <a:p>
            <a:fld id="{C0A1D452-8AB0-468A-B677-CA8BBFCB1F3C}" type="slidenum">
              <a:rPr kumimoji="1" lang="ja-JP" altLang="en-US" sz="1400" smtClean="0">
                <a:solidFill>
                  <a:schemeClr val="tx1"/>
                </a:solidFill>
                <a:latin typeface="ＭＳ ゴシック" panose="020B0609070205080204" pitchFamily="49" charset="-128"/>
                <a:ea typeface="ＭＳ ゴシック" panose="020B0609070205080204" pitchFamily="49" charset="-128"/>
              </a:rPr>
              <a:t>12</a:t>
            </a:fld>
            <a:endParaRPr kumimoji="1" lang="ja-JP" altLang="en-US" sz="1400" dirty="0">
              <a:solidFill>
                <a:schemeClr val="tx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4050611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50000">
              <a:schemeClr val="accent5"/>
            </a:gs>
            <a:gs pos="83000">
              <a:srgbClr val="DCEFF4"/>
            </a:gs>
            <a:gs pos="100000">
              <a:schemeClr val="accent5">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9AE4E934-2511-4359-B0A4-BA653B7E9AE2}"/>
              </a:ext>
            </a:extLst>
          </p:cNvPr>
          <p:cNvSpPr txBox="1"/>
          <p:nvPr/>
        </p:nvSpPr>
        <p:spPr>
          <a:xfrm>
            <a:off x="395536" y="692696"/>
            <a:ext cx="8748464" cy="707886"/>
          </a:xfrm>
          <a:prstGeom prst="rect">
            <a:avLst/>
          </a:prstGeom>
          <a:noFill/>
        </p:spPr>
        <p:txBody>
          <a:bodyPr wrap="square" rtlCol="0">
            <a:spAutoFit/>
          </a:bodyPr>
          <a:lstStyle/>
          <a:p>
            <a:r>
              <a:rPr lang="en-US" altLang="ja-JP" sz="2000" dirty="0">
                <a:latin typeface="メイリオ" panose="020B0604030504040204" pitchFamily="50" charset="-128"/>
                <a:ea typeface="メイリオ" panose="020B0604030504040204" pitchFamily="50" charset="-128"/>
              </a:rPr>
              <a:t>2-1</a:t>
            </a:r>
          </a:p>
          <a:p>
            <a:r>
              <a:rPr kumimoji="1" lang="ja-JP" altLang="en-US" sz="2000" dirty="0">
                <a:latin typeface="メイリオ" panose="020B0604030504040204" pitchFamily="50" charset="-128"/>
                <a:ea typeface="メイリオ" panose="020B0604030504040204" pitchFamily="50" charset="-128"/>
              </a:rPr>
              <a:t>　</a:t>
            </a:r>
            <a:r>
              <a:rPr kumimoji="1" lang="ja-JP" altLang="en-US" sz="2000" dirty="0">
                <a:solidFill>
                  <a:srgbClr val="FF0000"/>
                </a:solidFill>
                <a:latin typeface="メイリオ" panose="020B0604030504040204" pitchFamily="50" charset="-128"/>
                <a:ea typeface="メイリオ" panose="020B0604030504040204" pitchFamily="50" charset="-128"/>
              </a:rPr>
              <a:t>・調査対象井戸の井戸台帳（基礎データ）作成を提案し実施した</a:t>
            </a:r>
            <a:endParaRPr kumimoji="1" lang="en-US" altLang="ja-JP" sz="2000" dirty="0">
              <a:solidFill>
                <a:srgbClr val="FF0000"/>
              </a:solidFill>
              <a:latin typeface="メイリオ" panose="020B0604030504040204" pitchFamily="50" charset="-128"/>
              <a:ea typeface="メイリオ" panose="020B0604030504040204" pitchFamily="50" charset="-128"/>
            </a:endParaRPr>
          </a:p>
        </p:txBody>
      </p:sp>
      <p:sp>
        <p:nvSpPr>
          <p:cNvPr id="16" name="タイトル 1">
            <a:extLst>
              <a:ext uri="{FF2B5EF4-FFF2-40B4-BE49-F238E27FC236}">
                <a16:creationId xmlns:a16="http://schemas.microsoft.com/office/drawing/2014/main" id="{7ACB286C-54CC-4A03-8E50-273450C57FFF}"/>
              </a:ext>
            </a:extLst>
          </p:cNvPr>
          <p:cNvSpPr txBox="1">
            <a:spLocks/>
          </p:cNvSpPr>
          <p:nvPr/>
        </p:nvSpPr>
        <p:spPr>
          <a:xfrm>
            <a:off x="1413882" y="368463"/>
            <a:ext cx="6758518" cy="756281"/>
          </a:xfrm>
          <a:prstGeom prst="rect">
            <a:avLst/>
          </a:prstGeom>
        </p:spPr>
        <p:txBody>
          <a:bodyPr>
            <a:normAutofit fontScale="6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dirty="0">
                <a:latin typeface="メイリオ" pitchFamily="50" charset="-128"/>
                <a:ea typeface="メイリオ" pitchFamily="50" charset="-128"/>
              </a:rPr>
              <a:t>2.</a:t>
            </a:r>
            <a:r>
              <a:rPr lang="ja-JP" altLang="en-US" dirty="0">
                <a:latin typeface="メイリオ" pitchFamily="50" charset="-128"/>
                <a:ea typeface="メイリオ" pitchFamily="50" charset="-128"/>
              </a:rPr>
              <a:t>表彰に至る高評価の要因（推測）</a:t>
            </a:r>
          </a:p>
        </p:txBody>
      </p:sp>
      <p:grpSp>
        <p:nvGrpSpPr>
          <p:cNvPr id="17" name="グループ化 16">
            <a:extLst>
              <a:ext uri="{FF2B5EF4-FFF2-40B4-BE49-F238E27FC236}">
                <a16:creationId xmlns:a16="http://schemas.microsoft.com/office/drawing/2014/main" id="{5491A97D-03BE-4D35-B3DE-BE11A7A79B37}"/>
              </a:ext>
            </a:extLst>
          </p:cNvPr>
          <p:cNvGrpSpPr/>
          <p:nvPr/>
        </p:nvGrpSpPr>
        <p:grpSpPr>
          <a:xfrm>
            <a:off x="4633370" y="2742637"/>
            <a:ext cx="3971077" cy="1190419"/>
            <a:chOff x="0" y="297689"/>
            <a:chExt cx="3599260" cy="1372725"/>
          </a:xfrm>
        </p:grpSpPr>
        <p:sp>
          <p:nvSpPr>
            <p:cNvPr id="18" name="四角形: 角を丸くする 17">
              <a:extLst>
                <a:ext uri="{FF2B5EF4-FFF2-40B4-BE49-F238E27FC236}">
                  <a16:creationId xmlns:a16="http://schemas.microsoft.com/office/drawing/2014/main" id="{5C0EE12D-923C-4CBB-B5D8-9BDBA1DBB06F}"/>
                </a:ext>
              </a:extLst>
            </p:cNvPr>
            <p:cNvSpPr/>
            <p:nvPr/>
          </p:nvSpPr>
          <p:spPr>
            <a:xfrm>
              <a:off x="0" y="297689"/>
              <a:ext cx="3599260" cy="137272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四角形: 角を丸くする 4">
              <a:extLst>
                <a:ext uri="{FF2B5EF4-FFF2-40B4-BE49-F238E27FC236}">
                  <a16:creationId xmlns:a16="http://schemas.microsoft.com/office/drawing/2014/main" id="{41A19809-1CF6-4E6B-B0FF-EC34BC983B75}"/>
                </a:ext>
              </a:extLst>
            </p:cNvPr>
            <p:cNvSpPr txBox="1"/>
            <p:nvPr/>
          </p:nvSpPr>
          <p:spPr>
            <a:xfrm>
              <a:off x="67011" y="364700"/>
              <a:ext cx="3465238" cy="12387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kumimoji="1" lang="ja-JP" sz="2400" kern="1200" dirty="0"/>
                <a:t>対象井戸</a:t>
              </a:r>
              <a:r>
                <a:rPr kumimoji="1" lang="ja-JP" altLang="en-US" sz="2400" kern="1200" dirty="0"/>
                <a:t>毎の基礎データを井戸台帳として整理した。</a:t>
              </a:r>
              <a:endParaRPr lang="ja-JP" sz="2400" kern="1200" dirty="0"/>
            </a:p>
          </p:txBody>
        </p:sp>
      </p:grpSp>
      <p:sp>
        <p:nvSpPr>
          <p:cNvPr id="10" name="スライド番号プレースホルダー 1">
            <a:extLst>
              <a:ext uri="{FF2B5EF4-FFF2-40B4-BE49-F238E27FC236}">
                <a16:creationId xmlns:a16="http://schemas.microsoft.com/office/drawing/2014/main" id="{4EE8D6C1-D970-4550-8C24-F1BFC8ADE5D1}"/>
              </a:ext>
            </a:extLst>
          </p:cNvPr>
          <p:cNvSpPr>
            <a:spLocks noGrp="1"/>
          </p:cNvSpPr>
          <p:nvPr>
            <p:ph type="sldNum" sz="quarter" idx="12"/>
          </p:nvPr>
        </p:nvSpPr>
        <p:spPr>
          <a:xfrm>
            <a:off x="6902896" y="6453336"/>
            <a:ext cx="2133600" cy="365125"/>
          </a:xfrm>
        </p:spPr>
        <p:txBody>
          <a:bodyPr/>
          <a:lstStyle/>
          <a:p>
            <a:fld id="{C0A1D452-8AB0-468A-B677-CA8BBFCB1F3C}" type="slidenum">
              <a:rPr kumimoji="1" lang="ja-JP" altLang="en-US" sz="1400" smtClean="0">
                <a:solidFill>
                  <a:schemeClr val="tx1"/>
                </a:solidFill>
                <a:latin typeface="ＭＳ ゴシック" panose="020B0609070205080204" pitchFamily="49" charset="-128"/>
                <a:ea typeface="ＭＳ ゴシック" panose="020B0609070205080204" pitchFamily="49" charset="-128"/>
              </a:rPr>
              <a:t>13</a:t>
            </a:fld>
            <a:endParaRPr kumimoji="1" lang="ja-JP" altLang="en-US" sz="1400" dirty="0">
              <a:solidFill>
                <a:schemeClr val="tx1"/>
              </a:solidFill>
              <a:latin typeface="ＭＳ ゴシック" panose="020B0609070205080204" pitchFamily="49" charset="-128"/>
              <a:ea typeface="ＭＳ ゴシック" panose="020B0609070205080204" pitchFamily="49" charset="-128"/>
            </a:endParaRPr>
          </a:p>
        </p:txBody>
      </p:sp>
      <p:pic>
        <p:nvPicPr>
          <p:cNvPr id="11" name="図 10">
            <a:extLst>
              <a:ext uri="{FF2B5EF4-FFF2-40B4-BE49-F238E27FC236}">
                <a16:creationId xmlns:a16="http://schemas.microsoft.com/office/drawing/2014/main" id="{3785024F-AA16-453F-AC82-473B545FC0DC}"/>
              </a:ext>
            </a:extLst>
          </p:cNvPr>
          <p:cNvPicPr>
            <a:picLocks noChangeAspect="1"/>
          </p:cNvPicPr>
          <p:nvPr/>
        </p:nvPicPr>
        <p:blipFill>
          <a:blip r:embed="rId2"/>
          <a:stretch>
            <a:fillRect/>
          </a:stretch>
        </p:blipFill>
        <p:spPr>
          <a:xfrm>
            <a:off x="6216417" y="6184155"/>
            <a:ext cx="2426018" cy="557213"/>
          </a:xfrm>
          <a:prstGeom prst="rect">
            <a:avLst/>
          </a:prstGeom>
        </p:spPr>
      </p:pic>
      <p:sp>
        <p:nvSpPr>
          <p:cNvPr id="13" name="テキスト ボックス 12">
            <a:extLst>
              <a:ext uri="{FF2B5EF4-FFF2-40B4-BE49-F238E27FC236}">
                <a16:creationId xmlns:a16="http://schemas.microsoft.com/office/drawing/2014/main" id="{3376C40A-BA9D-4C32-9C1F-C3B377CC8E2F}"/>
              </a:ext>
            </a:extLst>
          </p:cNvPr>
          <p:cNvSpPr txBox="1"/>
          <p:nvPr/>
        </p:nvSpPr>
        <p:spPr>
          <a:xfrm>
            <a:off x="4744821" y="4072181"/>
            <a:ext cx="3822875" cy="400110"/>
          </a:xfrm>
          <a:prstGeom prst="rect">
            <a:avLst/>
          </a:prstGeom>
          <a:noFill/>
        </p:spPr>
        <p:txBody>
          <a:bodyPr wrap="square" rtlCol="0">
            <a:spAutoFit/>
          </a:bodyPr>
          <a:lstStyle/>
          <a:p>
            <a:r>
              <a:rPr kumimoji="1" lang="ja-JP" altLang="en-US" sz="2000" dirty="0">
                <a:solidFill>
                  <a:srgbClr val="FF0000"/>
                </a:solidFill>
                <a:latin typeface="メイリオ" panose="020B0604030504040204" pitchFamily="50" charset="-128"/>
                <a:ea typeface="メイリオ" panose="020B0604030504040204" pitchFamily="50" charset="-128"/>
              </a:rPr>
              <a:t>専門技術力：提案力で高評価？</a:t>
            </a:r>
            <a:endParaRPr kumimoji="1" lang="en-US" altLang="ja-JP" sz="2000" dirty="0">
              <a:solidFill>
                <a:srgbClr val="FF0000"/>
              </a:solidFill>
              <a:latin typeface="メイリオ" panose="020B0604030504040204" pitchFamily="50" charset="-128"/>
              <a:ea typeface="メイリオ" panose="020B0604030504040204" pitchFamily="50" charset="-128"/>
            </a:endParaRPr>
          </a:p>
        </p:txBody>
      </p:sp>
      <p:pic>
        <p:nvPicPr>
          <p:cNvPr id="2" name="図 1">
            <a:extLst>
              <a:ext uri="{FF2B5EF4-FFF2-40B4-BE49-F238E27FC236}">
                <a16:creationId xmlns:a16="http://schemas.microsoft.com/office/drawing/2014/main" id="{79A5485E-D23B-4895-B570-5444187E3495}"/>
              </a:ext>
            </a:extLst>
          </p:cNvPr>
          <p:cNvPicPr>
            <a:picLocks noChangeAspect="1"/>
          </p:cNvPicPr>
          <p:nvPr/>
        </p:nvPicPr>
        <p:blipFill>
          <a:blip r:embed="rId3"/>
          <a:stretch>
            <a:fillRect/>
          </a:stretch>
        </p:blipFill>
        <p:spPr>
          <a:xfrm>
            <a:off x="899768" y="1466957"/>
            <a:ext cx="3501813" cy="5130841"/>
          </a:xfrm>
          <a:prstGeom prst="rect">
            <a:avLst/>
          </a:prstGeom>
        </p:spPr>
      </p:pic>
    </p:spTree>
    <p:extLst>
      <p:ext uri="{BB962C8B-B14F-4D97-AF65-F5344CB8AC3E}">
        <p14:creationId xmlns:p14="http://schemas.microsoft.com/office/powerpoint/2010/main" val="161876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50000">
              <a:schemeClr val="accent5"/>
            </a:gs>
            <a:gs pos="83000">
              <a:srgbClr val="DCEFF4"/>
            </a:gs>
            <a:gs pos="100000">
              <a:schemeClr val="accent5">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9AE4E934-2511-4359-B0A4-BA653B7E9AE2}"/>
              </a:ext>
            </a:extLst>
          </p:cNvPr>
          <p:cNvSpPr txBox="1"/>
          <p:nvPr/>
        </p:nvSpPr>
        <p:spPr>
          <a:xfrm>
            <a:off x="395536" y="692696"/>
            <a:ext cx="8748464" cy="707886"/>
          </a:xfrm>
          <a:prstGeom prst="rect">
            <a:avLst/>
          </a:prstGeom>
          <a:noFill/>
        </p:spPr>
        <p:txBody>
          <a:bodyPr wrap="square" rtlCol="0">
            <a:spAutoFit/>
          </a:bodyPr>
          <a:lstStyle/>
          <a:p>
            <a:r>
              <a:rPr lang="en-US" altLang="ja-JP" sz="2000" dirty="0">
                <a:latin typeface="メイリオ" panose="020B0604030504040204" pitchFamily="50" charset="-128"/>
                <a:ea typeface="メイリオ" panose="020B0604030504040204" pitchFamily="50" charset="-128"/>
              </a:rPr>
              <a:t>2-2</a:t>
            </a:r>
          </a:p>
          <a:p>
            <a:r>
              <a:rPr kumimoji="1" lang="ja-JP" altLang="en-US" sz="2000" dirty="0">
                <a:latin typeface="メイリオ" panose="020B0604030504040204" pitchFamily="50" charset="-128"/>
                <a:ea typeface="メイリオ" panose="020B0604030504040204" pitchFamily="50" charset="-128"/>
              </a:rPr>
              <a:t>　</a:t>
            </a:r>
            <a:r>
              <a:rPr kumimoji="1" lang="ja-JP" altLang="en-US" sz="2000" dirty="0">
                <a:solidFill>
                  <a:srgbClr val="FF0000"/>
                </a:solidFill>
                <a:latin typeface="メイリオ" panose="020B0604030504040204" pitchFamily="50" charset="-128"/>
                <a:ea typeface="メイリオ" panose="020B0604030504040204" pitchFamily="50" charset="-128"/>
              </a:rPr>
              <a:t>・</a:t>
            </a:r>
            <a:r>
              <a:rPr lang="ja-JP" altLang="en-US" sz="2000" dirty="0">
                <a:solidFill>
                  <a:srgbClr val="FF0000"/>
                </a:solidFill>
                <a:latin typeface="メイリオ" panose="020B0604030504040204" pitchFamily="50" charset="-128"/>
                <a:ea typeface="メイリオ" panose="020B0604030504040204" pitchFamily="50" charset="-128"/>
              </a:rPr>
              <a:t>当該地の地下水位観測データの標高管理を提案し実施した</a:t>
            </a:r>
            <a:endParaRPr kumimoji="1" lang="en-US" altLang="ja-JP" sz="2000" dirty="0">
              <a:solidFill>
                <a:srgbClr val="FF0000"/>
              </a:solidFill>
              <a:latin typeface="メイリオ" panose="020B0604030504040204" pitchFamily="50" charset="-128"/>
              <a:ea typeface="メイリオ" panose="020B0604030504040204" pitchFamily="50" charset="-128"/>
            </a:endParaRPr>
          </a:p>
        </p:txBody>
      </p:sp>
      <p:sp>
        <p:nvSpPr>
          <p:cNvPr id="16" name="タイトル 1">
            <a:extLst>
              <a:ext uri="{FF2B5EF4-FFF2-40B4-BE49-F238E27FC236}">
                <a16:creationId xmlns:a16="http://schemas.microsoft.com/office/drawing/2014/main" id="{7ACB286C-54CC-4A03-8E50-273450C57FFF}"/>
              </a:ext>
            </a:extLst>
          </p:cNvPr>
          <p:cNvSpPr txBox="1">
            <a:spLocks/>
          </p:cNvSpPr>
          <p:nvPr/>
        </p:nvSpPr>
        <p:spPr>
          <a:xfrm>
            <a:off x="1413882" y="368463"/>
            <a:ext cx="6758518" cy="756281"/>
          </a:xfrm>
          <a:prstGeom prst="rect">
            <a:avLst/>
          </a:prstGeom>
        </p:spPr>
        <p:txBody>
          <a:bodyPr>
            <a:normAutofit fontScale="6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dirty="0">
                <a:latin typeface="メイリオ" pitchFamily="50" charset="-128"/>
                <a:ea typeface="メイリオ" pitchFamily="50" charset="-128"/>
              </a:rPr>
              <a:t>2.</a:t>
            </a:r>
            <a:r>
              <a:rPr lang="ja-JP" altLang="en-US" dirty="0">
                <a:latin typeface="メイリオ" pitchFamily="50" charset="-128"/>
                <a:ea typeface="メイリオ" pitchFamily="50" charset="-128"/>
              </a:rPr>
              <a:t>表彰に至る高評価の要因（推測）</a:t>
            </a:r>
          </a:p>
        </p:txBody>
      </p:sp>
      <p:grpSp>
        <p:nvGrpSpPr>
          <p:cNvPr id="17" name="グループ化 16">
            <a:extLst>
              <a:ext uri="{FF2B5EF4-FFF2-40B4-BE49-F238E27FC236}">
                <a16:creationId xmlns:a16="http://schemas.microsoft.com/office/drawing/2014/main" id="{5491A97D-03BE-4D35-B3DE-BE11A7A79B37}"/>
              </a:ext>
            </a:extLst>
          </p:cNvPr>
          <p:cNvGrpSpPr/>
          <p:nvPr/>
        </p:nvGrpSpPr>
        <p:grpSpPr>
          <a:xfrm>
            <a:off x="4769768" y="1844825"/>
            <a:ext cx="3599260" cy="1080120"/>
            <a:chOff x="0" y="297689"/>
            <a:chExt cx="3599260" cy="1372725"/>
          </a:xfrm>
        </p:grpSpPr>
        <p:sp>
          <p:nvSpPr>
            <p:cNvPr id="18" name="四角形: 角を丸くする 17">
              <a:extLst>
                <a:ext uri="{FF2B5EF4-FFF2-40B4-BE49-F238E27FC236}">
                  <a16:creationId xmlns:a16="http://schemas.microsoft.com/office/drawing/2014/main" id="{5C0EE12D-923C-4CBB-B5D8-9BDBA1DBB06F}"/>
                </a:ext>
              </a:extLst>
            </p:cNvPr>
            <p:cNvSpPr/>
            <p:nvPr/>
          </p:nvSpPr>
          <p:spPr>
            <a:xfrm>
              <a:off x="0" y="297689"/>
              <a:ext cx="3599260" cy="137272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四角形: 角を丸くする 4">
              <a:extLst>
                <a:ext uri="{FF2B5EF4-FFF2-40B4-BE49-F238E27FC236}">
                  <a16:creationId xmlns:a16="http://schemas.microsoft.com/office/drawing/2014/main" id="{41A19809-1CF6-4E6B-B0FF-EC34BC983B75}"/>
                </a:ext>
              </a:extLst>
            </p:cNvPr>
            <p:cNvSpPr txBox="1"/>
            <p:nvPr/>
          </p:nvSpPr>
          <p:spPr>
            <a:xfrm>
              <a:off x="67011" y="364700"/>
              <a:ext cx="3465238" cy="12387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kumimoji="1" lang="ja-JP" altLang="en-US" sz="2400" kern="1200" dirty="0"/>
                <a:t>申し送り・引継ぎ事項へ詳細を整理・記載した。</a:t>
              </a:r>
              <a:endParaRPr lang="ja-JP" sz="2400" kern="1200" dirty="0"/>
            </a:p>
          </p:txBody>
        </p:sp>
      </p:grpSp>
      <p:pic>
        <p:nvPicPr>
          <p:cNvPr id="12" name="図 11">
            <a:extLst>
              <a:ext uri="{FF2B5EF4-FFF2-40B4-BE49-F238E27FC236}">
                <a16:creationId xmlns:a16="http://schemas.microsoft.com/office/drawing/2014/main" id="{83580C76-1D8F-4777-AAAD-3FDD0F28FEC5}"/>
              </a:ext>
            </a:extLst>
          </p:cNvPr>
          <p:cNvPicPr>
            <a:picLocks noChangeAspect="1"/>
          </p:cNvPicPr>
          <p:nvPr/>
        </p:nvPicPr>
        <p:blipFill>
          <a:blip r:embed="rId2"/>
          <a:stretch>
            <a:fillRect/>
          </a:stretch>
        </p:blipFill>
        <p:spPr>
          <a:xfrm>
            <a:off x="6216417" y="6184155"/>
            <a:ext cx="2426018" cy="557213"/>
          </a:xfrm>
          <a:prstGeom prst="rect">
            <a:avLst/>
          </a:prstGeom>
        </p:spPr>
      </p:pic>
      <p:sp>
        <p:nvSpPr>
          <p:cNvPr id="13" name="スライド番号プレースホルダー 1">
            <a:extLst>
              <a:ext uri="{FF2B5EF4-FFF2-40B4-BE49-F238E27FC236}">
                <a16:creationId xmlns:a16="http://schemas.microsoft.com/office/drawing/2014/main" id="{742BD070-4F0C-4017-ABD1-DC7B9A332363}"/>
              </a:ext>
            </a:extLst>
          </p:cNvPr>
          <p:cNvSpPr>
            <a:spLocks noGrp="1"/>
          </p:cNvSpPr>
          <p:nvPr>
            <p:ph type="sldNum" sz="quarter" idx="12"/>
          </p:nvPr>
        </p:nvSpPr>
        <p:spPr>
          <a:xfrm>
            <a:off x="6902896" y="6453336"/>
            <a:ext cx="2133600" cy="365125"/>
          </a:xfrm>
        </p:spPr>
        <p:txBody>
          <a:bodyPr/>
          <a:lstStyle/>
          <a:p>
            <a:fld id="{C0A1D452-8AB0-468A-B677-CA8BBFCB1F3C}" type="slidenum">
              <a:rPr kumimoji="1" lang="ja-JP" altLang="en-US" sz="1400" smtClean="0">
                <a:solidFill>
                  <a:schemeClr val="tx1"/>
                </a:solidFill>
                <a:latin typeface="ＭＳ ゴシック" panose="020B0609070205080204" pitchFamily="49" charset="-128"/>
                <a:ea typeface="ＭＳ ゴシック" panose="020B0609070205080204" pitchFamily="49" charset="-128"/>
              </a:rPr>
              <a:t>14</a:t>
            </a:fld>
            <a:endParaRPr kumimoji="1" lang="ja-JP" altLang="en-US" sz="1400" dirty="0">
              <a:solidFill>
                <a:schemeClr val="tx1"/>
              </a:solidFill>
              <a:latin typeface="ＭＳ ゴシック" panose="020B0609070205080204" pitchFamily="49" charset="-128"/>
              <a:ea typeface="ＭＳ ゴシック" panose="020B0609070205080204" pitchFamily="49" charset="-128"/>
            </a:endParaRPr>
          </a:p>
        </p:txBody>
      </p:sp>
      <p:sp>
        <p:nvSpPr>
          <p:cNvPr id="14" name="テキスト ボックス 13">
            <a:extLst>
              <a:ext uri="{FF2B5EF4-FFF2-40B4-BE49-F238E27FC236}">
                <a16:creationId xmlns:a16="http://schemas.microsoft.com/office/drawing/2014/main" id="{EB839A31-78B6-49F4-84F1-F0F2B90526F5}"/>
              </a:ext>
            </a:extLst>
          </p:cNvPr>
          <p:cNvSpPr txBox="1"/>
          <p:nvPr/>
        </p:nvSpPr>
        <p:spPr>
          <a:xfrm>
            <a:off x="4657960" y="2977672"/>
            <a:ext cx="3822875" cy="400110"/>
          </a:xfrm>
          <a:prstGeom prst="rect">
            <a:avLst/>
          </a:prstGeom>
          <a:noFill/>
        </p:spPr>
        <p:txBody>
          <a:bodyPr wrap="square" rtlCol="0">
            <a:spAutoFit/>
          </a:bodyPr>
          <a:lstStyle/>
          <a:p>
            <a:r>
              <a:rPr kumimoji="1" lang="ja-JP" altLang="en-US" sz="2000" dirty="0">
                <a:solidFill>
                  <a:srgbClr val="FF0000"/>
                </a:solidFill>
                <a:latin typeface="メイリオ" panose="020B0604030504040204" pitchFamily="50" charset="-128"/>
                <a:ea typeface="メイリオ" panose="020B0604030504040204" pitchFamily="50" charset="-128"/>
              </a:rPr>
              <a:t>専門技術力：提案力で高評価？</a:t>
            </a:r>
            <a:endParaRPr kumimoji="1" lang="en-US" altLang="ja-JP" sz="2000" dirty="0">
              <a:solidFill>
                <a:srgbClr val="FF0000"/>
              </a:solidFill>
              <a:latin typeface="メイリオ" panose="020B0604030504040204" pitchFamily="50" charset="-128"/>
              <a:ea typeface="メイリオ" panose="020B0604030504040204" pitchFamily="50" charset="-128"/>
            </a:endParaRPr>
          </a:p>
        </p:txBody>
      </p:sp>
      <p:pic>
        <p:nvPicPr>
          <p:cNvPr id="4" name="図 3">
            <a:extLst>
              <a:ext uri="{FF2B5EF4-FFF2-40B4-BE49-F238E27FC236}">
                <a16:creationId xmlns:a16="http://schemas.microsoft.com/office/drawing/2014/main" id="{B4E56829-F7C7-4C09-B9BD-EDB221D3B375}"/>
              </a:ext>
            </a:extLst>
          </p:cNvPr>
          <p:cNvPicPr>
            <a:picLocks noChangeAspect="1"/>
          </p:cNvPicPr>
          <p:nvPr/>
        </p:nvPicPr>
        <p:blipFill rotWithShape="1">
          <a:blip r:embed="rId3"/>
          <a:srcRect b="5325"/>
          <a:stretch/>
        </p:blipFill>
        <p:spPr>
          <a:xfrm>
            <a:off x="659866" y="1314198"/>
            <a:ext cx="3572146" cy="2560546"/>
          </a:xfrm>
          <a:prstGeom prst="rect">
            <a:avLst/>
          </a:prstGeom>
          <a:solidFill>
            <a:schemeClr val="bg1"/>
          </a:solidFill>
        </p:spPr>
      </p:pic>
      <p:pic>
        <p:nvPicPr>
          <p:cNvPr id="8" name="図 7">
            <a:extLst>
              <a:ext uri="{FF2B5EF4-FFF2-40B4-BE49-F238E27FC236}">
                <a16:creationId xmlns:a16="http://schemas.microsoft.com/office/drawing/2014/main" id="{65975076-1AEA-489A-91E3-05CEB31CED97}"/>
              </a:ext>
            </a:extLst>
          </p:cNvPr>
          <p:cNvPicPr>
            <a:picLocks noChangeAspect="1"/>
          </p:cNvPicPr>
          <p:nvPr/>
        </p:nvPicPr>
        <p:blipFill rotWithShape="1">
          <a:blip r:embed="rId4"/>
          <a:srcRect b="4706"/>
          <a:stretch/>
        </p:blipFill>
        <p:spPr>
          <a:xfrm>
            <a:off x="4653389" y="3370056"/>
            <a:ext cx="3629761" cy="2618859"/>
          </a:xfrm>
          <a:prstGeom prst="rect">
            <a:avLst/>
          </a:prstGeom>
          <a:solidFill>
            <a:schemeClr val="bg1"/>
          </a:solidFill>
        </p:spPr>
      </p:pic>
      <p:pic>
        <p:nvPicPr>
          <p:cNvPr id="10" name="図 9">
            <a:extLst>
              <a:ext uri="{FF2B5EF4-FFF2-40B4-BE49-F238E27FC236}">
                <a16:creationId xmlns:a16="http://schemas.microsoft.com/office/drawing/2014/main" id="{700975B2-F6AC-4461-BAB7-092A3D015527}"/>
              </a:ext>
            </a:extLst>
          </p:cNvPr>
          <p:cNvPicPr>
            <a:picLocks noChangeAspect="1"/>
          </p:cNvPicPr>
          <p:nvPr/>
        </p:nvPicPr>
        <p:blipFill rotWithShape="1">
          <a:blip r:embed="rId5"/>
          <a:srcRect b="5325"/>
          <a:stretch/>
        </p:blipFill>
        <p:spPr>
          <a:xfrm>
            <a:off x="659866" y="4036807"/>
            <a:ext cx="3572146" cy="2560546"/>
          </a:xfrm>
          <a:prstGeom prst="rect">
            <a:avLst/>
          </a:prstGeom>
          <a:solidFill>
            <a:schemeClr val="bg1"/>
          </a:solidFill>
        </p:spPr>
      </p:pic>
    </p:spTree>
    <p:extLst>
      <p:ext uri="{BB962C8B-B14F-4D97-AF65-F5344CB8AC3E}">
        <p14:creationId xmlns:p14="http://schemas.microsoft.com/office/powerpoint/2010/main" val="851468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50000">
              <a:schemeClr val="accent5"/>
            </a:gs>
            <a:gs pos="83000">
              <a:srgbClr val="DCEFF4"/>
            </a:gs>
            <a:gs pos="100000">
              <a:schemeClr val="accent5">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9AE4E934-2511-4359-B0A4-BA653B7E9AE2}"/>
              </a:ext>
            </a:extLst>
          </p:cNvPr>
          <p:cNvSpPr txBox="1"/>
          <p:nvPr/>
        </p:nvSpPr>
        <p:spPr>
          <a:xfrm>
            <a:off x="395536" y="692696"/>
            <a:ext cx="7128792" cy="707886"/>
          </a:xfrm>
          <a:prstGeom prst="rect">
            <a:avLst/>
          </a:prstGeom>
          <a:noFill/>
        </p:spPr>
        <p:txBody>
          <a:bodyPr wrap="square" rtlCol="0">
            <a:spAutoFit/>
          </a:bodyPr>
          <a:lstStyle/>
          <a:p>
            <a:r>
              <a:rPr lang="en-US" altLang="ja-JP" sz="2000" dirty="0">
                <a:latin typeface="メイリオ" panose="020B0604030504040204" pitchFamily="50" charset="-128"/>
                <a:ea typeface="メイリオ" panose="020B0604030504040204" pitchFamily="50" charset="-128"/>
              </a:rPr>
              <a:t>2-3</a:t>
            </a:r>
          </a:p>
          <a:p>
            <a:r>
              <a:rPr kumimoji="1" lang="ja-JP" altLang="en-US" sz="2000" dirty="0">
                <a:latin typeface="メイリオ" panose="020B0604030504040204" pitchFamily="50" charset="-128"/>
                <a:ea typeface="メイリオ" panose="020B0604030504040204" pitchFamily="50" charset="-128"/>
              </a:rPr>
              <a:t>　</a:t>
            </a:r>
            <a:r>
              <a:rPr kumimoji="1" lang="ja-JP" altLang="en-US" sz="2000" dirty="0">
                <a:solidFill>
                  <a:srgbClr val="FF0000"/>
                </a:solidFill>
                <a:latin typeface="メイリオ" panose="020B0604030504040204" pitchFamily="50" charset="-128"/>
                <a:ea typeface="メイリオ" panose="020B0604030504040204" pitchFamily="50" charset="-128"/>
              </a:rPr>
              <a:t>・</a:t>
            </a:r>
            <a:r>
              <a:rPr lang="ja-JP" altLang="en-US" sz="2000" dirty="0">
                <a:solidFill>
                  <a:srgbClr val="FF0000"/>
                </a:solidFill>
                <a:latin typeface="メイリオ" panose="020B0604030504040204" pitchFamily="50" charset="-128"/>
                <a:ea typeface="メイリオ" panose="020B0604030504040204" pitchFamily="50" charset="-128"/>
              </a:rPr>
              <a:t>井戸水が出なくなった地権者の緊急観測を迅速に対応</a:t>
            </a:r>
            <a:endParaRPr kumimoji="1" lang="en-US" altLang="ja-JP" sz="2000" dirty="0">
              <a:solidFill>
                <a:srgbClr val="FF0000"/>
              </a:solidFill>
              <a:latin typeface="メイリオ" panose="020B0604030504040204" pitchFamily="50" charset="-128"/>
              <a:ea typeface="メイリオ" panose="020B0604030504040204" pitchFamily="50" charset="-128"/>
            </a:endParaRPr>
          </a:p>
        </p:txBody>
      </p:sp>
      <p:sp>
        <p:nvSpPr>
          <p:cNvPr id="16" name="タイトル 1">
            <a:extLst>
              <a:ext uri="{FF2B5EF4-FFF2-40B4-BE49-F238E27FC236}">
                <a16:creationId xmlns:a16="http://schemas.microsoft.com/office/drawing/2014/main" id="{7ACB286C-54CC-4A03-8E50-273450C57FFF}"/>
              </a:ext>
            </a:extLst>
          </p:cNvPr>
          <p:cNvSpPr txBox="1">
            <a:spLocks/>
          </p:cNvSpPr>
          <p:nvPr/>
        </p:nvSpPr>
        <p:spPr>
          <a:xfrm>
            <a:off x="1413882" y="368463"/>
            <a:ext cx="6758518" cy="756281"/>
          </a:xfrm>
          <a:prstGeom prst="rect">
            <a:avLst/>
          </a:prstGeom>
        </p:spPr>
        <p:txBody>
          <a:bodyPr>
            <a:normAutofit fontScale="6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dirty="0">
                <a:latin typeface="メイリオ" pitchFamily="50" charset="-128"/>
                <a:ea typeface="メイリオ" pitchFamily="50" charset="-128"/>
              </a:rPr>
              <a:t>2.</a:t>
            </a:r>
            <a:r>
              <a:rPr lang="ja-JP" altLang="en-US" dirty="0">
                <a:latin typeface="メイリオ" pitchFamily="50" charset="-128"/>
                <a:ea typeface="メイリオ" pitchFamily="50" charset="-128"/>
              </a:rPr>
              <a:t>表彰に至る高評価の要因（推測）</a:t>
            </a:r>
          </a:p>
        </p:txBody>
      </p:sp>
      <p:grpSp>
        <p:nvGrpSpPr>
          <p:cNvPr id="17" name="グループ化 16">
            <a:extLst>
              <a:ext uri="{FF2B5EF4-FFF2-40B4-BE49-F238E27FC236}">
                <a16:creationId xmlns:a16="http://schemas.microsoft.com/office/drawing/2014/main" id="{5491A97D-03BE-4D35-B3DE-BE11A7A79B37}"/>
              </a:ext>
            </a:extLst>
          </p:cNvPr>
          <p:cNvGrpSpPr/>
          <p:nvPr/>
        </p:nvGrpSpPr>
        <p:grpSpPr>
          <a:xfrm>
            <a:off x="3052794" y="2790869"/>
            <a:ext cx="3038412" cy="638132"/>
            <a:chOff x="0" y="297689"/>
            <a:chExt cx="3599260" cy="1372725"/>
          </a:xfrm>
        </p:grpSpPr>
        <p:sp>
          <p:nvSpPr>
            <p:cNvPr id="18" name="四角形: 角を丸くする 17">
              <a:extLst>
                <a:ext uri="{FF2B5EF4-FFF2-40B4-BE49-F238E27FC236}">
                  <a16:creationId xmlns:a16="http://schemas.microsoft.com/office/drawing/2014/main" id="{5C0EE12D-923C-4CBB-B5D8-9BDBA1DBB06F}"/>
                </a:ext>
              </a:extLst>
            </p:cNvPr>
            <p:cNvSpPr/>
            <p:nvPr/>
          </p:nvSpPr>
          <p:spPr>
            <a:xfrm>
              <a:off x="0" y="297689"/>
              <a:ext cx="3599260" cy="137272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四角形: 角を丸くする 4">
              <a:extLst>
                <a:ext uri="{FF2B5EF4-FFF2-40B4-BE49-F238E27FC236}">
                  <a16:creationId xmlns:a16="http://schemas.microsoft.com/office/drawing/2014/main" id="{41A19809-1CF6-4E6B-B0FF-EC34BC983B75}"/>
                </a:ext>
              </a:extLst>
            </p:cNvPr>
            <p:cNvSpPr txBox="1"/>
            <p:nvPr/>
          </p:nvSpPr>
          <p:spPr>
            <a:xfrm>
              <a:off x="67011" y="364700"/>
              <a:ext cx="3465238" cy="12387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kumimoji="1" lang="ja-JP" altLang="en-US" sz="2400" kern="1200" dirty="0"/>
                <a:t>迅速な対応を行った</a:t>
              </a:r>
              <a:endParaRPr lang="ja-JP" sz="2400" kern="1200" dirty="0"/>
            </a:p>
          </p:txBody>
        </p:sp>
      </p:grpSp>
      <p:sp>
        <p:nvSpPr>
          <p:cNvPr id="26" name="テキスト ボックス 25">
            <a:extLst>
              <a:ext uri="{FF2B5EF4-FFF2-40B4-BE49-F238E27FC236}">
                <a16:creationId xmlns:a16="http://schemas.microsoft.com/office/drawing/2014/main" id="{6DDAFDC9-EA3D-4436-ABC1-4E17713D9C5C}"/>
              </a:ext>
            </a:extLst>
          </p:cNvPr>
          <p:cNvSpPr txBox="1"/>
          <p:nvPr/>
        </p:nvSpPr>
        <p:spPr>
          <a:xfrm>
            <a:off x="539552" y="4063860"/>
            <a:ext cx="3816424" cy="400110"/>
          </a:xfrm>
          <a:prstGeom prst="rect">
            <a:avLst/>
          </a:prstGeom>
          <a:noFill/>
        </p:spPr>
        <p:txBody>
          <a:bodyPr wrap="square" rtlCol="0">
            <a:spAutoFit/>
          </a:bodyPr>
          <a:lstStyle/>
          <a:p>
            <a:r>
              <a:rPr kumimoji="1" lang="ja-JP" altLang="en-US" sz="2000" dirty="0">
                <a:latin typeface="メイリオ" panose="020B0604030504040204" pitchFamily="50" charset="-128"/>
                <a:ea typeface="メイリオ" panose="020B0604030504040204" pitchFamily="50" charset="-128"/>
              </a:rPr>
              <a:t>　</a:t>
            </a:r>
            <a:r>
              <a:rPr kumimoji="1" lang="ja-JP" altLang="en-US" sz="2000" dirty="0">
                <a:solidFill>
                  <a:srgbClr val="FF0000"/>
                </a:solidFill>
                <a:latin typeface="メイリオ" panose="020B0604030504040204" pitchFamily="50" charset="-128"/>
                <a:ea typeface="メイリオ" panose="020B0604030504040204" pitchFamily="50" charset="-128"/>
              </a:rPr>
              <a:t>・</a:t>
            </a:r>
            <a:r>
              <a:rPr lang="ja-JP" altLang="en-US" sz="2000" dirty="0">
                <a:solidFill>
                  <a:srgbClr val="FF0000"/>
                </a:solidFill>
                <a:latin typeface="メイリオ" panose="020B0604030504040204" pitchFamily="50" charset="-128"/>
                <a:ea typeface="メイリオ" panose="020B0604030504040204" pitchFamily="50" charset="-128"/>
              </a:rPr>
              <a:t>観測数量増等の迅速な対応</a:t>
            </a:r>
            <a:endParaRPr kumimoji="1" lang="en-US" altLang="ja-JP" sz="2000" dirty="0">
              <a:solidFill>
                <a:srgbClr val="FF0000"/>
              </a:solidFill>
              <a:latin typeface="メイリオ" panose="020B0604030504040204" pitchFamily="50" charset="-128"/>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32F394B8-1171-4B57-BAFA-A7A244CC3C7C}"/>
              </a:ext>
            </a:extLst>
          </p:cNvPr>
          <p:cNvSpPr txBox="1"/>
          <p:nvPr/>
        </p:nvSpPr>
        <p:spPr>
          <a:xfrm>
            <a:off x="750419" y="4929660"/>
            <a:ext cx="6792266" cy="400110"/>
          </a:xfrm>
          <a:prstGeom prst="rect">
            <a:avLst/>
          </a:prstGeom>
          <a:noFill/>
        </p:spPr>
        <p:txBody>
          <a:bodyPr wrap="square" rtlCol="0">
            <a:spAutoFit/>
          </a:bodyPr>
          <a:lstStyle/>
          <a:p>
            <a:r>
              <a:rPr kumimoji="1" lang="ja-JP" altLang="en-US" sz="2000" dirty="0">
                <a:latin typeface="メイリオ" panose="020B0604030504040204" pitchFamily="50" charset="-128"/>
                <a:ea typeface="メイリオ" panose="020B0604030504040204" pitchFamily="50" charset="-128"/>
              </a:rPr>
              <a:t>　当初履行期間：平成</a:t>
            </a:r>
            <a:r>
              <a:rPr kumimoji="1" lang="en-US" altLang="ja-JP" sz="2000" dirty="0">
                <a:latin typeface="メイリオ" panose="020B0604030504040204" pitchFamily="50" charset="-128"/>
                <a:ea typeface="メイリオ" panose="020B0604030504040204" pitchFamily="50" charset="-128"/>
              </a:rPr>
              <a:t>29</a:t>
            </a:r>
            <a:r>
              <a:rPr kumimoji="1" lang="ja-JP" altLang="en-US" sz="2000" dirty="0">
                <a:latin typeface="メイリオ" panose="020B0604030504040204" pitchFamily="50" charset="-128"/>
                <a:ea typeface="メイリオ" panose="020B0604030504040204" pitchFamily="50" charset="-128"/>
              </a:rPr>
              <a:t>年</a:t>
            </a:r>
            <a:r>
              <a:rPr kumimoji="1" lang="en-US" altLang="ja-JP" sz="2000" dirty="0">
                <a:latin typeface="メイリオ" panose="020B0604030504040204" pitchFamily="50" charset="-128"/>
                <a:ea typeface="メイリオ" panose="020B0604030504040204" pitchFamily="50" charset="-128"/>
              </a:rPr>
              <a:t>1</a:t>
            </a:r>
            <a:r>
              <a:rPr kumimoji="1" lang="ja-JP" altLang="en-US" sz="2000" dirty="0">
                <a:latin typeface="メイリオ" panose="020B0604030504040204" pitchFamily="50" charset="-128"/>
                <a:ea typeface="メイリオ" panose="020B0604030504040204" pitchFamily="50" charset="-128"/>
              </a:rPr>
              <a:t>月</a:t>
            </a:r>
            <a:r>
              <a:rPr kumimoji="1" lang="en-US" altLang="ja-JP" sz="2000" dirty="0">
                <a:latin typeface="メイリオ" panose="020B0604030504040204" pitchFamily="50" charset="-128"/>
                <a:ea typeface="メイリオ" panose="020B0604030504040204" pitchFamily="50" charset="-128"/>
              </a:rPr>
              <a:t>26</a:t>
            </a:r>
            <a:r>
              <a:rPr kumimoji="1" lang="ja-JP" altLang="en-US" sz="2000" dirty="0">
                <a:latin typeface="メイリオ" panose="020B0604030504040204" pitchFamily="50" charset="-128"/>
                <a:ea typeface="メイリオ" panose="020B0604030504040204" pitchFamily="50" charset="-128"/>
              </a:rPr>
              <a:t>日～平成</a:t>
            </a:r>
            <a:r>
              <a:rPr lang="en-US" altLang="ja-JP" sz="2000" dirty="0">
                <a:latin typeface="メイリオ" panose="020B0604030504040204" pitchFamily="50" charset="-128"/>
                <a:ea typeface="メイリオ" panose="020B0604030504040204" pitchFamily="50" charset="-128"/>
              </a:rPr>
              <a:t>30</a:t>
            </a:r>
            <a:r>
              <a:rPr lang="ja-JP" altLang="en-US" sz="2000" dirty="0">
                <a:latin typeface="メイリオ" panose="020B0604030504040204" pitchFamily="50" charset="-128"/>
                <a:ea typeface="メイリオ" panose="020B0604030504040204" pitchFamily="50" charset="-128"/>
              </a:rPr>
              <a:t>年</a:t>
            </a:r>
            <a:r>
              <a:rPr lang="en-US" altLang="ja-JP" sz="2000" dirty="0">
                <a:latin typeface="メイリオ" panose="020B0604030504040204" pitchFamily="50" charset="-128"/>
                <a:ea typeface="メイリオ" panose="020B0604030504040204" pitchFamily="50" charset="-128"/>
              </a:rPr>
              <a:t>2</a:t>
            </a:r>
            <a:r>
              <a:rPr lang="ja-JP" altLang="en-US" sz="2000" dirty="0">
                <a:latin typeface="メイリオ" panose="020B0604030504040204" pitchFamily="50" charset="-128"/>
                <a:ea typeface="メイリオ" panose="020B0604030504040204" pitchFamily="50" charset="-128"/>
              </a:rPr>
              <a:t>月</a:t>
            </a:r>
            <a:r>
              <a:rPr lang="en-US" altLang="ja-JP" sz="2000" dirty="0">
                <a:latin typeface="メイリオ" panose="020B0604030504040204" pitchFamily="50" charset="-128"/>
                <a:ea typeface="メイリオ" panose="020B0604030504040204" pitchFamily="50" charset="-128"/>
              </a:rPr>
              <a:t>28</a:t>
            </a:r>
            <a:r>
              <a:rPr lang="ja-JP" altLang="en-US" sz="2000" dirty="0">
                <a:latin typeface="メイリオ" panose="020B0604030504040204" pitchFamily="50" charset="-128"/>
                <a:ea typeface="メイリオ" panose="020B0604030504040204" pitchFamily="50" charset="-128"/>
              </a:rPr>
              <a:t>日</a:t>
            </a:r>
            <a:endParaRPr kumimoji="1" lang="en-US" altLang="ja-JP" sz="2000" dirty="0">
              <a:latin typeface="メイリオ" panose="020B0604030504040204" pitchFamily="50" charset="-128"/>
              <a:ea typeface="メイリオ" panose="020B0604030504040204" pitchFamily="50" charset="-128"/>
            </a:endParaRPr>
          </a:p>
        </p:txBody>
      </p:sp>
      <p:sp>
        <p:nvSpPr>
          <p:cNvPr id="28" name="テキスト ボックス 27">
            <a:extLst>
              <a:ext uri="{FF2B5EF4-FFF2-40B4-BE49-F238E27FC236}">
                <a16:creationId xmlns:a16="http://schemas.microsoft.com/office/drawing/2014/main" id="{2F1D8712-BA36-41D2-944A-B0C11A57AE7D}"/>
              </a:ext>
            </a:extLst>
          </p:cNvPr>
          <p:cNvSpPr txBox="1"/>
          <p:nvPr/>
        </p:nvSpPr>
        <p:spPr>
          <a:xfrm>
            <a:off x="750419" y="5621178"/>
            <a:ext cx="6792266" cy="400110"/>
          </a:xfrm>
          <a:prstGeom prst="rect">
            <a:avLst/>
          </a:prstGeom>
          <a:noFill/>
        </p:spPr>
        <p:txBody>
          <a:bodyPr wrap="square" rtlCol="0">
            <a:spAutoFit/>
          </a:bodyPr>
          <a:lstStyle/>
          <a:p>
            <a:r>
              <a:rPr kumimoji="1" lang="ja-JP" altLang="en-US" sz="2000" dirty="0">
                <a:latin typeface="メイリオ" panose="020B0604030504040204" pitchFamily="50" charset="-128"/>
                <a:ea typeface="メイリオ" panose="020B0604030504040204" pitchFamily="50" charset="-128"/>
              </a:rPr>
              <a:t>　当初履行期間：平成</a:t>
            </a:r>
            <a:r>
              <a:rPr kumimoji="1" lang="en-US" altLang="ja-JP" sz="2000" dirty="0">
                <a:latin typeface="メイリオ" panose="020B0604030504040204" pitchFamily="50" charset="-128"/>
                <a:ea typeface="メイリオ" panose="020B0604030504040204" pitchFamily="50" charset="-128"/>
              </a:rPr>
              <a:t>29</a:t>
            </a:r>
            <a:r>
              <a:rPr kumimoji="1" lang="ja-JP" altLang="en-US" sz="2000" dirty="0">
                <a:latin typeface="メイリオ" panose="020B0604030504040204" pitchFamily="50" charset="-128"/>
                <a:ea typeface="メイリオ" panose="020B0604030504040204" pitchFamily="50" charset="-128"/>
              </a:rPr>
              <a:t>年</a:t>
            </a:r>
            <a:r>
              <a:rPr kumimoji="1" lang="en-US" altLang="ja-JP" sz="2000" dirty="0">
                <a:latin typeface="メイリオ" panose="020B0604030504040204" pitchFamily="50" charset="-128"/>
                <a:ea typeface="メイリオ" panose="020B0604030504040204" pitchFamily="50" charset="-128"/>
              </a:rPr>
              <a:t>1</a:t>
            </a:r>
            <a:r>
              <a:rPr kumimoji="1" lang="ja-JP" altLang="en-US" sz="2000" dirty="0">
                <a:latin typeface="メイリオ" panose="020B0604030504040204" pitchFamily="50" charset="-128"/>
                <a:ea typeface="メイリオ" panose="020B0604030504040204" pitchFamily="50" charset="-128"/>
              </a:rPr>
              <a:t>月</a:t>
            </a:r>
            <a:r>
              <a:rPr kumimoji="1" lang="en-US" altLang="ja-JP" sz="2000" dirty="0">
                <a:latin typeface="メイリオ" panose="020B0604030504040204" pitchFamily="50" charset="-128"/>
                <a:ea typeface="メイリオ" panose="020B0604030504040204" pitchFamily="50" charset="-128"/>
              </a:rPr>
              <a:t>26</a:t>
            </a:r>
            <a:r>
              <a:rPr kumimoji="1" lang="ja-JP" altLang="en-US" sz="2000" dirty="0">
                <a:latin typeface="メイリオ" panose="020B0604030504040204" pitchFamily="50" charset="-128"/>
                <a:ea typeface="メイリオ" panose="020B0604030504040204" pitchFamily="50" charset="-128"/>
              </a:rPr>
              <a:t>日～平成</a:t>
            </a:r>
            <a:r>
              <a:rPr lang="en-US" altLang="ja-JP" sz="2000" dirty="0">
                <a:latin typeface="メイリオ" panose="020B0604030504040204" pitchFamily="50" charset="-128"/>
                <a:ea typeface="メイリオ" panose="020B0604030504040204" pitchFamily="50" charset="-128"/>
              </a:rPr>
              <a:t>30</a:t>
            </a:r>
            <a:r>
              <a:rPr lang="ja-JP" altLang="en-US" sz="2000" dirty="0">
                <a:latin typeface="メイリオ" panose="020B0604030504040204" pitchFamily="50" charset="-128"/>
                <a:ea typeface="メイリオ" panose="020B0604030504040204" pitchFamily="50" charset="-128"/>
              </a:rPr>
              <a:t>年</a:t>
            </a:r>
            <a:r>
              <a:rPr lang="en-US" altLang="ja-JP" sz="2000" dirty="0">
                <a:latin typeface="メイリオ" panose="020B0604030504040204" pitchFamily="50" charset="-128"/>
                <a:ea typeface="メイリオ" panose="020B0604030504040204" pitchFamily="50" charset="-128"/>
              </a:rPr>
              <a:t>3</a:t>
            </a:r>
            <a:r>
              <a:rPr lang="ja-JP" altLang="en-US" sz="2000" dirty="0">
                <a:latin typeface="メイリオ" panose="020B0604030504040204" pitchFamily="50" charset="-128"/>
                <a:ea typeface="メイリオ" panose="020B0604030504040204" pitchFamily="50" charset="-128"/>
              </a:rPr>
              <a:t>月</a:t>
            </a:r>
            <a:r>
              <a:rPr lang="en-US" altLang="ja-JP" sz="2000" dirty="0">
                <a:latin typeface="メイリオ" panose="020B0604030504040204" pitchFamily="50" charset="-128"/>
                <a:ea typeface="メイリオ" panose="020B0604030504040204" pitchFamily="50" charset="-128"/>
              </a:rPr>
              <a:t>23</a:t>
            </a:r>
            <a:r>
              <a:rPr lang="ja-JP" altLang="en-US" sz="2000" dirty="0">
                <a:latin typeface="メイリオ" panose="020B0604030504040204" pitchFamily="50" charset="-128"/>
                <a:ea typeface="メイリオ" panose="020B0604030504040204" pitchFamily="50" charset="-128"/>
              </a:rPr>
              <a:t>日</a:t>
            </a:r>
            <a:endParaRPr kumimoji="1" lang="en-US" altLang="ja-JP" sz="2000" dirty="0">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860C79DB-D4BC-4360-90F1-72609FC42A93}"/>
              </a:ext>
            </a:extLst>
          </p:cNvPr>
          <p:cNvSpPr txBox="1"/>
          <p:nvPr/>
        </p:nvSpPr>
        <p:spPr>
          <a:xfrm>
            <a:off x="755575" y="4453767"/>
            <a:ext cx="7931225" cy="400110"/>
          </a:xfrm>
          <a:prstGeom prst="rect">
            <a:avLst/>
          </a:prstGeom>
          <a:noFill/>
        </p:spPr>
        <p:txBody>
          <a:bodyPr wrap="square" rtlCol="0">
            <a:spAutoFit/>
          </a:bodyPr>
          <a:lstStyle/>
          <a:p>
            <a:r>
              <a:rPr kumimoji="1" lang="ja-JP" altLang="en-US" sz="2000" dirty="0">
                <a:latin typeface="メイリオ" panose="020B0604030504040204" pitchFamily="50" charset="-128"/>
                <a:ea typeface="メイリオ" panose="020B0604030504040204" pitchFamily="50" charset="-128"/>
              </a:rPr>
              <a:t>　</a:t>
            </a:r>
            <a:r>
              <a:rPr kumimoji="1" lang="en-US" altLang="ja-JP" sz="2000" dirty="0">
                <a:solidFill>
                  <a:srgbClr val="FF0000"/>
                </a:solidFill>
                <a:latin typeface="メイリオ" panose="020B0604030504040204" pitchFamily="50" charset="-128"/>
                <a:ea typeface="メイリオ" panose="020B0604030504040204" pitchFamily="50" charset="-128"/>
              </a:rPr>
              <a:t>※</a:t>
            </a:r>
            <a:r>
              <a:rPr kumimoji="1" lang="ja-JP" altLang="en-US" sz="2000" dirty="0">
                <a:solidFill>
                  <a:srgbClr val="FF0000"/>
                </a:solidFill>
                <a:latin typeface="メイリオ" panose="020B0604030504040204" pitchFamily="50" charset="-128"/>
                <a:ea typeface="メイリオ" panose="020B0604030504040204" pitchFamily="50" charset="-128"/>
              </a:rPr>
              <a:t>次年度実施予定の業務と切れ目なく調査観測を実施するために</a:t>
            </a:r>
            <a:endParaRPr kumimoji="1" lang="en-US" altLang="ja-JP" sz="2000" dirty="0">
              <a:solidFill>
                <a:srgbClr val="FF0000"/>
              </a:solidFill>
              <a:latin typeface="メイリオ" panose="020B0604030504040204" pitchFamily="50" charset="-128"/>
              <a:ea typeface="メイリオ" panose="020B0604030504040204" pitchFamily="50" charset="-128"/>
            </a:endParaRPr>
          </a:p>
        </p:txBody>
      </p:sp>
      <p:cxnSp>
        <p:nvCxnSpPr>
          <p:cNvPr id="31" name="直線矢印コネクタ 30">
            <a:extLst>
              <a:ext uri="{FF2B5EF4-FFF2-40B4-BE49-F238E27FC236}">
                <a16:creationId xmlns:a16="http://schemas.microsoft.com/office/drawing/2014/main" id="{42279D6A-081F-46B8-9CC7-9583ED09EDB6}"/>
              </a:ext>
            </a:extLst>
          </p:cNvPr>
          <p:cNvCxnSpPr>
            <a:cxnSpLocks/>
          </p:cNvCxnSpPr>
          <p:nvPr/>
        </p:nvCxnSpPr>
        <p:spPr>
          <a:xfrm>
            <a:off x="4146552" y="5329770"/>
            <a:ext cx="0" cy="29140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 name="表 2">
            <a:extLst>
              <a:ext uri="{FF2B5EF4-FFF2-40B4-BE49-F238E27FC236}">
                <a16:creationId xmlns:a16="http://schemas.microsoft.com/office/drawing/2014/main" id="{3B19D7D7-8F23-4A59-A48A-DFF0D7BA1D2E}"/>
              </a:ext>
            </a:extLst>
          </p:cNvPr>
          <p:cNvGraphicFramePr>
            <a:graphicFrameLocks noGrp="1"/>
          </p:cNvGraphicFramePr>
          <p:nvPr>
            <p:extLst>
              <p:ext uri="{D42A27DB-BD31-4B8C-83A1-F6EECF244321}">
                <p14:modId xmlns:p14="http://schemas.microsoft.com/office/powerpoint/2010/main" val="2385962157"/>
              </p:ext>
            </p:extLst>
          </p:nvPr>
        </p:nvGraphicFramePr>
        <p:xfrm>
          <a:off x="1389256" y="1710145"/>
          <a:ext cx="5933440" cy="916305"/>
        </p:xfrm>
        <a:graphic>
          <a:graphicData uri="http://schemas.openxmlformats.org/drawingml/2006/table">
            <a:tbl>
              <a:tblPr firstRow="1" firstCol="1" bandRow="1">
                <a:tableStyleId>{5C22544A-7EE6-4342-B048-85BDC9FD1C3A}</a:tableStyleId>
              </a:tblPr>
              <a:tblGrid>
                <a:gridCol w="716915">
                  <a:extLst>
                    <a:ext uri="{9D8B030D-6E8A-4147-A177-3AD203B41FA5}">
                      <a16:colId xmlns:a16="http://schemas.microsoft.com/office/drawing/2014/main" val="964415663"/>
                    </a:ext>
                  </a:extLst>
                </a:gridCol>
                <a:gridCol w="810260">
                  <a:extLst>
                    <a:ext uri="{9D8B030D-6E8A-4147-A177-3AD203B41FA5}">
                      <a16:colId xmlns:a16="http://schemas.microsoft.com/office/drawing/2014/main" val="3761657508"/>
                    </a:ext>
                  </a:extLst>
                </a:gridCol>
                <a:gridCol w="4406265">
                  <a:extLst>
                    <a:ext uri="{9D8B030D-6E8A-4147-A177-3AD203B41FA5}">
                      <a16:colId xmlns:a16="http://schemas.microsoft.com/office/drawing/2014/main" val="1375972036"/>
                    </a:ext>
                  </a:extLst>
                </a:gridCol>
              </a:tblGrid>
              <a:tr h="0">
                <a:tc>
                  <a:txBody>
                    <a:bodyPr/>
                    <a:lstStyle/>
                    <a:p>
                      <a:pPr algn="ctr">
                        <a:lnSpc>
                          <a:spcPts val="1200"/>
                        </a:lnSpc>
                        <a:spcAft>
                          <a:spcPts val="0"/>
                        </a:spcAft>
                      </a:pPr>
                      <a:r>
                        <a:rPr lang="ja-JP" sz="1050" kern="100">
                          <a:effectLst/>
                        </a:rPr>
                        <a:t>井戸</a:t>
                      </a:r>
                    </a:p>
                    <a:p>
                      <a:pPr algn="ctr">
                        <a:lnSpc>
                          <a:spcPts val="1200"/>
                        </a:lnSpc>
                        <a:spcAft>
                          <a:spcPts val="0"/>
                        </a:spcAft>
                      </a:pPr>
                      <a:r>
                        <a:rPr lang="ja-JP" sz="1050" kern="100">
                          <a:effectLst/>
                        </a:rPr>
                        <a:t>番号</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lnSpc>
                          <a:spcPts val="1200"/>
                        </a:lnSpc>
                        <a:spcAft>
                          <a:spcPts val="0"/>
                        </a:spcAft>
                      </a:pPr>
                      <a:r>
                        <a:rPr lang="ja-JP" sz="1050" kern="100">
                          <a:effectLst/>
                        </a:rPr>
                        <a:t>地権者名</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lnSpc>
                          <a:spcPts val="1200"/>
                        </a:lnSpc>
                        <a:spcAft>
                          <a:spcPts val="0"/>
                        </a:spcAft>
                      </a:pPr>
                      <a:r>
                        <a:rPr lang="ja-JP" sz="1050" kern="100" dirty="0">
                          <a:effectLst/>
                        </a:rPr>
                        <a:t>聞き取り内容など</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020196605"/>
                  </a:ext>
                </a:extLst>
              </a:tr>
              <a:tr h="0">
                <a:tc>
                  <a:txBody>
                    <a:bodyPr/>
                    <a:lstStyle/>
                    <a:p>
                      <a:pPr algn="ctr">
                        <a:lnSpc>
                          <a:spcPts val="1200"/>
                        </a:lnSpc>
                        <a:spcAft>
                          <a:spcPts val="0"/>
                        </a:spcAft>
                      </a:pPr>
                      <a:r>
                        <a:rPr lang="ja-JP" sz="1050" kern="100">
                          <a:effectLst/>
                        </a:rPr>
                        <a:t>井戸④</a:t>
                      </a:r>
                      <a:r>
                        <a:rPr lang="en-US" sz="1050" kern="100">
                          <a:effectLst/>
                        </a:rPr>
                        <a:t>-1</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lnSpc>
                          <a:spcPts val="1200"/>
                        </a:lnSpc>
                        <a:spcAft>
                          <a:spcPts val="0"/>
                        </a:spcAft>
                      </a:pP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just">
                        <a:lnSpc>
                          <a:spcPts val="1200"/>
                        </a:lnSpc>
                        <a:spcAft>
                          <a:spcPts val="0"/>
                        </a:spcAft>
                      </a:pPr>
                      <a:r>
                        <a:rPr lang="ja-JP" sz="1050" kern="100" dirty="0">
                          <a:effectLst/>
                          <a:latin typeface="メイリオ" panose="020B0604030504040204" pitchFamily="50" charset="-128"/>
                          <a:ea typeface="メイリオ" panose="020B0604030504040204" pitchFamily="50" charset="-128"/>
                        </a:rPr>
                        <a:t>井戸水が出なくなったと神原技師へ連絡が入り、触診式水位計で水位を確認した。④</a:t>
                      </a:r>
                      <a:r>
                        <a:rPr lang="en-US" sz="1050" kern="100" dirty="0">
                          <a:effectLst/>
                          <a:latin typeface="メイリオ" panose="020B0604030504040204" pitchFamily="50" charset="-128"/>
                          <a:ea typeface="メイリオ" panose="020B0604030504040204" pitchFamily="50" charset="-128"/>
                        </a:rPr>
                        <a:t>-1</a:t>
                      </a:r>
                      <a:r>
                        <a:rPr lang="ja-JP" sz="1050" kern="100" dirty="0">
                          <a:effectLst/>
                          <a:latin typeface="メイリオ" panose="020B0604030504040204" pitchFamily="50" charset="-128"/>
                          <a:ea typeface="メイリオ" panose="020B0604030504040204" pitchFamily="50" charset="-128"/>
                        </a:rPr>
                        <a:t>；</a:t>
                      </a:r>
                      <a:r>
                        <a:rPr lang="en-US" sz="1050" kern="100" dirty="0">
                          <a:effectLst/>
                          <a:latin typeface="メイリオ" panose="020B0604030504040204" pitchFamily="50" charset="-128"/>
                          <a:ea typeface="メイリオ" panose="020B0604030504040204" pitchFamily="50" charset="-128"/>
                        </a:rPr>
                        <a:t>GL-2.86m</a:t>
                      </a:r>
                      <a:r>
                        <a:rPr lang="ja-JP" sz="1050" kern="100" dirty="0">
                          <a:effectLst/>
                          <a:latin typeface="メイリオ" panose="020B0604030504040204" pitchFamily="50" charset="-128"/>
                          <a:ea typeface="メイリオ" panose="020B0604030504040204" pitchFamily="50" charset="-128"/>
                        </a:rPr>
                        <a:t>で前月から</a:t>
                      </a:r>
                      <a:r>
                        <a:rPr lang="en-US" sz="1050" kern="100" dirty="0">
                          <a:effectLst/>
                          <a:latin typeface="メイリオ" panose="020B0604030504040204" pitchFamily="50" charset="-128"/>
                          <a:ea typeface="メイリオ" panose="020B0604030504040204" pitchFamily="50" charset="-128"/>
                        </a:rPr>
                        <a:t>0.31m</a:t>
                      </a:r>
                      <a:r>
                        <a:rPr lang="ja-JP" sz="1050" kern="100" dirty="0">
                          <a:effectLst/>
                          <a:latin typeface="メイリオ" panose="020B0604030504040204" pitchFamily="50" charset="-128"/>
                          <a:ea typeface="メイリオ" panose="020B0604030504040204" pitchFamily="50" charset="-128"/>
                        </a:rPr>
                        <a:t>水位上昇、④</a:t>
                      </a:r>
                      <a:r>
                        <a:rPr lang="en-US" sz="1050" kern="100" dirty="0">
                          <a:effectLst/>
                          <a:latin typeface="メイリオ" panose="020B0604030504040204" pitchFamily="50" charset="-128"/>
                          <a:ea typeface="メイリオ" panose="020B0604030504040204" pitchFamily="50" charset="-128"/>
                        </a:rPr>
                        <a:t>-2</a:t>
                      </a:r>
                      <a:r>
                        <a:rPr lang="ja-JP" sz="1050" kern="100" dirty="0">
                          <a:effectLst/>
                          <a:latin typeface="メイリオ" panose="020B0604030504040204" pitchFamily="50" charset="-128"/>
                          <a:ea typeface="メイリオ" panose="020B0604030504040204" pitchFamily="50" charset="-128"/>
                        </a:rPr>
                        <a:t>；</a:t>
                      </a:r>
                      <a:r>
                        <a:rPr lang="en-US" sz="1050" kern="100" dirty="0">
                          <a:effectLst/>
                          <a:latin typeface="メイリオ" panose="020B0604030504040204" pitchFamily="50" charset="-128"/>
                          <a:ea typeface="メイリオ" panose="020B0604030504040204" pitchFamily="50" charset="-128"/>
                        </a:rPr>
                        <a:t>GL-2.66m</a:t>
                      </a:r>
                      <a:r>
                        <a:rPr lang="ja-JP" sz="1050" kern="100" dirty="0">
                          <a:effectLst/>
                          <a:latin typeface="メイリオ" panose="020B0604030504040204" pitchFamily="50" charset="-128"/>
                          <a:ea typeface="メイリオ" panose="020B0604030504040204" pitchFamily="50" charset="-128"/>
                        </a:rPr>
                        <a:t>で前月から</a:t>
                      </a:r>
                      <a:r>
                        <a:rPr lang="en-US" sz="1050" kern="100" dirty="0">
                          <a:effectLst/>
                          <a:latin typeface="メイリオ" panose="020B0604030504040204" pitchFamily="50" charset="-128"/>
                          <a:ea typeface="メイリオ" panose="020B0604030504040204" pitchFamily="50" charset="-128"/>
                        </a:rPr>
                        <a:t>0.26m</a:t>
                      </a:r>
                      <a:r>
                        <a:rPr lang="ja-JP" sz="1050" kern="100" dirty="0">
                          <a:effectLst/>
                          <a:latin typeface="メイリオ" panose="020B0604030504040204" pitchFamily="50" charset="-128"/>
                          <a:ea typeface="メイリオ" panose="020B0604030504040204" pitchFamily="50" charset="-128"/>
                        </a:rPr>
                        <a:t>水位上昇。地下水位の減少は認められなかったため、原因は不明。</a:t>
                      </a:r>
                      <a:endParaRPr lang="ja-JP" sz="105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8580" marR="68580" marT="0" marB="0"/>
                </a:tc>
                <a:extLst>
                  <a:ext uri="{0D108BD9-81ED-4DB2-BD59-A6C34878D82A}">
                    <a16:rowId xmlns:a16="http://schemas.microsoft.com/office/drawing/2014/main" val="866750202"/>
                  </a:ext>
                </a:extLst>
              </a:tr>
            </a:tbl>
          </a:graphicData>
        </a:graphic>
      </p:graphicFrame>
      <p:sp>
        <p:nvSpPr>
          <p:cNvPr id="6" name="正方形/長方形 5">
            <a:extLst>
              <a:ext uri="{FF2B5EF4-FFF2-40B4-BE49-F238E27FC236}">
                <a16:creationId xmlns:a16="http://schemas.microsoft.com/office/drawing/2014/main" id="{F3EAC540-C509-4763-897A-220C19894BE1}"/>
              </a:ext>
            </a:extLst>
          </p:cNvPr>
          <p:cNvSpPr/>
          <p:nvPr/>
        </p:nvSpPr>
        <p:spPr>
          <a:xfrm>
            <a:off x="1187624" y="1371435"/>
            <a:ext cx="2040943" cy="369332"/>
          </a:xfrm>
          <a:prstGeom prst="rect">
            <a:avLst/>
          </a:prstGeom>
        </p:spPr>
        <p:txBody>
          <a:bodyPr wrap="none">
            <a:spAutoFit/>
          </a:bodyPr>
          <a:lstStyle/>
          <a:p>
            <a:r>
              <a:rPr lang="ja-JP" altLang="ja-JP" dirty="0">
                <a:ea typeface="ＭＳ 明朝" panose="02020609040205080304" pitchFamily="17" charset="-128"/>
                <a:cs typeface="Times New Roman" panose="02020603050405020304" pitchFamily="18" charset="0"/>
              </a:rPr>
              <a:t>【</a:t>
            </a:r>
            <a:r>
              <a:rPr lang="en-US" altLang="ja-JP" dirty="0">
                <a:ea typeface="ＭＳ 明朝" panose="02020609040205080304" pitchFamily="17" charset="-128"/>
                <a:cs typeface="Times New Roman" panose="02020603050405020304" pitchFamily="18" charset="0"/>
              </a:rPr>
              <a:t>2017</a:t>
            </a:r>
            <a:r>
              <a:rPr lang="ja-JP" altLang="ja-JP" dirty="0">
                <a:ea typeface="ＭＳ 明朝" panose="02020609040205080304" pitchFamily="17" charset="-128"/>
                <a:cs typeface="Times New Roman" panose="02020603050405020304" pitchFamily="18" charset="0"/>
              </a:rPr>
              <a:t>年</a:t>
            </a:r>
            <a:r>
              <a:rPr lang="en-US" altLang="ja-JP" dirty="0">
                <a:ea typeface="ＭＳ 明朝" panose="02020609040205080304" pitchFamily="17" charset="-128"/>
                <a:cs typeface="Times New Roman" panose="02020603050405020304" pitchFamily="18" charset="0"/>
              </a:rPr>
              <a:t>9</a:t>
            </a:r>
            <a:r>
              <a:rPr lang="ja-JP" altLang="ja-JP" dirty="0">
                <a:ea typeface="ＭＳ 明朝" panose="02020609040205080304" pitchFamily="17" charset="-128"/>
                <a:cs typeface="Times New Roman" panose="02020603050405020304" pitchFamily="18" charset="0"/>
              </a:rPr>
              <a:t>月</a:t>
            </a:r>
            <a:r>
              <a:rPr lang="en-US" altLang="ja-JP" dirty="0">
                <a:ea typeface="ＭＳ 明朝" panose="02020609040205080304" pitchFamily="17" charset="-128"/>
                <a:cs typeface="Times New Roman" panose="02020603050405020304" pitchFamily="18" charset="0"/>
              </a:rPr>
              <a:t>8</a:t>
            </a:r>
            <a:r>
              <a:rPr lang="ja-JP" altLang="ja-JP" dirty="0">
                <a:ea typeface="ＭＳ 明朝" panose="02020609040205080304" pitchFamily="17" charset="-128"/>
                <a:cs typeface="Times New Roman" panose="02020603050405020304" pitchFamily="18" charset="0"/>
              </a:rPr>
              <a:t>日】</a:t>
            </a:r>
            <a:endParaRPr lang="ja-JP" altLang="en-US" dirty="0"/>
          </a:p>
        </p:txBody>
      </p:sp>
      <p:sp>
        <p:nvSpPr>
          <p:cNvPr id="20" name="スライド番号プレースホルダー 1">
            <a:extLst>
              <a:ext uri="{FF2B5EF4-FFF2-40B4-BE49-F238E27FC236}">
                <a16:creationId xmlns:a16="http://schemas.microsoft.com/office/drawing/2014/main" id="{12C4850D-FF6F-4C18-95B0-C6C6E2CD566D}"/>
              </a:ext>
            </a:extLst>
          </p:cNvPr>
          <p:cNvSpPr>
            <a:spLocks noGrp="1"/>
          </p:cNvSpPr>
          <p:nvPr>
            <p:ph type="sldNum" sz="quarter" idx="12"/>
          </p:nvPr>
        </p:nvSpPr>
        <p:spPr>
          <a:xfrm>
            <a:off x="6902896" y="6453336"/>
            <a:ext cx="2133600" cy="365125"/>
          </a:xfrm>
        </p:spPr>
        <p:txBody>
          <a:bodyPr/>
          <a:lstStyle/>
          <a:p>
            <a:fld id="{C0A1D452-8AB0-468A-B677-CA8BBFCB1F3C}" type="slidenum">
              <a:rPr kumimoji="1" lang="ja-JP" altLang="en-US" sz="1400" smtClean="0">
                <a:solidFill>
                  <a:schemeClr val="tx1"/>
                </a:solidFill>
                <a:latin typeface="ＭＳ ゴシック" panose="020B0609070205080204" pitchFamily="49" charset="-128"/>
                <a:ea typeface="ＭＳ ゴシック" panose="020B0609070205080204" pitchFamily="49" charset="-128"/>
              </a:rPr>
              <a:t>15</a:t>
            </a:fld>
            <a:endParaRPr kumimoji="1" lang="ja-JP" altLang="en-US" sz="1400" dirty="0">
              <a:solidFill>
                <a:schemeClr val="tx1"/>
              </a:solidFill>
              <a:latin typeface="ＭＳ ゴシック" panose="020B0609070205080204" pitchFamily="49" charset="-128"/>
              <a:ea typeface="ＭＳ ゴシック" panose="020B0609070205080204" pitchFamily="49" charset="-128"/>
            </a:endParaRPr>
          </a:p>
        </p:txBody>
      </p:sp>
      <p:pic>
        <p:nvPicPr>
          <p:cNvPr id="21" name="図 20">
            <a:extLst>
              <a:ext uri="{FF2B5EF4-FFF2-40B4-BE49-F238E27FC236}">
                <a16:creationId xmlns:a16="http://schemas.microsoft.com/office/drawing/2014/main" id="{7953B5C0-F25F-4818-BB75-0488B55D5E21}"/>
              </a:ext>
            </a:extLst>
          </p:cNvPr>
          <p:cNvPicPr>
            <a:picLocks noChangeAspect="1"/>
          </p:cNvPicPr>
          <p:nvPr/>
        </p:nvPicPr>
        <p:blipFill>
          <a:blip r:embed="rId2"/>
          <a:stretch>
            <a:fillRect/>
          </a:stretch>
        </p:blipFill>
        <p:spPr>
          <a:xfrm>
            <a:off x="6216417" y="6184155"/>
            <a:ext cx="2426018" cy="557213"/>
          </a:xfrm>
          <a:prstGeom prst="rect">
            <a:avLst/>
          </a:prstGeom>
        </p:spPr>
      </p:pic>
      <p:sp>
        <p:nvSpPr>
          <p:cNvPr id="22" name="テキスト ボックス 21">
            <a:extLst>
              <a:ext uri="{FF2B5EF4-FFF2-40B4-BE49-F238E27FC236}">
                <a16:creationId xmlns:a16="http://schemas.microsoft.com/office/drawing/2014/main" id="{C8E440F6-3FF6-44D4-944A-31D1193F9440}"/>
              </a:ext>
            </a:extLst>
          </p:cNvPr>
          <p:cNvSpPr txBox="1"/>
          <p:nvPr/>
        </p:nvSpPr>
        <p:spPr>
          <a:xfrm>
            <a:off x="1907704" y="3458387"/>
            <a:ext cx="5904655" cy="400110"/>
          </a:xfrm>
          <a:prstGeom prst="rect">
            <a:avLst/>
          </a:prstGeom>
          <a:noFill/>
        </p:spPr>
        <p:txBody>
          <a:bodyPr wrap="square" rtlCol="0">
            <a:spAutoFit/>
          </a:bodyPr>
          <a:lstStyle/>
          <a:p>
            <a:r>
              <a:rPr kumimoji="1" lang="ja-JP" altLang="en-US" sz="2000" dirty="0">
                <a:solidFill>
                  <a:srgbClr val="FF0000"/>
                </a:solidFill>
                <a:latin typeface="メイリオ" panose="020B0604030504040204" pitchFamily="50" charset="-128"/>
                <a:ea typeface="メイリオ" panose="020B0604030504040204" pitchFamily="50" charset="-128"/>
              </a:rPr>
              <a:t>管理技術力：工程管理能力、迅速性等で高評価？</a:t>
            </a:r>
            <a:endParaRPr kumimoji="1" lang="en-US" altLang="ja-JP" sz="2000" dirty="0">
              <a:solidFill>
                <a:srgbClr val="FF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32374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50000">
              <a:schemeClr val="accent5"/>
            </a:gs>
            <a:gs pos="83000">
              <a:srgbClr val="DCEFF4"/>
            </a:gs>
            <a:gs pos="100000">
              <a:schemeClr val="accent5">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29A14A5-4520-4A29-8677-76C7B07A34F1}"/>
              </a:ext>
            </a:extLst>
          </p:cNvPr>
          <p:cNvPicPr>
            <a:picLocks noChangeAspect="1"/>
          </p:cNvPicPr>
          <p:nvPr/>
        </p:nvPicPr>
        <p:blipFill>
          <a:blip r:embed="rId2"/>
          <a:stretch>
            <a:fillRect/>
          </a:stretch>
        </p:blipFill>
        <p:spPr>
          <a:xfrm>
            <a:off x="894553" y="1319909"/>
            <a:ext cx="7075143" cy="4619462"/>
          </a:xfrm>
          <a:prstGeom prst="rect">
            <a:avLst/>
          </a:prstGeom>
        </p:spPr>
      </p:pic>
      <p:sp>
        <p:nvSpPr>
          <p:cNvPr id="5" name="テキスト ボックス 4">
            <a:extLst>
              <a:ext uri="{FF2B5EF4-FFF2-40B4-BE49-F238E27FC236}">
                <a16:creationId xmlns:a16="http://schemas.microsoft.com/office/drawing/2014/main" id="{9AE4E934-2511-4359-B0A4-BA653B7E9AE2}"/>
              </a:ext>
            </a:extLst>
          </p:cNvPr>
          <p:cNvSpPr txBox="1"/>
          <p:nvPr/>
        </p:nvSpPr>
        <p:spPr>
          <a:xfrm>
            <a:off x="395536" y="692696"/>
            <a:ext cx="8568952" cy="707886"/>
          </a:xfrm>
          <a:prstGeom prst="rect">
            <a:avLst/>
          </a:prstGeom>
          <a:noFill/>
        </p:spPr>
        <p:txBody>
          <a:bodyPr wrap="square" rtlCol="0">
            <a:spAutoFit/>
          </a:bodyPr>
          <a:lstStyle/>
          <a:p>
            <a:r>
              <a:rPr lang="en-US" altLang="ja-JP" sz="2000" dirty="0">
                <a:latin typeface="メイリオ" panose="020B0604030504040204" pitchFamily="50" charset="-128"/>
                <a:ea typeface="メイリオ" panose="020B0604030504040204" pitchFamily="50" charset="-128"/>
              </a:rPr>
              <a:t>2-4</a:t>
            </a:r>
          </a:p>
          <a:p>
            <a:r>
              <a:rPr kumimoji="1" lang="ja-JP" altLang="en-US" sz="2000" dirty="0">
                <a:latin typeface="メイリオ" panose="020B0604030504040204" pitchFamily="50" charset="-128"/>
                <a:ea typeface="メイリオ" panose="020B0604030504040204" pitchFamily="50" charset="-128"/>
              </a:rPr>
              <a:t>　</a:t>
            </a:r>
            <a:r>
              <a:rPr lang="ja-JP" altLang="en-US" sz="2000" dirty="0">
                <a:solidFill>
                  <a:srgbClr val="FF0000"/>
                </a:solidFill>
                <a:latin typeface="メイリオ" panose="020B0604030504040204" pitchFamily="50" charset="-128"/>
                <a:ea typeface="メイリオ" panose="020B0604030504040204" pitchFamily="50" charset="-128"/>
              </a:rPr>
              <a:t> ・水量調査結果を特色によってグループ化し、わかりやすく整理した</a:t>
            </a:r>
            <a:endParaRPr kumimoji="1" lang="en-US" altLang="ja-JP" sz="2000" dirty="0">
              <a:solidFill>
                <a:srgbClr val="FF0000"/>
              </a:solidFill>
              <a:latin typeface="メイリオ" panose="020B0604030504040204" pitchFamily="50" charset="-128"/>
              <a:ea typeface="メイリオ" panose="020B0604030504040204" pitchFamily="50" charset="-128"/>
            </a:endParaRPr>
          </a:p>
        </p:txBody>
      </p:sp>
      <p:sp>
        <p:nvSpPr>
          <p:cNvPr id="16" name="タイトル 1">
            <a:extLst>
              <a:ext uri="{FF2B5EF4-FFF2-40B4-BE49-F238E27FC236}">
                <a16:creationId xmlns:a16="http://schemas.microsoft.com/office/drawing/2014/main" id="{7ACB286C-54CC-4A03-8E50-273450C57FFF}"/>
              </a:ext>
            </a:extLst>
          </p:cNvPr>
          <p:cNvSpPr txBox="1">
            <a:spLocks/>
          </p:cNvSpPr>
          <p:nvPr/>
        </p:nvSpPr>
        <p:spPr>
          <a:xfrm>
            <a:off x="1413882" y="368463"/>
            <a:ext cx="6758518" cy="756281"/>
          </a:xfrm>
          <a:prstGeom prst="rect">
            <a:avLst/>
          </a:prstGeom>
        </p:spPr>
        <p:txBody>
          <a:bodyPr>
            <a:normAutofit fontScale="6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dirty="0">
                <a:latin typeface="メイリオ" pitchFamily="50" charset="-128"/>
                <a:ea typeface="メイリオ" pitchFamily="50" charset="-128"/>
              </a:rPr>
              <a:t>2.</a:t>
            </a:r>
            <a:r>
              <a:rPr lang="ja-JP" altLang="en-US" dirty="0">
                <a:latin typeface="メイリオ" pitchFamily="50" charset="-128"/>
                <a:ea typeface="メイリオ" pitchFamily="50" charset="-128"/>
              </a:rPr>
              <a:t>表彰に至る高評価の要因（推測）</a:t>
            </a:r>
          </a:p>
        </p:txBody>
      </p:sp>
      <p:pic>
        <p:nvPicPr>
          <p:cNvPr id="7" name="図 6">
            <a:extLst>
              <a:ext uri="{FF2B5EF4-FFF2-40B4-BE49-F238E27FC236}">
                <a16:creationId xmlns:a16="http://schemas.microsoft.com/office/drawing/2014/main" id="{4ED41BF5-1346-44F4-AB15-FE726AFA3B9E}"/>
              </a:ext>
            </a:extLst>
          </p:cNvPr>
          <p:cNvPicPr>
            <a:picLocks noChangeAspect="1"/>
          </p:cNvPicPr>
          <p:nvPr/>
        </p:nvPicPr>
        <p:blipFill>
          <a:blip r:embed="rId3"/>
          <a:stretch>
            <a:fillRect/>
          </a:stretch>
        </p:blipFill>
        <p:spPr>
          <a:xfrm>
            <a:off x="6216417" y="6184155"/>
            <a:ext cx="2426018" cy="557213"/>
          </a:xfrm>
          <a:prstGeom prst="rect">
            <a:avLst/>
          </a:prstGeom>
        </p:spPr>
      </p:pic>
      <p:sp>
        <p:nvSpPr>
          <p:cNvPr id="8" name="スライド番号プレースホルダー 1">
            <a:extLst>
              <a:ext uri="{FF2B5EF4-FFF2-40B4-BE49-F238E27FC236}">
                <a16:creationId xmlns:a16="http://schemas.microsoft.com/office/drawing/2014/main" id="{9E39F4BF-F829-422E-AB2D-17B85232428F}"/>
              </a:ext>
            </a:extLst>
          </p:cNvPr>
          <p:cNvSpPr>
            <a:spLocks noGrp="1"/>
          </p:cNvSpPr>
          <p:nvPr>
            <p:ph type="sldNum" sz="quarter" idx="12"/>
          </p:nvPr>
        </p:nvSpPr>
        <p:spPr>
          <a:xfrm>
            <a:off x="6902896" y="6453336"/>
            <a:ext cx="2133600" cy="365125"/>
          </a:xfrm>
        </p:spPr>
        <p:txBody>
          <a:bodyPr/>
          <a:lstStyle/>
          <a:p>
            <a:fld id="{C0A1D452-8AB0-468A-B677-CA8BBFCB1F3C}" type="slidenum">
              <a:rPr kumimoji="1" lang="ja-JP" altLang="en-US" sz="1400" smtClean="0">
                <a:solidFill>
                  <a:schemeClr val="tx1"/>
                </a:solidFill>
                <a:latin typeface="ＭＳ ゴシック" panose="020B0609070205080204" pitchFamily="49" charset="-128"/>
                <a:ea typeface="ＭＳ ゴシック" panose="020B0609070205080204" pitchFamily="49" charset="-128"/>
              </a:rPr>
              <a:t>16</a:t>
            </a:fld>
            <a:endParaRPr kumimoji="1" lang="ja-JP" altLang="en-US" sz="1400" dirty="0">
              <a:solidFill>
                <a:schemeClr val="tx1"/>
              </a:solidFill>
              <a:latin typeface="ＭＳ ゴシック" panose="020B0609070205080204" pitchFamily="49" charset="-128"/>
              <a:ea typeface="ＭＳ ゴシック" panose="020B0609070205080204" pitchFamily="49" charset="-128"/>
            </a:endParaRPr>
          </a:p>
        </p:txBody>
      </p:sp>
      <p:sp>
        <p:nvSpPr>
          <p:cNvPr id="9" name="テキスト ボックス 8">
            <a:extLst>
              <a:ext uri="{FF2B5EF4-FFF2-40B4-BE49-F238E27FC236}">
                <a16:creationId xmlns:a16="http://schemas.microsoft.com/office/drawing/2014/main" id="{6A047536-D1F8-4931-BD6B-691054A9D144}"/>
              </a:ext>
            </a:extLst>
          </p:cNvPr>
          <p:cNvSpPr txBox="1"/>
          <p:nvPr/>
        </p:nvSpPr>
        <p:spPr>
          <a:xfrm>
            <a:off x="1413882" y="5939371"/>
            <a:ext cx="3672408" cy="400110"/>
          </a:xfrm>
          <a:prstGeom prst="rect">
            <a:avLst/>
          </a:prstGeom>
          <a:noFill/>
        </p:spPr>
        <p:txBody>
          <a:bodyPr wrap="square" rtlCol="0">
            <a:spAutoFit/>
          </a:bodyPr>
          <a:lstStyle/>
          <a:p>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これは全体の水量調査結果</a:t>
            </a:r>
            <a:endParaRPr kumimoji="1" lang="en-US" altLang="ja-JP" sz="2000" dirty="0">
              <a:solidFill>
                <a:srgbClr val="FF0000"/>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29BF7FED-98FA-4527-BA56-1419ECF2AABC}"/>
              </a:ext>
            </a:extLst>
          </p:cNvPr>
          <p:cNvSpPr txBox="1"/>
          <p:nvPr/>
        </p:nvSpPr>
        <p:spPr>
          <a:xfrm>
            <a:off x="1840813" y="1524760"/>
            <a:ext cx="5683515" cy="400110"/>
          </a:xfrm>
          <a:prstGeom prst="rect">
            <a:avLst/>
          </a:prstGeom>
          <a:noFill/>
        </p:spPr>
        <p:txBody>
          <a:bodyPr wrap="square" rtlCol="0">
            <a:spAutoFit/>
          </a:bodyPr>
          <a:lstStyle/>
          <a:p>
            <a:r>
              <a:rPr kumimoji="1" lang="ja-JP" altLang="en-US" sz="2000" dirty="0">
                <a:solidFill>
                  <a:srgbClr val="FF0000"/>
                </a:solidFill>
                <a:latin typeface="メイリオ" panose="020B0604030504040204" pitchFamily="50" charset="-128"/>
                <a:ea typeface="メイリオ" panose="020B0604030504040204" pitchFamily="50" charset="-128"/>
              </a:rPr>
              <a:t>コミュニケーション、成果品品質等で高評価？</a:t>
            </a:r>
            <a:endParaRPr kumimoji="1" lang="en-US" altLang="ja-JP" sz="2000" dirty="0">
              <a:solidFill>
                <a:srgbClr val="FF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63853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50000">
              <a:schemeClr val="accent5"/>
            </a:gs>
            <a:gs pos="83000">
              <a:srgbClr val="DCEFF4"/>
            </a:gs>
            <a:gs pos="100000">
              <a:schemeClr val="accent5">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9AE4E934-2511-4359-B0A4-BA653B7E9AE2}"/>
              </a:ext>
            </a:extLst>
          </p:cNvPr>
          <p:cNvSpPr txBox="1"/>
          <p:nvPr/>
        </p:nvSpPr>
        <p:spPr>
          <a:xfrm>
            <a:off x="395536" y="692696"/>
            <a:ext cx="8568952" cy="707886"/>
          </a:xfrm>
          <a:prstGeom prst="rect">
            <a:avLst/>
          </a:prstGeom>
          <a:noFill/>
        </p:spPr>
        <p:txBody>
          <a:bodyPr wrap="square" rtlCol="0">
            <a:spAutoFit/>
          </a:bodyPr>
          <a:lstStyle/>
          <a:p>
            <a:r>
              <a:rPr lang="en-US" altLang="ja-JP" sz="2000" dirty="0">
                <a:latin typeface="メイリオ" panose="020B0604030504040204" pitchFamily="50" charset="-128"/>
                <a:ea typeface="メイリオ" panose="020B0604030504040204" pitchFamily="50" charset="-128"/>
              </a:rPr>
              <a:t>2-4</a:t>
            </a:r>
          </a:p>
          <a:p>
            <a:r>
              <a:rPr kumimoji="1" lang="ja-JP" altLang="en-US" sz="2000" dirty="0">
                <a:latin typeface="メイリオ" panose="020B0604030504040204" pitchFamily="50" charset="-128"/>
                <a:ea typeface="メイリオ" panose="020B0604030504040204" pitchFamily="50" charset="-128"/>
              </a:rPr>
              <a:t>　</a:t>
            </a:r>
            <a:r>
              <a:rPr lang="ja-JP" altLang="en-US" sz="2000" dirty="0">
                <a:solidFill>
                  <a:srgbClr val="FF0000"/>
                </a:solidFill>
                <a:latin typeface="メイリオ" panose="020B0604030504040204" pitchFamily="50" charset="-128"/>
                <a:ea typeface="メイリオ" panose="020B0604030504040204" pitchFamily="50" charset="-128"/>
              </a:rPr>
              <a:t> ・水量調査結果を特色によってグループ化し、わかりやすく整理した</a:t>
            </a:r>
            <a:endParaRPr kumimoji="1" lang="en-US" altLang="ja-JP" sz="2000" dirty="0">
              <a:solidFill>
                <a:srgbClr val="FF0000"/>
              </a:solidFill>
              <a:latin typeface="メイリオ" panose="020B0604030504040204" pitchFamily="50" charset="-128"/>
              <a:ea typeface="メイリオ" panose="020B0604030504040204" pitchFamily="50" charset="-128"/>
            </a:endParaRPr>
          </a:p>
        </p:txBody>
      </p:sp>
      <p:sp>
        <p:nvSpPr>
          <p:cNvPr id="16" name="タイトル 1">
            <a:extLst>
              <a:ext uri="{FF2B5EF4-FFF2-40B4-BE49-F238E27FC236}">
                <a16:creationId xmlns:a16="http://schemas.microsoft.com/office/drawing/2014/main" id="{7ACB286C-54CC-4A03-8E50-273450C57FFF}"/>
              </a:ext>
            </a:extLst>
          </p:cNvPr>
          <p:cNvSpPr txBox="1">
            <a:spLocks/>
          </p:cNvSpPr>
          <p:nvPr/>
        </p:nvSpPr>
        <p:spPr>
          <a:xfrm>
            <a:off x="1413882" y="368463"/>
            <a:ext cx="6758518" cy="756281"/>
          </a:xfrm>
          <a:prstGeom prst="rect">
            <a:avLst/>
          </a:prstGeom>
        </p:spPr>
        <p:txBody>
          <a:bodyPr>
            <a:normAutofit fontScale="6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dirty="0">
                <a:latin typeface="メイリオ" pitchFamily="50" charset="-128"/>
                <a:ea typeface="メイリオ" pitchFamily="50" charset="-128"/>
              </a:rPr>
              <a:t>2.</a:t>
            </a:r>
            <a:r>
              <a:rPr lang="ja-JP" altLang="en-US" dirty="0">
                <a:latin typeface="メイリオ" pitchFamily="50" charset="-128"/>
                <a:ea typeface="メイリオ" pitchFamily="50" charset="-128"/>
              </a:rPr>
              <a:t>表彰に至る高評価の要因（推測）</a:t>
            </a:r>
          </a:p>
        </p:txBody>
      </p:sp>
      <p:sp>
        <p:nvSpPr>
          <p:cNvPr id="7" name="スライド番号プレースホルダー 1">
            <a:extLst>
              <a:ext uri="{FF2B5EF4-FFF2-40B4-BE49-F238E27FC236}">
                <a16:creationId xmlns:a16="http://schemas.microsoft.com/office/drawing/2014/main" id="{5CE784B7-9D22-419D-894F-845350F7207C}"/>
              </a:ext>
            </a:extLst>
          </p:cNvPr>
          <p:cNvSpPr>
            <a:spLocks noGrp="1"/>
          </p:cNvSpPr>
          <p:nvPr>
            <p:ph type="sldNum" sz="quarter" idx="12"/>
          </p:nvPr>
        </p:nvSpPr>
        <p:spPr>
          <a:xfrm>
            <a:off x="6902896" y="6453336"/>
            <a:ext cx="2133600" cy="365125"/>
          </a:xfrm>
        </p:spPr>
        <p:txBody>
          <a:bodyPr/>
          <a:lstStyle/>
          <a:p>
            <a:fld id="{C0A1D452-8AB0-468A-B677-CA8BBFCB1F3C}" type="slidenum">
              <a:rPr kumimoji="1" lang="ja-JP" altLang="en-US" sz="1400" smtClean="0">
                <a:solidFill>
                  <a:schemeClr val="tx1"/>
                </a:solidFill>
                <a:latin typeface="ＭＳ ゴシック" panose="020B0609070205080204" pitchFamily="49" charset="-128"/>
                <a:ea typeface="ＭＳ ゴシック" panose="020B0609070205080204" pitchFamily="49" charset="-128"/>
              </a:rPr>
              <a:t>17</a:t>
            </a:fld>
            <a:endParaRPr kumimoji="1" lang="ja-JP" altLang="en-US" sz="1400" dirty="0">
              <a:solidFill>
                <a:schemeClr val="tx1"/>
              </a:solidFill>
              <a:latin typeface="ＭＳ ゴシック" panose="020B0609070205080204" pitchFamily="49" charset="-128"/>
              <a:ea typeface="ＭＳ ゴシック" panose="020B0609070205080204" pitchFamily="49" charset="-128"/>
            </a:endParaRPr>
          </a:p>
        </p:txBody>
      </p:sp>
      <p:pic>
        <p:nvPicPr>
          <p:cNvPr id="8" name="図 7">
            <a:extLst>
              <a:ext uri="{FF2B5EF4-FFF2-40B4-BE49-F238E27FC236}">
                <a16:creationId xmlns:a16="http://schemas.microsoft.com/office/drawing/2014/main" id="{D4B1D289-A789-4D77-A83E-9106CF3B92C9}"/>
              </a:ext>
            </a:extLst>
          </p:cNvPr>
          <p:cNvPicPr>
            <a:picLocks noChangeAspect="1"/>
          </p:cNvPicPr>
          <p:nvPr/>
        </p:nvPicPr>
        <p:blipFill>
          <a:blip r:embed="rId2"/>
          <a:stretch>
            <a:fillRect/>
          </a:stretch>
        </p:blipFill>
        <p:spPr>
          <a:xfrm>
            <a:off x="6216417" y="6184155"/>
            <a:ext cx="2426018" cy="557213"/>
          </a:xfrm>
          <a:prstGeom prst="rect">
            <a:avLst/>
          </a:prstGeom>
        </p:spPr>
      </p:pic>
      <p:sp>
        <p:nvSpPr>
          <p:cNvPr id="9" name="テキスト ボックス 8">
            <a:extLst>
              <a:ext uri="{FF2B5EF4-FFF2-40B4-BE49-F238E27FC236}">
                <a16:creationId xmlns:a16="http://schemas.microsoft.com/office/drawing/2014/main" id="{4EDDAB26-6AF8-49B6-B023-C8424609054B}"/>
              </a:ext>
            </a:extLst>
          </p:cNvPr>
          <p:cNvSpPr txBox="1"/>
          <p:nvPr/>
        </p:nvSpPr>
        <p:spPr>
          <a:xfrm>
            <a:off x="683568" y="5928012"/>
            <a:ext cx="5616624" cy="707886"/>
          </a:xfrm>
          <a:prstGeom prst="rect">
            <a:avLst/>
          </a:prstGeom>
          <a:noFill/>
        </p:spPr>
        <p:txBody>
          <a:bodyPr wrap="square" rtlCol="0">
            <a:spAutoFit/>
          </a:bodyPr>
          <a:lstStyle/>
          <a:p>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全体結果から特色をグルーピング</a:t>
            </a:r>
            <a:endParaRPr lang="en-US" altLang="ja-JP" sz="2000" dirty="0">
              <a:latin typeface="メイリオ" panose="020B0604030504040204" pitchFamily="50" charset="-128"/>
              <a:ea typeface="メイリオ" panose="020B0604030504040204" pitchFamily="50" charset="-128"/>
            </a:endParaRPr>
          </a:p>
          <a:p>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これはポンプ交換、移設について整理・評価</a:t>
            </a:r>
            <a:r>
              <a:rPr lang="en-US" altLang="ja-JP" sz="2000" dirty="0">
                <a:latin typeface="メイリオ" panose="020B0604030504040204" pitchFamily="50" charset="-128"/>
                <a:ea typeface="メイリオ" panose="020B0604030504040204" pitchFamily="50" charset="-128"/>
              </a:rPr>
              <a:t>)</a:t>
            </a:r>
            <a:endParaRPr kumimoji="1" lang="en-US" altLang="ja-JP" sz="2000" dirty="0">
              <a:solidFill>
                <a:srgbClr val="FF0000"/>
              </a:solidFill>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021A4C63-B899-422E-91B2-41071BF67EFC}"/>
              </a:ext>
            </a:extLst>
          </p:cNvPr>
          <p:cNvPicPr>
            <a:picLocks noChangeAspect="1"/>
          </p:cNvPicPr>
          <p:nvPr/>
        </p:nvPicPr>
        <p:blipFill>
          <a:blip r:embed="rId3"/>
          <a:stretch>
            <a:fillRect/>
          </a:stretch>
        </p:blipFill>
        <p:spPr>
          <a:xfrm>
            <a:off x="899186" y="1312739"/>
            <a:ext cx="7070510" cy="4619462"/>
          </a:xfrm>
          <a:prstGeom prst="rect">
            <a:avLst/>
          </a:prstGeom>
        </p:spPr>
      </p:pic>
      <p:cxnSp>
        <p:nvCxnSpPr>
          <p:cNvPr id="11" name="直線矢印コネクタ 10">
            <a:extLst>
              <a:ext uri="{FF2B5EF4-FFF2-40B4-BE49-F238E27FC236}">
                <a16:creationId xmlns:a16="http://schemas.microsoft.com/office/drawing/2014/main" id="{84409C9B-4A2C-47C3-9897-DBAD8A57E491}"/>
              </a:ext>
            </a:extLst>
          </p:cNvPr>
          <p:cNvCxnSpPr/>
          <p:nvPr/>
        </p:nvCxnSpPr>
        <p:spPr>
          <a:xfrm flipH="1">
            <a:off x="4427984" y="2206640"/>
            <a:ext cx="328930" cy="125095"/>
          </a:xfrm>
          <a:prstGeom prst="straightConnector1">
            <a:avLst/>
          </a:prstGeom>
          <a:ln>
            <a:solidFill>
              <a:srgbClr val="FF0000"/>
            </a:solidFill>
            <a:round/>
            <a:headEnd type="none"/>
            <a:tailEnd type="stealth"/>
          </a:ln>
        </p:spPr>
        <p:style>
          <a:lnRef idx="1">
            <a:schemeClr val="accent1"/>
          </a:lnRef>
          <a:fillRef idx="0">
            <a:schemeClr val="accent1"/>
          </a:fillRef>
          <a:effectRef idx="0">
            <a:schemeClr val="accent1"/>
          </a:effectRef>
          <a:fontRef idx="minor">
            <a:schemeClr val="tx1"/>
          </a:fontRef>
        </p:style>
      </p:cxnSp>
      <p:sp>
        <p:nvSpPr>
          <p:cNvPr id="12" name="テキスト ボックス 3">
            <a:extLst>
              <a:ext uri="{FF2B5EF4-FFF2-40B4-BE49-F238E27FC236}">
                <a16:creationId xmlns:a16="http://schemas.microsoft.com/office/drawing/2014/main" id="{64D4180E-F1C3-4044-BEA4-25A265C3D8A8}"/>
              </a:ext>
            </a:extLst>
          </p:cNvPr>
          <p:cNvSpPr txBox="1"/>
          <p:nvPr/>
        </p:nvSpPr>
        <p:spPr>
          <a:xfrm>
            <a:off x="4760089" y="2102500"/>
            <a:ext cx="953770" cy="246380"/>
          </a:xfrm>
          <a:prstGeom prst="rect">
            <a:avLst/>
          </a:prstGeom>
          <a:solidFill>
            <a:schemeClr val="bg1"/>
          </a:solidFill>
          <a:ln w="6350">
            <a:solidFill>
              <a:srgbClr val="FF000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ts val="1200"/>
              </a:lnSpc>
              <a:spcAft>
                <a:spcPts val="0"/>
              </a:spcAft>
            </a:pPr>
            <a:r>
              <a:rPr lang="ja-JP" sz="900" kern="100">
                <a:ln>
                  <a:noFill/>
                </a:ln>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⑬ポンプ交換</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13" name="直線矢印コネクタ 12">
            <a:extLst>
              <a:ext uri="{FF2B5EF4-FFF2-40B4-BE49-F238E27FC236}">
                <a16:creationId xmlns:a16="http://schemas.microsoft.com/office/drawing/2014/main" id="{EDEC69BD-88E3-4D09-9325-70F9E5F9C4D2}"/>
              </a:ext>
            </a:extLst>
          </p:cNvPr>
          <p:cNvCxnSpPr/>
          <p:nvPr/>
        </p:nvCxnSpPr>
        <p:spPr>
          <a:xfrm flipV="1">
            <a:off x="6283930" y="2852936"/>
            <a:ext cx="448310" cy="61595"/>
          </a:xfrm>
          <a:prstGeom prst="straightConnector1">
            <a:avLst/>
          </a:prstGeom>
          <a:ln>
            <a:solidFill>
              <a:srgbClr val="FF0000"/>
            </a:solidFill>
            <a:round/>
            <a:headEnd type="none"/>
            <a:tailEnd type="stealth"/>
          </a:ln>
        </p:spPr>
        <p:style>
          <a:lnRef idx="1">
            <a:schemeClr val="accent1"/>
          </a:lnRef>
          <a:fillRef idx="0">
            <a:schemeClr val="accent1"/>
          </a:fillRef>
          <a:effectRef idx="0">
            <a:schemeClr val="accent1"/>
          </a:effectRef>
          <a:fontRef idx="minor">
            <a:schemeClr val="tx1"/>
          </a:fontRef>
        </p:style>
      </p:cxnSp>
      <p:sp>
        <p:nvSpPr>
          <p:cNvPr id="14" name="テキスト ボックス 5">
            <a:extLst>
              <a:ext uri="{FF2B5EF4-FFF2-40B4-BE49-F238E27FC236}">
                <a16:creationId xmlns:a16="http://schemas.microsoft.com/office/drawing/2014/main" id="{F35A9455-3446-4E7E-BB68-FF163DD385CB}"/>
              </a:ext>
            </a:extLst>
          </p:cNvPr>
          <p:cNvSpPr txBox="1"/>
          <p:nvPr/>
        </p:nvSpPr>
        <p:spPr>
          <a:xfrm>
            <a:off x="5420330" y="2901831"/>
            <a:ext cx="879475" cy="246380"/>
          </a:xfrm>
          <a:prstGeom prst="rect">
            <a:avLst/>
          </a:prstGeom>
          <a:solidFill>
            <a:schemeClr val="bg1"/>
          </a:solidFill>
          <a:ln w="6350">
            <a:solidFill>
              <a:srgbClr val="FF000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ts val="1200"/>
              </a:lnSpc>
              <a:spcAft>
                <a:spcPts val="0"/>
              </a:spcAft>
            </a:pPr>
            <a:r>
              <a:rPr lang="ja-JP" sz="900" kern="100">
                <a:ln>
                  <a:noFill/>
                </a:ln>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③ポンプ交換</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15" name="直線矢印コネクタ 14">
            <a:extLst>
              <a:ext uri="{FF2B5EF4-FFF2-40B4-BE49-F238E27FC236}">
                <a16:creationId xmlns:a16="http://schemas.microsoft.com/office/drawing/2014/main" id="{04498657-0B92-4E27-AD3F-BC4C62129CAC}"/>
              </a:ext>
            </a:extLst>
          </p:cNvPr>
          <p:cNvCxnSpPr/>
          <p:nvPr/>
        </p:nvCxnSpPr>
        <p:spPr>
          <a:xfrm flipH="1" flipV="1">
            <a:off x="2771800" y="3509005"/>
            <a:ext cx="290195" cy="149860"/>
          </a:xfrm>
          <a:prstGeom prst="straightConnector1">
            <a:avLst/>
          </a:prstGeom>
          <a:ln>
            <a:solidFill>
              <a:srgbClr val="FF0000"/>
            </a:solidFill>
            <a:round/>
            <a:headEnd type="none"/>
            <a:tailEnd type="stealth"/>
          </a:ln>
        </p:spPr>
        <p:style>
          <a:lnRef idx="1">
            <a:schemeClr val="accent1"/>
          </a:lnRef>
          <a:fillRef idx="0">
            <a:schemeClr val="accent1"/>
          </a:fillRef>
          <a:effectRef idx="0">
            <a:schemeClr val="accent1"/>
          </a:effectRef>
          <a:fontRef idx="minor">
            <a:schemeClr val="tx1"/>
          </a:fontRef>
        </p:style>
      </p:cxnSp>
      <p:sp>
        <p:nvSpPr>
          <p:cNvPr id="17" name="テキスト ボックス 7">
            <a:extLst>
              <a:ext uri="{FF2B5EF4-FFF2-40B4-BE49-F238E27FC236}">
                <a16:creationId xmlns:a16="http://schemas.microsoft.com/office/drawing/2014/main" id="{8EB5D8BA-2211-4F76-9CF7-67283ED09356}"/>
              </a:ext>
            </a:extLst>
          </p:cNvPr>
          <p:cNvSpPr txBox="1"/>
          <p:nvPr/>
        </p:nvSpPr>
        <p:spPr>
          <a:xfrm>
            <a:off x="3030880" y="3542660"/>
            <a:ext cx="914400" cy="246380"/>
          </a:xfrm>
          <a:prstGeom prst="rect">
            <a:avLst/>
          </a:prstGeom>
          <a:solidFill>
            <a:schemeClr val="bg1"/>
          </a:solidFill>
          <a:ln w="6350">
            <a:solidFill>
              <a:srgbClr val="FF000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ts val="1200"/>
              </a:lnSpc>
              <a:spcAft>
                <a:spcPts val="0"/>
              </a:spcAft>
            </a:pPr>
            <a:r>
              <a:rPr lang="ja-JP" sz="900" kern="100">
                <a:ln>
                  <a:noFill/>
                </a:ln>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⑤ポンプ移設</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2283265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50000">
              <a:schemeClr val="accent5"/>
            </a:gs>
            <a:gs pos="83000">
              <a:srgbClr val="DCEFF4"/>
            </a:gs>
            <a:gs pos="100000">
              <a:schemeClr val="accent5">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9AE4E934-2511-4359-B0A4-BA653B7E9AE2}"/>
              </a:ext>
            </a:extLst>
          </p:cNvPr>
          <p:cNvSpPr txBox="1"/>
          <p:nvPr/>
        </p:nvSpPr>
        <p:spPr>
          <a:xfrm>
            <a:off x="395536" y="692696"/>
            <a:ext cx="8568952" cy="707886"/>
          </a:xfrm>
          <a:prstGeom prst="rect">
            <a:avLst/>
          </a:prstGeom>
          <a:noFill/>
        </p:spPr>
        <p:txBody>
          <a:bodyPr wrap="square" rtlCol="0">
            <a:spAutoFit/>
          </a:bodyPr>
          <a:lstStyle/>
          <a:p>
            <a:r>
              <a:rPr lang="en-US" altLang="ja-JP" sz="2000" dirty="0">
                <a:latin typeface="メイリオ" panose="020B0604030504040204" pitchFamily="50" charset="-128"/>
                <a:ea typeface="メイリオ" panose="020B0604030504040204" pitchFamily="50" charset="-128"/>
              </a:rPr>
              <a:t>2-4</a:t>
            </a:r>
          </a:p>
          <a:p>
            <a:r>
              <a:rPr kumimoji="1" lang="ja-JP" altLang="en-US" sz="2000" dirty="0">
                <a:latin typeface="メイリオ" panose="020B0604030504040204" pitchFamily="50" charset="-128"/>
                <a:ea typeface="メイリオ" panose="020B0604030504040204" pitchFamily="50" charset="-128"/>
              </a:rPr>
              <a:t>　</a:t>
            </a:r>
            <a:r>
              <a:rPr lang="ja-JP" altLang="en-US" sz="2000" dirty="0">
                <a:solidFill>
                  <a:srgbClr val="FF0000"/>
                </a:solidFill>
                <a:latin typeface="メイリオ" panose="020B0604030504040204" pitchFamily="50" charset="-128"/>
                <a:ea typeface="メイリオ" panose="020B0604030504040204" pitchFamily="50" charset="-128"/>
              </a:rPr>
              <a:t> ・水量調査結果を特色によってグループ化し、わかりやすく整理した</a:t>
            </a:r>
            <a:endParaRPr kumimoji="1" lang="en-US" altLang="ja-JP" sz="2000" dirty="0">
              <a:solidFill>
                <a:srgbClr val="FF0000"/>
              </a:solidFill>
              <a:latin typeface="メイリオ" panose="020B0604030504040204" pitchFamily="50" charset="-128"/>
              <a:ea typeface="メイリオ" panose="020B0604030504040204" pitchFamily="50" charset="-128"/>
            </a:endParaRPr>
          </a:p>
        </p:txBody>
      </p:sp>
      <p:sp>
        <p:nvSpPr>
          <p:cNvPr id="16" name="タイトル 1">
            <a:extLst>
              <a:ext uri="{FF2B5EF4-FFF2-40B4-BE49-F238E27FC236}">
                <a16:creationId xmlns:a16="http://schemas.microsoft.com/office/drawing/2014/main" id="{7ACB286C-54CC-4A03-8E50-273450C57FFF}"/>
              </a:ext>
            </a:extLst>
          </p:cNvPr>
          <p:cNvSpPr txBox="1">
            <a:spLocks/>
          </p:cNvSpPr>
          <p:nvPr/>
        </p:nvSpPr>
        <p:spPr>
          <a:xfrm>
            <a:off x="1413882" y="368463"/>
            <a:ext cx="6758518" cy="756281"/>
          </a:xfrm>
          <a:prstGeom prst="rect">
            <a:avLst/>
          </a:prstGeom>
        </p:spPr>
        <p:txBody>
          <a:bodyPr>
            <a:normAutofit fontScale="6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dirty="0">
                <a:latin typeface="メイリオ" pitchFamily="50" charset="-128"/>
                <a:ea typeface="メイリオ" pitchFamily="50" charset="-128"/>
              </a:rPr>
              <a:t>2.</a:t>
            </a:r>
            <a:r>
              <a:rPr lang="ja-JP" altLang="en-US" dirty="0">
                <a:latin typeface="メイリオ" pitchFamily="50" charset="-128"/>
                <a:ea typeface="メイリオ" pitchFamily="50" charset="-128"/>
              </a:rPr>
              <a:t>表彰に至る高評価の要因（推測）</a:t>
            </a:r>
          </a:p>
        </p:txBody>
      </p:sp>
      <p:pic>
        <p:nvPicPr>
          <p:cNvPr id="3" name="図 2">
            <a:extLst>
              <a:ext uri="{FF2B5EF4-FFF2-40B4-BE49-F238E27FC236}">
                <a16:creationId xmlns:a16="http://schemas.microsoft.com/office/drawing/2014/main" id="{9C853F9E-FC61-4C73-94E9-0FAD6F0D516C}"/>
              </a:ext>
            </a:extLst>
          </p:cNvPr>
          <p:cNvPicPr>
            <a:picLocks noChangeAspect="1"/>
          </p:cNvPicPr>
          <p:nvPr/>
        </p:nvPicPr>
        <p:blipFill>
          <a:blip r:embed="rId2"/>
          <a:stretch>
            <a:fillRect/>
          </a:stretch>
        </p:blipFill>
        <p:spPr>
          <a:xfrm>
            <a:off x="1315736" y="1400582"/>
            <a:ext cx="6512528" cy="4551331"/>
          </a:xfrm>
          <a:prstGeom prst="rect">
            <a:avLst/>
          </a:prstGeom>
        </p:spPr>
      </p:pic>
      <p:pic>
        <p:nvPicPr>
          <p:cNvPr id="7" name="図 6">
            <a:extLst>
              <a:ext uri="{FF2B5EF4-FFF2-40B4-BE49-F238E27FC236}">
                <a16:creationId xmlns:a16="http://schemas.microsoft.com/office/drawing/2014/main" id="{413F2A90-3E50-4FDA-9257-3DE52B97FD2B}"/>
              </a:ext>
            </a:extLst>
          </p:cNvPr>
          <p:cNvPicPr>
            <a:picLocks noChangeAspect="1"/>
          </p:cNvPicPr>
          <p:nvPr/>
        </p:nvPicPr>
        <p:blipFill>
          <a:blip r:embed="rId3"/>
          <a:stretch>
            <a:fillRect/>
          </a:stretch>
        </p:blipFill>
        <p:spPr>
          <a:xfrm>
            <a:off x="6216417" y="6184155"/>
            <a:ext cx="2426018" cy="557213"/>
          </a:xfrm>
          <a:prstGeom prst="rect">
            <a:avLst/>
          </a:prstGeom>
        </p:spPr>
      </p:pic>
      <p:sp>
        <p:nvSpPr>
          <p:cNvPr id="8" name="スライド番号プレースホルダー 1">
            <a:extLst>
              <a:ext uri="{FF2B5EF4-FFF2-40B4-BE49-F238E27FC236}">
                <a16:creationId xmlns:a16="http://schemas.microsoft.com/office/drawing/2014/main" id="{03C96D4B-082C-4A8A-8F9B-CDD0CA781142}"/>
              </a:ext>
            </a:extLst>
          </p:cNvPr>
          <p:cNvSpPr>
            <a:spLocks noGrp="1"/>
          </p:cNvSpPr>
          <p:nvPr>
            <p:ph type="sldNum" sz="quarter" idx="12"/>
          </p:nvPr>
        </p:nvSpPr>
        <p:spPr>
          <a:xfrm>
            <a:off x="6902896" y="6453336"/>
            <a:ext cx="2133600" cy="365125"/>
          </a:xfrm>
        </p:spPr>
        <p:txBody>
          <a:bodyPr/>
          <a:lstStyle/>
          <a:p>
            <a:fld id="{C0A1D452-8AB0-468A-B677-CA8BBFCB1F3C}" type="slidenum">
              <a:rPr kumimoji="1" lang="ja-JP" altLang="en-US" sz="1400" smtClean="0">
                <a:solidFill>
                  <a:schemeClr val="tx1"/>
                </a:solidFill>
                <a:latin typeface="ＭＳ ゴシック" panose="020B0609070205080204" pitchFamily="49" charset="-128"/>
                <a:ea typeface="ＭＳ ゴシック" panose="020B0609070205080204" pitchFamily="49" charset="-128"/>
              </a:rPr>
              <a:t>18</a:t>
            </a:fld>
            <a:endParaRPr kumimoji="1" lang="ja-JP" altLang="en-US" sz="1400" dirty="0">
              <a:solidFill>
                <a:schemeClr val="tx1"/>
              </a:solidFill>
              <a:latin typeface="ＭＳ ゴシック" panose="020B0609070205080204" pitchFamily="49" charset="-128"/>
              <a:ea typeface="ＭＳ ゴシック" panose="020B0609070205080204" pitchFamily="49" charset="-128"/>
            </a:endParaRPr>
          </a:p>
        </p:txBody>
      </p:sp>
      <p:sp>
        <p:nvSpPr>
          <p:cNvPr id="10" name="テキスト ボックス 9">
            <a:extLst>
              <a:ext uri="{FF2B5EF4-FFF2-40B4-BE49-F238E27FC236}">
                <a16:creationId xmlns:a16="http://schemas.microsoft.com/office/drawing/2014/main" id="{257CBCDC-2A6B-47FC-88D6-D78B34BF9387}"/>
              </a:ext>
            </a:extLst>
          </p:cNvPr>
          <p:cNvSpPr txBox="1"/>
          <p:nvPr/>
        </p:nvSpPr>
        <p:spPr>
          <a:xfrm>
            <a:off x="179512" y="5928012"/>
            <a:ext cx="6120680" cy="707886"/>
          </a:xfrm>
          <a:prstGeom prst="rect">
            <a:avLst/>
          </a:prstGeom>
          <a:noFill/>
        </p:spPr>
        <p:txBody>
          <a:bodyPr wrap="square" rtlCol="0">
            <a:spAutoFit/>
          </a:bodyPr>
          <a:lstStyle/>
          <a:p>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全体結果から特色をグルーピング</a:t>
            </a:r>
            <a:endParaRPr lang="en-US" altLang="ja-JP" sz="2000" dirty="0">
              <a:latin typeface="メイリオ" panose="020B0604030504040204" pitchFamily="50" charset="-128"/>
              <a:ea typeface="メイリオ" panose="020B0604030504040204" pitchFamily="50" charset="-128"/>
            </a:endParaRPr>
          </a:p>
          <a:p>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これは流量変化が概ね一定井戸につい整理・評価</a:t>
            </a:r>
            <a:r>
              <a:rPr lang="en-US" altLang="ja-JP" sz="2000" dirty="0">
                <a:latin typeface="メイリオ" panose="020B0604030504040204" pitchFamily="50" charset="-128"/>
                <a:ea typeface="メイリオ" panose="020B0604030504040204" pitchFamily="50" charset="-128"/>
              </a:rPr>
              <a:t>)</a:t>
            </a:r>
            <a:endParaRPr kumimoji="1" lang="en-US" altLang="ja-JP" sz="2000" dirty="0">
              <a:solidFill>
                <a:srgbClr val="FF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04342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50000">
              <a:schemeClr val="accent5"/>
            </a:gs>
            <a:gs pos="83000">
              <a:srgbClr val="DCEFF4"/>
            </a:gs>
            <a:gs pos="100000">
              <a:schemeClr val="accent5">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8" name="タイトル 10">
            <a:extLst>
              <a:ext uri="{FF2B5EF4-FFF2-40B4-BE49-F238E27FC236}">
                <a16:creationId xmlns:a16="http://schemas.microsoft.com/office/drawing/2014/main" id="{F97F9E6A-6B5E-4F1B-9221-40E334D35C14}"/>
              </a:ext>
            </a:extLst>
          </p:cNvPr>
          <p:cNvSpPr txBox="1">
            <a:spLocks/>
          </p:cNvSpPr>
          <p:nvPr/>
        </p:nvSpPr>
        <p:spPr>
          <a:xfrm>
            <a:off x="1259632" y="836712"/>
            <a:ext cx="2056284" cy="712431"/>
          </a:xfrm>
          <a:prstGeom prst="rect">
            <a:avLst/>
          </a:prstGeom>
        </p:spPr>
        <p:txBody>
          <a:bodyPr vert="horz" lIns="91440" tIns="45720" rIns="91440" bIns="45720" rtlCol="0" anchor="ctr">
            <a:normAutofit fontScale="82500"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a:latin typeface="メイリオ" panose="020B0604030504040204" pitchFamily="50" charset="-128"/>
                <a:ea typeface="メイリオ" panose="020B0604030504040204" pitchFamily="50" charset="-128"/>
              </a:rPr>
              <a:t>目　　次</a:t>
            </a:r>
          </a:p>
        </p:txBody>
      </p:sp>
      <p:sp>
        <p:nvSpPr>
          <p:cNvPr id="9" name="タイトル 10">
            <a:extLst>
              <a:ext uri="{FF2B5EF4-FFF2-40B4-BE49-F238E27FC236}">
                <a16:creationId xmlns:a16="http://schemas.microsoft.com/office/drawing/2014/main" id="{58162B2F-01F5-4FDA-9552-296DA63E34D7}"/>
              </a:ext>
            </a:extLst>
          </p:cNvPr>
          <p:cNvSpPr txBox="1">
            <a:spLocks/>
          </p:cNvSpPr>
          <p:nvPr/>
        </p:nvSpPr>
        <p:spPr>
          <a:xfrm>
            <a:off x="1012230" y="1988840"/>
            <a:ext cx="7119540" cy="1800200"/>
          </a:xfrm>
          <a:prstGeom prst="rect">
            <a:avLst/>
          </a:prstGeom>
        </p:spPr>
        <p:txBody>
          <a:bodyPr vert="horz" lIns="91440" tIns="45720" rIns="91440" bIns="45720" rtlCol="0" anchor="ctr">
            <a:normAutofit fontScale="82500"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dirty="0">
                <a:latin typeface="メイリオ" panose="020B0604030504040204" pitchFamily="50" charset="-128"/>
                <a:ea typeface="メイリオ" panose="020B0604030504040204" pitchFamily="50" charset="-128"/>
              </a:rPr>
              <a:t>１．業務の概要</a:t>
            </a:r>
            <a:endParaRPr lang="en-US" altLang="ja-JP" dirty="0">
              <a:latin typeface="メイリオ" panose="020B0604030504040204" pitchFamily="50" charset="-128"/>
              <a:ea typeface="メイリオ" panose="020B0604030504040204" pitchFamily="50" charset="-128"/>
            </a:endParaRPr>
          </a:p>
          <a:p>
            <a:pPr algn="l"/>
            <a:r>
              <a:rPr lang="ja-JP" altLang="en-US" dirty="0">
                <a:latin typeface="メイリオ" panose="020B0604030504040204" pitchFamily="50" charset="-128"/>
                <a:ea typeface="メイリオ" panose="020B0604030504040204" pitchFamily="50" charset="-128"/>
              </a:rPr>
              <a:t>２．表彰に至る高評価の要因等</a:t>
            </a:r>
            <a:endParaRPr lang="en-US" altLang="ja-JP" dirty="0">
              <a:latin typeface="メイリオ" panose="020B0604030504040204" pitchFamily="50" charset="-128"/>
              <a:ea typeface="メイリオ" panose="020B0604030504040204" pitchFamily="50" charset="-128"/>
            </a:endParaRPr>
          </a:p>
          <a:p>
            <a:pPr algn="l"/>
            <a:r>
              <a:rPr lang="ja-JP" altLang="en-US" dirty="0">
                <a:latin typeface="メイリオ" panose="020B0604030504040204" pitchFamily="50" charset="-128"/>
                <a:ea typeface="メイリオ" panose="020B0604030504040204" pitchFamily="50" charset="-128"/>
              </a:rPr>
              <a:t>３．苦労した点、工夫した点</a:t>
            </a:r>
          </a:p>
        </p:txBody>
      </p:sp>
      <p:pic>
        <p:nvPicPr>
          <p:cNvPr id="7" name="図 6">
            <a:extLst>
              <a:ext uri="{FF2B5EF4-FFF2-40B4-BE49-F238E27FC236}">
                <a16:creationId xmlns:a16="http://schemas.microsoft.com/office/drawing/2014/main" id="{BE0D9FD8-9A77-4E10-8F7D-59010CAF38CB}"/>
              </a:ext>
            </a:extLst>
          </p:cNvPr>
          <p:cNvPicPr>
            <a:picLocks noChangeAspect="1"/>
          </p:cNvPicPr>
          <p:nvPr/>
        </p:nvPicPr>
        <p:blipFill>
          <a:blip r:embed="rId2"/>
          <a:stretch>
            <a:fillRect/>
          </a:stretch>
        </p:blipFill>
        <p:spPr>
          <a:xfrm>
            <a:off x="6216417" y="6184155"/>
            <a:ext cx="2426018" cy="557213"/>
          </a:xfrm>
          <a:prstGeom prst="rect">
            <a:avLst/>
          </a:prstGeom>
        </p:spPr>
      </p:pic>
      <p:sp>
        <p:nvSpPr>
          <p:cNvPr id="10" name="スライド番号プレースホルダー 1">
            <a:extLst>
              <a:ext uri="{FF2B5EF4-FFF2-40B4-BE49-F238E27FC236}">
                <a16:creationId xmlns:a16="http://schemas.microsoft.com/office/drawing/2014/main" id="{FEAF244E-E4D8-459E-868F-8A756A42BEDF}"/>
              </a:ext>
            </a:extLst>
          </p:cNvPr>
          <p:cNvSpPr>
            <a:spLocks noGrp="1"/>
          </p:cNvSpPr>
          <p:nvPr>
            <p:ph type="sldNum" sz="quarter" idx="12"/>
          </p:nvPr>
        </p:nvSpPr>
        <p:spPr>
          <a:xfrm>
            <a:off x="6902896" y="6453336"/>
            <a:ext cx="2133600" cy="365125"/>
          </a:xfrm>
        </p:spPr>
        <p:txBody>
          <a:bodyPr/>
          <a:lstStyle/>
          <a:p>
            <a:fld id="{C0A1D452-8AB0-468A-B677-CA8BBFCB1F3C}" type="slidenum">
              <a:rPr kumimoji="1" lang="ja-JP" altLang="en-US" sz="1400" smtClean="0">
                <a:solidFill>
                  <a:schemeClr val="tx1"/>
                </a:solidFill>
                <a:latin typeface="ＭＳ ゴシック" panose="020B0609070205080204" pitchFamily="49" charset="-128"/>
                <a:ea typeface="ＭＳ ゴシック" panose="020B0609070205080204" pitchFamily="49" charset="-128"/>
              </a:rPr>
              <a:t>1</a:t>
            </a:fld>
            <a:endParaRPr kumimoji="1" lang="ja-JP" altLang="en-US" sz="1400" dirty="0">
              <a:solidFill>
                <a:schemeClr val="tx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2097332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50000">
              <a:schemeClr val="accent5"/>
            </a:gs>
            <a:gs pos="83000">
              <a:srgbClr val="DCEFF4"/>
            </a:gs>
            <a:gs pos="100000">
              <a:schemeClr val="accent5">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9AE4E934-2511-4359-B0A4-BA653B7E9AE2}"/>
              </a:ext>
            </a:extLst>
          </p:cNvPr>
          <p:cNvSpPr txBox="1"/>
          <p:nvPr/>
        </p:nvSpPr>
        <p:spPr>
          <a:xfrm>
            <a:off x="395536" y="692696"/>
            <a:ext cx="8568952" cy="707886"/>
          </a:xfrm>
          <a:prstGeom prst="rect">
            <a:avLst/>
          </a:prstGeom>
          <a:noFill/>
        </p:spPr>
        <p:txBody>
          <a:bodyPr wrap="square" rtlCol="0">
            <a:spAutoFit/>
          </a:bodyPr>
          <a:lstStyle/>
          <a:p>
            <a:r>
              <a:rPr lang="en-US" altLang="ja-JP" sz="2000" dirty="0">
                <a:latin typeface="メイリオ" panose="020B0604030504040204" pitchFamily="50" charset="-128"/>
                <a:ea typeface="メイリオ" panose="020B0604030504040204" pitchFamily="50" charset="-128"/>
              </a:rPr>
              <a:t>2-4</a:t>
            </a:r>
          </a:p>
          <a:p>
            <a:r>
              <a:rPr kumimoji="1" lang="ja-JP" altLang="en-US" sz="2000" dirty="0">
                <a:latin typeface="メイリオ" panose="020B0604030504040204" pitchFamily="50" charset="-128"/>
                <a:ea typeface="メイリオ" panose="020B0604030504040204" pitchFamily="50" charset="-128"/>
              </a:rPr>
              <a:t>　</a:t>
            </a:r>
            <a:r>
              <a:rPr lang="ja-JP" altLang="en-US" sz="2000" dirty="0">
                <a:solidFill>
                  <a:srgbClr val="FF0000"/>
                </a:solidFill>
                <a:latin typeface="メイリオ" panose="020B0604030504040204" pitchFamily="50" charset="-128"/>
                <a:ea typeface="メイリオ" panose="020B0604030504040204" pitchFamily="50" charset="-128"/>
              </a:rPr>
              <a:t> ・水量調査結果を特色によってグループ化し、わかりやすく整理した</a:t>
            </a:r>
            <a:endParaRPr kumimoji="1" lang="en-US" altLang="ja-JP" sz="2000" dirty="0">
              <a:solidFill>
                <a:srgbClr val="FF0000"/>
              </a:solidFill>
              <a:latin typeface="メイリオ" panose="020B0604030504040204" pitchFamily="50" charset="-128"/>
              <a:ea typeface="メイリオ" panose="020B0604030504040204" pitchFamily="50" charset="-128"/>
            </a:endParaRPr>
          </a:p>
        </p:txBody>
      </p:sp>
      <p:sp>
        <p:nvSpPr>
          <p:cNvPr id="16" name="タイトル 1">
            <a:extLst>
              <a:ext uri="{FF2B5EF4-FFF2-40B4-BE49-F238E27FC236}">
                <a16:creationId xmlns:a16="http://schemas.microsoft.com/office/drawing/2014/main" id="{7ACB286C-54CC-4A03-8E50-273450C57FFF}"/>
              </a:ext>
            </a:extLst>
          </p:cNvPr>
          <p:cNvSpPr txBox="1">
            <a:spLocks/>
          </p:cNvSpPr>
          <p:nvPr/>
        </p:nvSpPr>
        <p:spPr>
          <a:xfrm>
            <a:off x="1413882" y="368463"/>
            <a:ext cx="6758518" cy="756281"/>
          </a:xfrm>
          <a:prstGeom prst="rect">
            <a:avLst/>
          </a:prstGeom>
        </p:spPr>
        <p:txBody>
          <a:bodyPr>
            <a:normAutofit fontScale="6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dirty="0">
                <a:latin typeface="メイリオ" pitchFamily="50" charset="-128"/>
                <a:ea typeface="メイリオ" pitchFamily="50" charset="-128"/>
              </a:rPr>
              <a:t>2.</a:t>
            </a:r>
            <a:r>
              <a:rPr lang="ja-JP" altLang="en-US" dirty="0">
                <a:latin typeface="メイリオ" pitchFamily="50" charset="-128"/>
                <a:ea typeface="メイリオ" pitchFamily="50" charset="-128"/>
              </a:rPr>
              <a:t>表彰に至る高評価の要因（推測）</a:t>
            </a:r>
          </a:p>
        </p:txBody>
      </p:sp>
      <p:pic>
        <p:nvPicPr>
          <p:cNvPr id="6" name="図 5">
            <a:extLst>
              <a:ext uri="{FF2B5EF4-FFF2-40B4-BE49-F238E27FC236}">
                <a16:creationId xmlns:a16="http://schemas.microsoft.com/office/drawing/2014/main" id="{42A98399-FBED-47B9-91FA-DB28CCABF5BB}"/>
              </a:ext>
            </a:extLst>
          </p:cNvPr>
          <p:cNvPicPr>
            <a:picLocks noChangeAspect="1"/>
          </p:cNvPicPr>
          <p:nvPr/>
        </p:nvPicPr>
        <p:blipFill>
          <a:blip r:embed="rId2"/>
          <a:stretch>
            <a:fillRect/>
          </a:stretch>
        </p:blipFill>
        <p:spPr>
          <a:xfrm>
            <a:off x="1109472" y="1306003"/>
            <a:ext cx="6632448" cy="4631055"/>
          </a:xfrm>
          <a:prstGeom prst="rect">
            <a:avLst/>
          </a:prstGeom>
        </p:spPr>
      </p:pic>
      <p:sp>
        <p:nvSpPr>
          <p:cNvPr id="7" name="スライド番号プレースホルダー 1">
            <a:extLst>
              <a:ext uri="{FF2B5EF4-FFF2-40B4-BE49-F238E27FC236}">
                <a16:creationId xmlns:a16="http://schemas.microsoft.com/office/drawing/2014/main" id="{98635406-6F9C-41F4-BE99-27999D0D1B2E}"/>
              </a:ext>
            </a:extLst>
          </p:cNvPr>
          <p:cNvSpPr>
            <a:spLocks noGrp="1"/>
          </p:cNvSpPr>
          <p:nvPr>
            <p:ph type="sldNum" sz="quarter" idx="12"/>
          </p:nvPr>
        </p:nvSpPr>
        <p:spPr>
          <a:xfrm>
            <a:off x="6902896" y="6453336"/>
            <a:ext cx="2133600" cy="365125"/>
          </a:xfrm>
        </p:spPr>
        <p:txBody>
          <a:bodyPr/>
          <a:lstStyle/>
          <a:p>
            <a:fld id="{C0A1D452-8AB0-468A-B677-CA8BBFCB1F3C}" type="slidenum">
              <a:rPr kumimoji="1" lang="ja-JP" altLang="en-US" sz="1400" smtClean="0">
                <a:solidFill>
                  <a:schemeClr val="tx1"/>
                </a:solidFill>
                <a:latin typeface="ＭＳ ゴシック" panose="020B0609070205080204" pitchFamily="49" charset="-128"/>
                <a:ea typeface="ＭＳ ゴシック" panose="020B0609070205080204" pitchFamily="49" charset="-128"/>
              </a:rPr>
              <a:t>19</a:t>
            </a:fld>
            <a:endParaRPr kumimoji="1" lang="ja-JP" altLang="en-US" sz="1400" dirty="0">
              <a:solidFill>
                <a:schemeClr val="tx1"/>
              </a:solidFill>
              <a:latin typeface="ＭＳ ゴシック" panose="020B0609070205080204" pitchFamily="49" charset="-128"/>
              <a:ea typeface="ＭＳ ゴシック" panose="020B0609070205080204" pitchFamily="49" charset="-128"/>
            </a:endParaRPr>
          </a:p>
        </p:txBody>
      </p:sp>
      <p:pic>
        <p:nvPicPr>
          <p:cNvPr id="8" name="図 7">
            <a:extLst>
              <a:ext uri="{FF2B5EF4-FFF2-40B4-BE49-F238E27FC236}">
                <a16:creationId xmlns:a16="http://schemas.microsoft.com/office/drawing/2014/main" id="{BABCEA41-E3AA-40BF-8F85-F661119E8AF0}"/>
              </a:ext>
            </a:extLst>
          </p:cNvPr>
          <p:cNvPicPr>
            <a:picLocks noChangeAspect="1"/>
          </p:cNvPicPr>
          <p:nvPr/>
        </p:nvPicPr>
        <p:blipFill>
          <a:blip r:embed="rId3"/>
          <a:stretch>
            <a:fillRect/>
          </a:stretch>
        </p:blipFill>
        <p:spPr>
          <a:xfrm>
            <a:off x="6216417" y="6184155"/>
            <a:ext cx="2426018" cy="557213"/>
          </a:xfrm>
          <a:prstGeom prst="rect">
            <a:avLst/>
          </a:prstGeom>
        </p:spPr>
      </p:pic>
      <p:sp>
        <p:nvSpPr>
          <p:cNvPr id="10" name="テキスト ボックス 9">
            <a:extLst>
              <a:ext uri="{FF2B5EF4-FFF2-40B4-BE49-F238E27FC236}">
                <a16:creationId xmlns:a16="http://schemas.microsoft.com/office/drawing/2014/main" id="{8B9BAEC6-4F4E-4811-821C-C00247EBDC54}"/>
              </a:ext>
            </a:extLst>
          </p:cNvPr>
          <p:cNvSpPr txBox="1"/>
          <p:nvPr/>
        </p:nvSpPr>
        <p:spPr>
          <a:xfrm>
            <a:off x="323528" y="5941337"/>
            <a:ext cx="6120680" cy="707886"/>
          </a:xfrm>
          <a:prstGeom prst="rect">
            <a:avLst/>
          </a:prstGeom>
          <a:noFill/>
        </p:spPr>
        <p:txBody>
          <a:bodyPr wrap="square" rtlCol="0">
            <a:spAutoFit/>
          </a:bodyPr>
          <a:lstStyle/>
          <a:p>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全体結果から特色をグルーピング</a:t>
            </a:r>
            <a:endParaRPr lang="en-US" altLang="ja-JP" sz="2000" dirty="0">
              <a:latin typeface="メイリオ" panose="020B0604030504040204" pitchFamily="50" charset="-128"/>
              <a:ea typeface="メイリオ" panose="020B0604030504040204" pitchFamily="50" charset="-128"/>
            </a:endParaRPr>
          </a:p>
          <a:p>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これは流量が減少傾向の井戸につい整理・評価</a:t>
            </a:r>
            <a:r>
              <a:rPr lang="en-US" altLang="ja-JP" sz="2000" dirty="0">
                <a:latin typeface="メイリオ" panose="020B0604030504040204" pitchFamily="50" charset="-128"/>
                <a:ea typeface="メイリオ" panose="020B0604030504040204" pitchFamily="50" charset="-128"/>
              </a:rPr>
              <a:t>)</a:t>
            </a:r>
            <a:endParaRPr kumimoji="1" lang="en-US" altLang="ja-JP" sz="2000" dirty="0">
              <a:solidFill>
                <a:srgbClr val="FF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610110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50000">
              <a:schemeClr val="accent5"/>
            </a:gs>
            <a:gs pos="83000">
              <a:srgbClr val="DCEFF4"/>
            </a:gs>
            <a:gs pos="100000">
              <a:schemeClr val="accent5">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9AE4E934-2511-4359-B0A4-BA653B7E9AE2}"/>
              </a:ext>
            </a:extLst>
          </p:cNvPr>
          <p:cNvSpPr txBox="1"/>
          <p:nvPr/>
        </p:nvSpPr>
        <p:spPr>
          <a:xfrm>
            <a:off x="395536" y="692696"/>
            <a:ext cx="8568952" cy="707886"/>
          </a:xfrm>
          <a:prstGeom prst="rect">
            <a:avLst/>
          </a:prstGeom>
          <a:noFill/>
        </p:spPr>
        <p:txBody>
          <a:bodyPr wrap="square" rtlCol="0">
            <a:spAutoFit/>
          </a:bodyPr>
          <a:lstStyle/>
          <a:p>
            <a:r>
              <a:rPr lang="en-US" altLang="ja-JP" sz="2000" dirty="0">
                <a:latin typeface="メイリオ" panose="020B0604030504040204" pitchFamily="50" charset="-128"/>
                <a:ea typeface="メイリオ" panose="020B0604030504040204" pitchFamily="50" charset="-128"/>
              </a:rPr>
              <a:t>2-4</a:t>
            </a:r>
          </a:p>
          <a:p>
            <a:r>
              <a:rPr kumimoji="1" lang="ja-JP" altLang="en-US" sz="2000" dirty="0">
                <a:latin typeface="メイリオ" panose="020B0604030504040204" pitchFamily="50" charset="-128"/>
                <a:ea typeface="メイリオ" panose="020B0604030504040204" pitchFamily="50" charset="-128"/>
              </a:rPr>
              <a:t>　</a:t>
            </a:r>
            <a:r>
              <a:rPr lang="ja-JP" altLang="en-US" sz="2000" dirty="0">
                <a:solidFill>
                  <a:srgbClr val="FF0000"/>
                </a:solidFill>
                <a:latin typeface="メイリオ" panose="020B0604030504040204" pitchFamily="50" charset="-128"/>
                <a:ea typeface="メイリオ" panose="020B0604030504040204" pitchFamily="50" charset="-128"/>
              </a:rPr>
              <a:t> ・水量調査結果を特色によってグループ化し、わかりやすく整理した</a:t>
            </a:r>
            <a:endParaRPr kumimoji="1" lang="en-US" altLang="ja-JP" sz="2000" dirty="0">
              <a:solidFill>
                <a:srgbClr val="FF0000"/>
              </a:solidFill>
              <a:latin typeface="メイリオ" panose="020B0604030504040204" pitchFamily="50" charset="-128"/>
              <a:ea typeface="メイリオ" panose="020B0604030504040204" pitchFamily="50" charset="-128"/>
            </a:endParaRPr>
          </a:p>
        </p:txBody>
      </p:sp>
      <p:sp>
        <p:nvSpPr>
          <p:cNvPr id="16" name="タイトル 1">
            <a:extLst>
              <a:ext uri="{FF2B5EF4-FFF2-40B4-BE49-F238E27FC236}">
                <a16:creationId xmlns:a16="http://schemas.microsoft.com/office/drawing/2014/main" id="{7ACB286C-54CC-4A03-8E50-273450C57FFF}"/>
              </a:ext>
            </a:extLst>
          </p:cNvPr>
          <p:cNvSpPr txBox="1">
            <a:spLocks/>
          </p:cNvSpPr>
          <p:nvPr/>
        </p:nvSpPr>
        <p:spPr>
          <a:xfrm>
            <a:off x="1413882" y="368463"/>
            <a:ext cx="6758518" cy="756281"/>
          </a:xfrm>
          <a:prstGeom prst="rect">
            <a:avLst/>
          </a:prstGeom>
        </p:spPr>
        <p:txBody>
          <a:bodyPr>
            <a:normAutofit fontScale="6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dirty="0">
                <a:latin typeface="メイリオ" pitchFamily="50" charset="-128"/>
                <a:ea typeface="メイリオ" pitchFamily="50" charset="-128"/>
              </a:rPr>
              <a:t>2.</a:t>
            </a:r>
            <a:r>
              <a:rPr lang="ja-JP" altLang="en-US" dirty="0">
                <a:latin typeface="メイリオ" pitchFamily="50" charset="-128"/>
                <a:ea typeface="メイリオ" pitchFamily="50" charset="-128"/>
              </a:rPr>
              <a:t>表彰に至る高評価の要因（推測）</a:t>
            </a:r>
          </a:p>
        </p:txBody>
      </p:sp>
      <p:sp>
        <p:nvSpPr>
          <p:cNvPr id="7" name="スライド番号プレースホルダー 1">
            <a:extLst>
              <a:ext uri="{FF2B5EF4-FFF2-40B4-BE49-F238E27FC236}">
                <a16:creationId xmlns:a16="http://schemas.microsoft.com/office/drawing/2014/main" id="{98635406-6F9C-41F4-BE99-27999D0D1B2E}"/>
              </a:ext>
            </a:extLst>
          </p:cNvPr>
          <p:cNvSpPr>
            <a:spLocks noGrp="1"/>
          </p:cNvSpPr>
          <p:nvPr>
            <p:ph type="sldNum" sz="quarter" idx="12"/>
          </p:nvPr>
        </p:nvSpPr>
        <p:spPr>
          <a:xfrm>
            <a:off x="6902896" y="6453336"/>
            <a:ext cx="2133600" cy="365125"/>
          </a:xfrm>
        </p:spPr>
        <p:txBody>
          <a:bodyPr/>
          <a:lstStyle/>
          <a:p>
            <a:fld id="{C0A1D452-8AB0-468A-B677-CA8BBFCB1F3C}" type="slidenum">
              <a:rPr kumimoji="1" lang="ja-JP" altLang="en-US" sz="1400" smtClean="0">
                <a:solidFill>
                  <a:schemeClr val="tx1"/>
                </a:solidFill>
                <a:latin typeface="ＭＳ ゴシック" panose="020B0609070205080204" pitchFamily="49" charset="-128"/>
                <a:ea typeface="ＭＳ ゴシック" panose="020B0609070205080204" pitchFamily="49" charset="-128"/>
              </a:rPr>
              <a:t>20</a:t>
            </a:fld>
            <a:endParaRPr kumimoji="1" lang="ja-JP" altLang="en-US" sz="1400" dirty="0">
              <a:solidFill>
                <a:schemeClr val="tx1"/>
              </a:solidFill>
              <a:latin typeface="ＭＳ ゴシック" panose="020B0609070205080204" pitchFamily="49" charset="-128"/>
              <a:ea typeface="ＭＳ ゴシック" panose="020B0609070205080204" pitchFamily="49" charset="-128"/>
            </a:endParaRPr>
          </a:p>
        </p:txBody>
      </p:sp>
      <p:pic>
        <p:nvPicPr>
          <p:cNvPr id="8" name="図 7">
            <a:extLst>
              <a:ext uri="{FF2B5EF4-FFF2-40B4-BE49-F238E27FC236}">
                <a16:creationId xmlns:a16="http://schemas.microsoft.com/office/drawing/2014/main" id="{BABCEA41-E3AA-40BF-8F85-F661119E8AF0}"/>
              </a:ext>
            </a:extLst>
          </p:cNvPr>
          <p:cNvPicPr>
            <a:picLocks noChangeAspect="1"/>
          </p:cNvPicPr>
          <p:nvPr/>
        </p:nvPicPr>
        <p:blipFill>
          <a:blip r:embed="rId2"/>
          <a:stretch>
            <a:fillRect/>
          </a:stretch>
        </p:blipFill>
        <p:spPr>
          <a:xfrm>
            <a:off x="6216417" y="6184155"/>
            <a:ext cx="2426018" cy="557213"/>
          </a:xfrm>
          <a:prstGeom prst="rect">
            <a:avLst/>
          </a:prstGeom>
        </p:spPr>
      </p:pic>
      <p:sp>
        <p:nvSpPr>
          <p:cNvPr id="10" name="テキスト ボックス 9">
            <a:extLst>
              <a:ext uri="{FF2B5EF4-FFF2-40B4-BE49-F238E27FC236}">
                <a16:creationId xmlns:a16="http://schemas.microsoft.com/office/drawing/2014/main" id="{8B9BAEC6-4F4E-4811-821C-C00247EBDC54}"/>
              </a:ext>
            </a:extLst>
          </p:cNvPr>
          <p:cNvSpPr txBox="1"/>
          <p:nvPr/>
        </p:nvSpPr>
        <p:spPr>
          <a:xfrm>
            <a:off x="328421" y="5538598"/>
            <a:ext cx="6696745" cy="707886"/>
          </a:xfrm>
          <a:prstGeom prst="rect">
            <a:avLst/>
          </a:prstGeom>
          <a:noFill/>
        </p:spPr>
        <p:txBody>
          <a:bodyPr wrap="square" rtlCol="0">
            <a:spAutoFit/>
          </a:bodyPr>
          <a:lstStyle/>
          <a:p>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全体結果から特色をグルーピング</a:t>
            </a:r>
            <a:endParaRPr lang="en-US" altLang="ja-JP" sz="2000" dirty="0">
              <a:latin typeface="メイリオ" panose="020B0604030504040204" pitchFamily="50" charset="-128"/>
              <a:ea typeface="メイリオ" panose="020B0604030504040204" pitchFamily="50" charset="-128"/>
            </a:endParaRPr>
          </a:p>
          <a:p>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これは吸水不可となった井戸と周辺井戸を整理・評価</a:t>
            </a:r>
            <a:r>
              <a:rPr lang="en-US" altLang="ja-JP" sz="2000" dirty="0">
                <a:latin typeface="メイリオ" panose="020B0604030504040204" pitchFamily="50" charset="-128"/>
                <a:ea typeface="メイリオ" panose="020B0604030504040204" pitchFamily="50" charset="-128"/>
              </a:rPr>
              <a:t>)</a:t>
            </a:r>
            <a:endParaRPr kumimoji="1" lang="en-US" altLang="ja-JP" sz="2000" dirty="0">
              <a:solidFill>
                <a:srgbClr val="FF0000"/>
              </a:solidFill>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19CE060A-E631-429D-86BF-3E57212A0DE1}"/>
              </a:ext>
            </a:extLst>
          </p:cNvPr>
          <p:cNvPicPr>
            <a:picLocks noChangeAspect="1"/>
          </p:cNvPicPr>
          <p:nvPr/>
        </p:nvPicPr>
        <p:blipFill>
          <a:blip r:embed="rId3"/>
          <a:stretch>
            <a:fillRect/>
          </a:stretch>
        </p:blipFill>
        <p:spPr>
          <a:xfrm>
            <a:off x="589219" y="1825820"/>
            <a:ext cx="5589297" cy="3650601"/>
          </a:xfrm>
          <a:prstGeom prst="rect">
            <a:avLst/>
          </a:prstGeom>
        </p:spPr>
      </p:pic>
      <p:cxnSp>
        <p:nvCxnSpPr>
          <p:cNvPr id="12" name="直線矢印コネクタ 11">
            <a:extLst>
              <a:ext uri="{FF2B5EF4-FFF2-40B4-BE49-F238E27FC236}">
                <a16:creationId xmlns:a16="http://schemas.microsoft.com/office/drawing/2014/main" id="{A49756F7-DD7F-4F31-B04F-F7074FE60118}"/>
              </a:ext>
            </a:extLst>
          </p:cNvPr>
          <p:cNvCxnSpPr/>
          <p:nvPr/>
        </p:nvCxnSpPr>
        <p:spPr>
          <a:xfrm flipH="1">
            <a:off x="3347864" y="2494672"/>
            <a:ext cx="328930" cy="125095"/>
          </a:xfrm>
          <a:prstGeom prst="straightConnector1">
            <a:avLst/>
          </a:prstGeom>
          <a:ln>
            <a:solidFill>
              <a:srgbClr val="FF0000"/>
            </a:solidFill>
            <a:round/>
            <a:headEnd type="none"/>
            <a:tailEnd type="stealth"/>
          </a:ln>
        </p:spPr>
        <p:style>
          <a:lnRef idx="1">
            <a:schemeClr val="accent1"/>
          </a:lnRef>
          <a:fillRef idx="0">
            <a:schemeClr val="accent1"/>
          </a:fillRef>
          <a:effectRef idx="0">
            <a:schemeClr val="accent1"/>
          </a:effectRef>
          <a:fontRef idx="minor">
            <a:schemeClr val="tx1"/>
          </a:fontRef>
        </p:style>
      </p:cxnSp>
      <p:sp>
        <p:nvSpPr>
          <p:cNvPr id="13" name="テキスト ボックス 3">
            <a:extLst>
              <a:ext uri="{FF2B5EF4-FFF2-40B4-BE49-F238E27FC236}">
                <a16:creationId xmlns:a16="http://schemas.microsoft.com/office/drawing/2014/main" id="{14CE583F-9B7E-4755-AC45-22CE77E9FD8B}"/>
              </a:ext>
            </a:extLst>
          </p:cNvPr>
          <p:cNvSpPr txBox="1"/>
          <p:nvPr/>
        </p:nvSpPr>
        <p:spPr>
          <a:xfrm>
            <a:off x="3679969" y="2390532"/>
            <a:ext cx="953770" cy="246380"/>
          </a:xfrm>
          <a:prstGeom prst="rect">
            <a:avLst/>
          </a:prstGeom>
          <a:solidFill>
            <a:schemeClr val="bg1"/>
          </a:solidFill>
          <a:ln w="6350">
            <a:solidFill>
              <a:srgbClr val="FF000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ts val="1200"/>
              </a:lnSpc>
              <a:spcAft>
                <a:spcPts val="0"/>
              </a:spcAft>
            </a:pPr>
            <a:r>
              <a:rPr lang="ja-JP" sz="900" kern="100">
                <a:ln>
                  <a:noFill/>
                </a:ln>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⑬ポンプ交換</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11" name="図 10">
            <a:extLst>
              <a:ext uri="{FF2B5EF4-FFF2-40B4-BE49-F238E27FC236}">
                <a16:creationId xmlns:a16="http://schemas.microsoft.com/office/drawing/2014/main" id="{8BCACEE0-D73E-458D-8103-2320295585F0}"/>
              </a:ext>
            </a:extLst>
          </p:cNvPr>
          <p:cNvPicPr>
            <a:picLocks noChangeAspect="1"/>
          </p:cNvPicPr>
          <p:nvPr/>
        </p:nvPicPr>
        <p:blipFill>
          <a:blip r:embed="rId4"/>
          <a:stretch>
            <a:fillRect/>
          </a:stretch>
        </p:blipFill>
        <p:spPr>
          <a:xfrm>
            <a:off x="5652120" y="1802083"/>
            <a:ext cx="3182303" cy="3665220"/>
          </a:xfrm>
          <a:prstGeom prst="rect">
            <a:avLst/>
          </a:prstGeom>
        </p:spPr>
      </p:pic>
      <p:sp>
        <p:nvSpPr>
          <p:cNvPr id="15" name="テキスト ボックス 3">
            <a:extLst>
              <a:ext uri="{FF2B5EF4-FFF2-40B4-BE49-F238E27FC236}">
                <a16:creationId xmlns:a16="http://schemas.microsoft.com/office/drawing/2014/main" id="{EEC6F763-13CD-479F-A79F-ABE66F73B473}"/>
              </a:ext>
            </a:extLst>
          </p:cNvPr>
          <p:cNvSpPr txBox="1"/>
          <p:nvPr/>
        </p:nvSpPr>
        <p:spPr>
          <a:xfrm>
            <a:off x="4680012" y="3148740"/>
            <a:ext cx="953770" cy="267353"/>
          </a:xfrm>
          <a:prstGeom prst="rect">
            <a:avLst/>
          </a:prstGeom>
          <a:solidFill>
            <a:schemeClr val="bg1"/>
          </a:solidFill>
          <a:ln w="6350">
            <a:solidFill>
              <a:srgbClr val="FF000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ts val="1200"/>
              </a:lnSpc>
              <a:spcAft>
                <a:spcPts val="0"/>
              </a:spcAft>
            </a:pPr>
            <a:r>
              <a:rPr lang="ja-JP" altLang="en-US" sz="900" kern="100" dirty="0">
                <a:ln>
                  <a:noFill/>
                </a:ln>
                <a:solidFill>
                  <a:srgbClr val="FF0000"/>
                </a:solidFill>
                <a:effectLst/>
                <a:latin typeface="ＭＳ 明朝" panose="02020609040205080304" pitchFamily="17" charset="-128"/>
                <a:ea typeface="ＭＳ 明朝" panose="02020609040205080304" pitchFamily="17" charset="-128"/>
                <a:cs typeface="Times New Roman" panose="02020603050405020304" pitchFamily="18" charset="0"/>
              </a:rPr>
              <a:t>⑧</a:t>
            </a:r>
            <a:r>
              <a:rPr lang="en-US" altLang="ja-JP" sz="900" kern="100" dirty="0">
                <a:ln>
                  <a:noFill/>
                </a:ln>
                <a:solidFill>
                  <a:srgbClr val="FF0000"/>
                </a:solidFill>
                <a:effectLst/>
                <a:latin typeface="ＭＳ 明朝" panose="02020609040205080304" pitchFamily="17" charset="-128"/>
                <a:ea typeface="ＭＳ 明朝" panose="02020609040205080304" pitchFamily="17" charset="-128"/>
                <a:cs typeface="Times New Roman" panose="02020603050405020304" pitchFamily="18" charset="0"/>
              </a:rPr>
              <a:t>-1</a:t>
            </a:r>
            <a:r>
              <a:rPr lang="ja-JP" altLang="en-US" sz="900" kern="100" dirty="0">
                <a:ln>
                  <a:noFill/>
                </a:ln>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吸水不可</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17" name="直線矢印コネクタ 16">
            <a:extLst>
              <a:ext uri="{FF2B5EF4-FFF2-40B4-BE49-F238E27FC236}">
                <a16:creationId xmlns:a16="http://schemas.microsoft.com/office/drawing/2014/main" id="{0DC6A055-72C1-4C2C-8393-D9654B620194}"/>
              </a:ext>
            </a:extLst>
          </p:cNvPr>
          <p:cNvCxnSpPr>
            <a:cxnSpLocks/>
          </p:cNvCxnSpPr>
          <p:nvPr/>
        </p:nvCxnSpPr>
        <p:spPr>
          <a:xfrm flipH="1">
            <a:off x="4633739" y="3416094"/>
            <a:ext cx="100279" cy="156922"/>
          </a:xfrm>
          <a:prstGeom prst="straightConnector1">
            <a:avLst/>
          </a:prstGeom>
          <a:ln>
            <a:solidFill>
              <a:srgbClr val="FF0000"/>
            </a:solidFill>
            <a:round/>
            <a:headEnd type="none"/>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7223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50000">
              <a:schemeClr val="accent5"/>
            </a:gs>
            <a:gs pos="83000">
              <a:srgbClr val="DCEFF4"/>
            </a:gs>
            <a:gs pos="100000">
              <a:schemeClr val="accent5">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9AE4E934-2511-4359-B0A4-BA653B7E9AE2}"/>
              </a:ext>
            </a:extLst>
          </p:cNvPr>
          <p:cNvSpPr txBox="1"/>
          <p:nvPr/>
        </p:nvSpPr>
        <p:spPr>
          <a:xfrm>
            <a:off x="395536" y="692696"/>
            <a:ext cx="8568952" cy="707886"/>
          </a:xfrm>
          <a:prstGeom prst="rect">
            <a:avLst/>
          </a:prstGeom>
          <a:noFill/>
        </p:spPr>
        <p:txBody>
          <a:bodyPr wrap="square" rtlCol="0">
            <a:spAutoFit/>
          </a:bodyPr>
          <a:lstStyle/>
          <a:p>
            <a:r>
              <a:rPr lang="en-US" altLang="ja-JP" sz="2000" dirty="0">
                <a:latin typeface="メイリオ" panose="020B0604030504040204" pitchFamily="50" charset="-128"/>
                <a:ea typeface="メイリオ" panose="020B0604030504040204" pitchFamily="50" charset="-128"/>
              </a:rPr>
              <a:t>2-5</a:t>
            </a:r>
          </a:p>
          <a:p>
            <a:r>
              <a:rPr kumimoji="1" lang="ja-JP" altLang="en-US" sz="2000" dirty="0">
                <a:latin typeface="メイリオ" panose="020B0604030504040204" pitchFamily="50" charset="-128"/>
                <a:ea typeface="メイリオ" panose="020B0604030504040204" pitchFamily="50" charset="-128"/>
              </a:rPr>
              <a:t>　</a:t>
            </a:r>
            <a:r>
              <a:rPr lang="ja-JP" altLang="en-US" sz="2000" dirty="0">
                <a:solidFill>
                  <a:srgbClr val="FF0000"/>
                </a:solidFill>
                <a:latin typeface="メイリオ" panose="020B0604030504040204" pitchFamily="50" charset="-128"/>
                <a:ea typeface="メイリオ" panose="020B0604030504040204" pitchFamily="50" charset="-128"/>
              </a:rPr>
              <a:t> ・年間を通した地下水位を模式断面図によってわかりやすく整理した</a:t>
            </a:r>
            <a:endParaRPr kumimoji="1" lang="en-US" altLang="ja-JP" sz="2000" dirty="0">
              <a:solidFill>
                <a:srgbClr val="FF0000"/>
              </a:solidFill>
              <a:latin typeface="メイリオ" panose="020B0604030504040204" pitchFamily="50" charset="-128"/>
              <a:ea typeface="メイリオ" panose="020B0604030504040204" pitchFamily="50" charset="-128"/>
            </a:endParaRPr>
          </a:p>
        </p:txBody>
      </p:sp>
      <p:sp>
        <p:nvSpPr>
          <p:cNvPr id="16" name="タイトル 1">
            <a:extLst>
              <a:ext uri="{FF2B5EF4-FFF2-40B4-BE49-F238E27FC236}">
                <a16:creationId xmlns:a16="http://schemas.microsoft.com/office/drawing/2014/main" id="{7ACB286C-54CC-4A03-8E50-273450C57FFF}"/>
              </a:ext>
            </a:extLst>
          </p:cNvPr>
          <p:cNvSpPr txBox="1">
            <a:spLocks/>
          </p:cNvSpPr>
          <p:nvPr/>
        </p:nvSpPr>
        <p:spPr>
          <a:xfrm>
            <a:off x="1413882" y="368463"/>
            <a:ext cx="6758518" cy="756281"/>
          </a:xfrm>
          <a:prstGeom prst="rect">
            <a:avLst/>
          </a:prstGeom>
        </p:spPr>
        <p:txBody>
          <a:bodyPr>
            <a:normAutofit fontScale="6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dirty="0">
                <a:latin typeface="メイリオ" pitchFamily="50" charset="-128"/>
                <a:ea typeface="メイリオ" pitchFamily="50" charset="-128"/>
              </a:rPr>
              <a:t>2.</a:t>
            </a:r>
            <a:r>
              <a:rPr lang="ja-JP" altLang="en-US" dirty="0">
                <a:latin typeface="メイリオ" pitchFamily="50" charset="-128"/>
                <a:ea typeface="メイリオ" pitchFamily="50" charset="-128"/>
              </a:rPr>
              <a:t>表彰に至る高評価の要因（推測）</a:t>
            </a:r>
          </a:p>
        </p:txBody>
      </p:sp>
      <p:pic>
        <p:nvPicPr>
          <p:cNvPr id="7" name="図 6">
            <a:extLst>
              <a:ext uri="{FF2B5EF4-FFF2-40B4-BE49-F238E27FC236}">
                <a16:creationId xmlns:a16="http://schemas.microsoft.com/office/drawing/2014/main" id="{10C2EC23-CA22-4CFD-982D-44F8A358C563}"/>
              </a:ext>
            </a:extLst>
          </p:cNvPr>
          <p:cNvPicPr>
            <a:picLocks noChangeAspect="1"/>
          </p:cNvPicPr>
          <p:nvPr/>
        </p:nvPicPr>
        <p:blipFill>
          <a:blip r:embed="rId2"/>
          <a:stretch>
            <a:fillRect/>
          </a:stretch>
        </p:blipFill>
        <p:spPr>
          <a:xfrm>
            <a:off x="6216417" y="6184155"/>
            <a:ext cx="2426018" cy="557213"/>
          </a:xfrm>
          <a:prstGeom prst="rect">
            <a:avLst/>
          </a:prstGeom>
        </p:spPr>
      </p:pic>
      <p:sp>
        <p:nvSpPr>
          <p:cNvPr id="8" name="スライド番号プレースホルダー 1">
            <a:extLst>
              <a:ext uri="{FF2B5EF4-FFF2-40B4-BE49-F238E27FC236}">
                <a16:creationId xmlns:a16="http://schemas.microsoft.com/office/drawing/2014/main" id="{C0D38BB9-DB71-4960-A383-AB358F277B38}"/>
              </a:ext>
            </a:extLst>
          </p:cNvPr>
          <p:cNvSpPr>
            <a:spLocks noGrp="1"/>
          </p:cNvSpPr>
          <p:nvPr>
            <p:ph type="sldNum" sz="quarter" idx="12"/>
          </p:nvPr>
        </p:nvSpPr>
        <p:spPr>
          <a:xfrm>
            <a:off x="6902896" y="6453336"/>
            <a:ext cx="2133600" cy="365125"/>
          </a:xfrm>
        </p:spPr>
        <p:txBody>
          <a:bodyPr/>
          <a:lstStyle/>
          <a:p>
            <a:fld id="{C0A1D452-8AB0-468A-B677-CA8BBFCB1F3C}" type="slidenum">
              <a:rPr kumimoji="1" lang="ja-JP" altLang="en-US" sz="1400" smtClean="0">
                <a:solidFill>
                  <a:schemeClr val="tx1"/>
                </a:solidFill>
                <a:latin typeface="ＭＳ ゴシック" panose="020B0609070205080204" pitchFamily="49" charset="-128"/>
                <a:ea typeface="ＭＳ ゴシック" panose="020B0609070205080204" pitchFamily="49" charset="-128"/>
              </a:rPr>
              <a:t>21</a:t>
            </a:fld>
            <a:endParaRPr kumimoji="1" lang="ja-JP" altLang="en-US" sz="1400" dirty="0">
              <a:solidFill>
                <a:schemeClr val="tx1"/>
              </a:solidFill>
              <a:latin typeface="ＭＳ ゴシック" panose="020B0609070205080204" pitchFamily="49" charset="-128"/>
              <a:ea typeface="ＭＳ ゴシック" panose="020B0609070205080204" pitchFamily="49" charset="-128"/>
            </a:endParaRPr>
          </a:p>
        </p:txBody>
      </p:sp>
      <p:pic>
        <p:nvPicPr>
          <p:cNvPr id="3" name="図 2">
            <a:extLst>
              <a:ext uri="{FF2B5EF4-FFF2-40B4-BE49-F238E27FC236}">
                <a16:creationId xmlns:a16="http://schemas.microsoft.com/office/drawing/2014/main" id="{41E893C1-F15C-42B9-AE6C-449851DCFCC0}"/>
              </a:ext>
            </a:extLst>
          </p:cNvPr>
          <p:cNvPicPr>
            <a:picLocks noChangeAspect="1"/>
          </p:cNvPicPr>
          <p:nvPr/>
        </p:nvPicPr>
        <p:blipFill>
          <a:blip r:embed="rId3"/>
          <a:stretch>
            <a:fillRect/>
          </a:stretch>
        </p:blipFill>
        <p:spPr>
          <a:xfrm>
            <a:off x="501565" y="1320728"/>
            <a:ext cx="7957036" cy="4825861"/>
          </a:xfrm>
          <a:prstGeom prst="rect">
            <a:avLst/>
          </a:prstGeom>
          <a:solidFill>
            <a:schemeClr val="bg1"/>
          </a:solidFill>
        </p:spPr>
      </p:pic>
      <p:sp>
        <p:nvSpPr>
          <p:cNvPr id="10" name="タイトル 1">
            <a:extLst>
              <a:ext uri="{FF2B5EF4-FFF2-40B4-BE49-F238E27FC236}">
                <a16:creationId xmlns:a16="http://schemas.microsoft.com/office/drawing/2014/main" id="{EFD3B33C-777D-4CBC-8F9D-3F2DCBD5DF21}"/>
              </a:ext>
            </a:extLst>
          </p:cNvPr>
          <p:cNvSpPr txBox="1">
            <a:spLocks/>
          </p:cNvSpPr>
          <p:nvPr/>
        </p:nvSpPr>
        <p:spPr>
          <a:xfrm>
            <a:off x="3275856" y="1911274"/>
            <a:ext cx="1717958" cy="234680"/>
          </a:xfrm>
          <a:prstGeom prst="rect">
            <a:avLst/>
          </a:prstGeom>
        </p:spPr>
        <p:txBody>
          <a:bodyPr>
            <a:normAutofit fontScale="75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400" u="sng" dirty="0">
                <a:latin typeface="メイリオ" pitchFamily="50" charset="-128"/>
                <a:ea typeface="メイリオ" pitchFamily="50" charset="-128"/>
              </a:rPr>
              <a:t>地下水位模式横断面図</a:t>
            </a:r>
          </a:p>
        </p:txBody>
      </p:sp>
    </p:spTree>
    <p:extLst>
      <p:ext uri="{BB962C8B-B14F-4D97-AF65-F5344CB8AC3E}">
        <p14:creationId xmlns:p14="http://schemas.microsoft.com/office/powerpoint/2010/main" val="3814795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50000">
              <a:schemeClr val="accent5"/>
            </a:gs>
            <a:gs pos="83000">
              <a:srgbClr val="DCEFF4"/>
            </a:gs>
            <a:gs pos="100000">
              <a:schemeClr val="accent5">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9AE4E934-2511-4359-B0A4-BA653B7E9AE2}"/>
              </a:ext>
            </a:extLst>
          </p:cNvPr>
          <p:cNvSpPr txBox="1"/>
          <p:nvPr/>
        </p:nvSpPr>
        <p:spPr>
          <a:xfrm>
            <a:off x="395536" y="692696"/>
            <a:ext cx="8568952" cy="707886"/>
          </a:xfrm>
          <a:prstGeom prst="rect">
            <a:avLst/>
          </a:prstGeom>
          <a:noFill/>
        </p:spPr>
        <p:txBody>
          <a:bodyPr wrap="square" rtlCol="0">
            <a:spAutoFit/>
          </a:bodyPr>
          <a:lstStyle/>
          <a:p>
            <a:r>
              <a:rPr lang="en-US" altLang="ja-JP" sz="2000" dirty="0">
                <a:latin typeface="メイリオ" panose="020B0604030504040204" pitchFamily="50" charset="-128"/>
                <a:ea typeface="メイリオ" panose="020B0604030504040204" pitchFamily="50" charset="-128"/>
              </a:rPr>
              <a:t>2-5</a:t>
            </a:r>
          </a:p>
          <a:p>
            <a:r>
              <a:rPr kumimoji="1" lang="ja-JP" altLang="en-US" sz="2000" dirty="0">
                <a:latin typeface="メイリオ" panose="020B0604030504040204" pitchFamily="50" charset="-128"/>
                <a:ea typeface="メイリオ" panose="020B0604030504040204" pitchFamily="50" charset="-128"/>
              </a:rPr>
              <a:t>　</a:t>
            </a:r>
            <a:r>
              <a:rPr lang="ja-JP" altLang="en-US" sz="2000" dirty="0">
                <a:solidFill>
                  <a:srgbClr val="FF0000"/>
                </a:solidFill>
                <a:latin typeface="メイリオ" panose="020B0604030504040204" pitchFamily="50" charset="-128"/>
                <a:ea typeface="メイリオ" panose="020B0604030504040204" pitchFamily="50" charset="-128"/>
              </a:rPr>
              <a:t> ・年間を通した地下水位を模式断面図によってわかりやすく整理した</a:t>
            </a:r>
            <a:endParaRPr kumimoji="1" lang="en-US" altLang="ja-JP" sz="2000" dirty="0">
              <a:solidFill>
                <a:srgbClr val="FF0000"/>
              </a:solidFill>
              <a:latin typeface="メイリオ" panose="020B0604030504040204" pitchFamily="50" charset="-128"/>
              <a:ea typeface="メイリオ" panose="020B0604030504040204" pitchFamily="50" charset="-128"/>
            </a:endParaRPr>
          </a:p>
        </p:txBody>
      </p:sp>
      <p:sp>
        <p:nvSpPr>
          <p:cNvPr id="16" name="タイトル 1">
            <a:extLst>
              <a:ext uri="{FF2B5EF4-FFF2-40B4-BE49-F238E27FC236}">
                <a16:creationId xmlns:a16="http://schemas.microsoft.com/office/drawing/2014/main" id="{7ACB286C-54CC-4A03-8E50-273450C57FFF}"/>
              </a:ext>
            </a:extLst>
          </p:cNvPr>
          <p:cNvSpPr txBox="1">
            <a:spLocks/>
          </p:cNvSpPr>
          <p:nvPr/>
        </p:nvSpPr>
        <p:spPr>
          <a:xfrm>
            <a:off x="1413882" y="368463"/>
            <a:ext cx="6758518" cy="756281"/>
          </a:xfrm>
          <a:prstGeom prst="rect">
            <a:avLst/>
          </a:prstGeom>
        </p:spPr>
        <p:txBody>
          <a:bodyPr>
            <a:normAutofit fontScale="6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dirty="0">
                <a:latin typeface="メイリオ" pitchFamily="50" charset="-128"/>
                <a:ea typeface="メイリオ" pitchFamily="50" charset="-128"/>
              </a:rPr>
              <a:t>2.</a:t>
            </a:r>
            <a:r>
              <a:rPr lang="ja-JP" altLang="en-US" dirty="0">
                <a:latin typeface="メイリオ" pitchFamily="50" charset="-128"/>
                <a:ea typeface="メイリオ" pitchFamily="50" charset="-128"/>
              </a:rPr>
              <a:t>表彰に至る高評価の要因（推測）</a:t>
            </a:r>
          </a:p>
        </p:txBody>
      </p:sp>
      <p:sp>
        <p:nvSpPr>
          <p:cNvPr id="7" name="スライド番号プレースホルダー 1">
            <a:extLst>
              <a:ext uri="{FF2B5EF4-FFF2-40B4-BE49-F238E27FC236}">
                <a16:creationId xmlns:a16="http://schemas.microsoft.com/office/drawing/2014/main" id="{8BFB6C70-F5FD-44E7-9A98-3BB315F0B73F}"/>
              </a:ext>
            </a:extLst>
          </p:cNvPr>
          <p:cNvSpPr>
            <a:spLocks noGrp="1"/>
          </p:cNvSpPr>
          <p:nvPr>
            <p:ph type="sldNum" sz="quarter" idx="12"/>
          </p:nvPr>
        </p:nvSpPr>
        <p:spPr>
          <a:xfrm>
            <a:off x="6902896" y="6453336"/>
            <a:ext cx="2133600" cy="365125"/>
          </a:xfrm>
        </p:spPr>
        <p:txBody>
          <a:bodyPr/>
          <a:lstStyle/>
          <a:p>
            <a:fld id="{C0A1D452-8AB0-468A-B677-CA8BBFCB1F3C}" type="slidenum">
              <a:rPr kumimoji="1" lang="ja-JP" altLang="en-US" sz="1400" smtClean="0">
                <a:solidFill>
                  <a:schemeClr val="tx1"/>
                </a:solidFill>
                <a:latin typeface="ＭＳ ゴシック" panose="020B0609070205080204" pitchFamily="49" charset="-128"/>
                <a:ea typeface="ＭＳ ゴシック" panose="020B0609070205080204" pitchFamily="49" charset="-128"/>
              </a:rPr>
              <a:t>22</a:t>
            </a:fld>
            <a:endParaRPr kumimoji="1" lang="ja-JP" altLang="en-US" sz="1400" dirty="0">
              <a:solidFill>
                <a:schemeClr val="tx1"/>
              </a:solidFill>
              <a:latin typeface="ＭＳ ゴシック" panose="020B0609070205080204" pitchFamily="49" charset="-128"/>
              <a:ea typeface="ＭＳ ゴシック" panose="020B0609070205080204" pitchFamily="49" charset="-128"/>
            </a:endParaRPr>
          </a:p>
        </p:txBody>
      </p:sp>
      <p:pic>
        <p:nvPicPr>
          <p:cNvPr id="8" name="図 7">
            <a:extLst>
              <a:ext uri="{FF2B5EF4-FFF2-40B4-BE49-F238E27FC236}">
                <a16:creationId xmlns:a16="http://schemas.microsoft.com/office/drawing/2014/main" id="{645929CF-83E6-49FC-8EF5-99C11E81A589}"/>
              </a:ext>
            </a:extLst>
          </p:cNvPr>
          <p:cNvPicPr>
            <a:picLocks noChangeAspect="1"/>
          </p:cNvPicPr>
          <p:nvPr/>
        </p:nvPicPr>
        <p:blipFill>
          <a:blip r:embed="rId2"/>
          <a:stretch>
            <a:fillRect/>
          </a:stretch>
        </p:blipFill>
        <p:spPr>
          <a:xfrm>
            <a:off x="6216417" y="6184155"/>
            <a:ext cx="2426018" cy="557213"/>
          </a:xfrm>
          <a:prstGeom prst="rect">
            <a:avLst/>
          </a:prstGeom>
        </p:spPr>
      </p:pic>
      <p:sp>
        <p:nvSpPr>
          <p:cNvPr id="11" name="テキスト ボックス 10">
            <a:extLst>
              <a:ext uri="{FF2B5EF4-FFF2-40B4-BE49-F238E27FC236}">
                <a16:creationId xmlns:a16="http://schemas.microsoft.com/office/drawing/2014/main" id="{604EB4E8-5B50-4251-97EA-BAD0BD7C1315}"/>
              </a:ext>
            </a:extLst>
          </p:cNvPr>
          <p:cNvSpPr txBox="1"/>
          <p:nvPr/>
        </p:nvSpPr>
        <p:spPr>
          <a:xfrm>
            <a:off x="701271" y="6259456"/>
            <a:ext cx="5683515" cy="400110"/>
          </a:xfrm>
          <a:prstGeom prst="rect">
            <a:avLst/>
          </a:prstGeom>
          <a:noFill/>
        </p:spPr>
        <p:txBody>
          <a:bodyPr wrap="square" rtlCol="0">
            <a:spAutoFit/>
          </a:bodyPr>
          <a:lstStyle/>
          <a:p>
            <a:r>
              <a:rPr kumimoji="1" lang="ja-JP" altLang="en-US" sz="2000" dirty="0">
                <a:solidFill>
                  <a:srgbClr val="FF0000"/>
                </a:solidFill>
                <a:latin typeface="メイリオ" panose="020B0604030504040204" pitchFamily="50" charset="-128"/>
                <a:ea typeface="メイリオ" panose="020B0604030504040204" pitchFamily="50" charset="-128"/>
              </a:rPr>
              <a:t>コミュニケーション、成果品品質等で高評価？</a:t>
            </a:r>
            <a:endParaRPr kumimoji="1" lang="en-US" altLang="ja-JP" sz="2000" dirty="0">
              <a:solidFill>
                <a:srgbClr val="FF0000"/>
              </a:solidFill>
              <a:latin typeface="メイリオ" panose="020B0604030504040204" pitchFamily="50" charset="-128"/>
              <a:ea typeface="メイリオ" panose="020B0604030504040204" pitchFamily="50" charset="-128"/>
            </a:endParaRPr>
          </a:p>
        </p:txBody>
      </p:sp>
      <p:sp>
        <p:nvSpPr>
          <p:cNvPr id="10" name="タイトル 1">
            <a:extLst>
              <a:ext uri="{FF2B5EF4-FFF2-40B4-BE49-F238E27FC236}">
                <a16:creationId xmlns:a16="http://schemas.microsoft.com/office/drawing/2014/main" id="{D8AE2581-3DD1-40BC-8507-CDCC97F2D544}"/>
              </a:ext>
            </a:extLst>
          </p:cNvPr>
          <p:cNvSpPr txBox="1">
            <a:spLocks/>
          </p:cNvSpPr>
          <p:nvPr/>
        </p:nvSpPr>
        <p:spPr>
          <a:xfrm>
            <a:off x="4283968" y="782356"/>
            <a:ext cx="1717958" cy="234680"/>
          </a:xfrm>
          <a:prstGeom prst="rect">
            <a:avLst/>
          </a:prstGeom>
        </p:spPr>
        <p:txBody>
          <a:bodyPr>
            <a:normAutofit fontScale="75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400" u="sng" dirty="0">
                <a:latin typeface="メイリオ" pitchFamily="50" charset="-128"/>
                <a:ea typeface="メイリオ" pitchFamily="50" charset="-128"/>
              </a:rPr>
              <a:t>地下水位模式縦断面図</a:t>
            </a:r>
          </a:p>
        </p:txBody>
      </p:sp>
      <p:pic>
        <p:nvPicPr>
          <p:cNvPr id="4" name="図 3">
            <a:extLst>
              <a:ext uri="{FF2B5EF4-FFF2-40B4-BE49-F238E27FC236}">
                <a16:creationId xmlns:a16="http://schemas.microsoft.com/office/drawing/2014/main" id="{A4F31FCC-C81D-4FBE-82BA-34220D54780E}"/>
              </a:ext>
            </a:extLst>
          </p:cNvPr>
          <p:cNvPicPr>
            <a:picLocks noChangeAspect="1"/>
          </p:cNvPicPr>
          <p:nvPr/>
        </p:nvPicPr>
        <p:blipFill>
          <a:blip r:embed="rId3"/>
          <a:stretch>
            <a:fillRect/>
          </a:stretch>
        </p:blipFill>
        <p:spPr>
          <a:xfrm>
            <a:off x="1043608" y="1303232"/>
            <a:ext cx="6822023" cy="4810312"/>
          </a:xfrm>
          <a:prstGeom prst="rect">
            <a:avLst/>
          </a:prstGeom>
          <a:solidFill>
            <a:schemeClr val="bg1"/>
          </a:solidFill>
        </p:spPr>
      </p:pic>
    </p:spTree>
    <p:extLst>
      <p:ext uri="{BB962C8B-B14F-4D97-AF65-F5344CB8AC3E}">
        <p14:creationId xmlns:p14="http://schemas.microsoft.com/office/powerpoint/2010/main" val="2590316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50000">
              <a:schemeClr val="accent5"/>
            </a:gs>
            <a:gs pos="83000">
              <a:srgbClr val="DCEFF4"/>
            </a:gs>
            <a:gs pos="100000">
              <a:schemeClr val="accent5">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6C2B7D23-D85E-4866-B88A-5CEDA5B400B6}"/>
              </a:ext>
            </a:extLst>
          </p:cNvPr>
          <p:cNvSpPr txBox="1">
            <a:spLocks/>
          </p:cNvSpPr>
          <p:nvPr/>
        </p:nvSpPr>
        <p:spPr>
          <a:xfrm>
            <a:off x="1413882" y="2726739"/>
            <a:ext cx="6542494" cy="756281"/>
          </a:xfrm>
          <a:prstGeom prst="rect">
            <a:avLst/>
          </a:prstGeom>
        </p:spPr>
        <p:txBody>
          <a:bodyPr>
            <a:normAutofit fontScale="9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a:latin typeface="メイリオ" pitchFamily="50" charset="-128"/>
                <a:ea typeface="メイリオ" pitchFamily="50" charset="-128"/>
              </a:rPr>
              <a:t>３</a:t>
            </a:r>
            <a:r>
              <a:rPr lang="en-US" altLang="ja-JP" dirty="0">
                <a:latin typeface="メイリオ" pitchFamily="50" charset="-128"/>
                <a:ea typeface="メイリオ" pitchFamily="50" charset="-128"/>
              </a:rPr>
              <a:t>.</a:t>
            </a:r>
            <a:r>
              <a:rPr lang="ja-JP" altLang="en-US" dirty="0">
                <a:latin typeface="メイリオ" pitchFamily="50" charset="-128"/>
                <a:ea typeface="メイリオ" pitchFamily="50" charset="-128"/>
              </a:rPr>
              <a:t>苦労した点・工夫した点</a:t>
            </a:r>
          </a:p>
        </p:txBody>
      </p:sp>
      <p:pic>
        <p:nvPicPr>
          <p:cNvPr id="5" name="図 4">
            <a:extLst>
              <a:ext uri="{FF2B5EF4-FFF2-40B4-BE49-F238E27FC236}">
                <a16:creationId xmlns:a16="http://schemas.microsoft.com/office/drawing/2014/main" id="{0C453611-80E6-462A-BD7B-201BC02D0726}"/>
              </a:ext>
            </a:extLst>
          </p:cNvPr>
          <p:cNvPicPr>
            <a:picLocks noChangeAspect="1"/>
          </p:cNvPicPr>
          <p:nvPr/>
        </p:nvPicPr>
        <p:blipFill>
          <a:blip r:embed="rId2"/>
          <a:stretch>
            <a:fillRect/>
          </a:stretch>
        </p:blipFill>
        <p:spPr>
          <a:xfrm>
            <a:off x="6216417" y="6184155"/>
            <a:ext cx="2426018" cy="557213"/>
          </a:xfrm>
          <a:prstGeom prst="rect">
            <a:avLst/>
          </a:prstGeom>
        </p:spPr>
      </p:pic>
      <p:sp>
        <p:nvSpPr>
          <p:cNvPr id="6" name="スライド番号プレースホルダー 1">
            <a:extLst>
              <a:ext uri="{FF2B5EF4-FFF2-40B4-BE49-F238E27FC236}">
                <a16:creationId xmlns:a16="http://schemas.microsoft.com/office/drawing/2014/main" id="{17641DC8-3E52-487E-8A63-2BB08F1CF27D}"/>
              </a:ext>
            </a:extLst>
          </p:cNvPr>
          <p:cNvSpPr>
            <a:spLocks noGrp="1"/>
          </p:cNvSpPr>
          <p:nvPr>
            <p:ph type="sldNum" sz="quarter" idx="12"/>
          </p:nvPr>
        </p:nvSpPr>
        <p:spPr>
          <a:xfrm>
            <a:off x="6902896" y="6453336"/>
            <a:ext cx="2133600" cy="365125"/>
          </a:xfrm>
        </p:spPr>
        <p:txBody>
          <a:bodyPr/>
          <a:lstStyle/>
          <a:p>
            <a:fld id="{C0A1D452-8AB0-468A-B677-CA8BBFCB1F3C}" type="slidenum">
              <a:rPr kumimoji="1" lang="ja-JP" altLang="en-US" sz="1400" smtClean="0">
                <a:solidFill>
                  <a:schemeClr val="tx1"/>
                </a:solidFill>
                <a:latin typeface="ＭＳ ゴシック" panose="020B0609070205080204" pitchFamily="49" charset="-128"/>
                <a:ea typeface="ＭＳ ゴシック" panose="020B0609070205080204" pitchFamily="49" charset="-128"/>
              </a:rPr>
              <a:t>23</a:t>
            </a:fld>
            <a:endParaRPr kumimoji="1" lang="ja-JP" altLang="en-US" sz="1400" dirty="0">
              <a:solidFill>
                <a:schemeClr val="tx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3828227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50000">
              <a:schemeClr val="accent5">
                <a:lumMod val="100000"/>
              </a:schemeClr>
            </a:gs>
            <a:gs pos="83000">
              <a:schemeClr val="accent5">
                <a:lumMod val="45000"/>
                <a:lumOff val="55000"/>
              </a:schemeClr>
            </a:gs>
            <a:gs pos="100000">
              <a:schemeClr val="accent5">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3BD90BC4-7512-44B9-888C-DB5CF65D31BC}"/>
              </a:ext>
            </a:extLst>
          </p:cNvPr>
          <p:cNvPicPr>
            <a:picLocks noChangeAspect="1"/>
          </p:cNvPicPr>
          <p:nvPr/>
        </p:nvPicPr>
        <p:blipFill>
          <a:blip r:embed="rId2"/>
          <a:stretch>
            <a:fillRect/>
          </a:stretch>
        </p:blipFill>
        <p:spPr>
          <a:xfrm>
            <a:off x="6216417" y="6184155"/>
            <a:ext cx="2426018" cy="557213"/>
          </a:xfrm>
          <a:prstGeom prst="rect">
            <a:avLst/>
          </a:prstGeom>
        </p:spPr>
      </p:pic>
      <p:graphicFrame>
        <p:nvGraphicFramePr>
          <p:cNvPr id="6" name="図表 5">
            <a:extLst>
              <a:ext uri="{FF2B5EF4-FFF2-40B4-BE49-F238E27FC236}">
                <a16:creationId xmlns:a16="http://schemas.microsoft.com/office/drawing/2014/main" id="{AB2AFE2D-5272-47C3-8170-FB0B32C7CB2A}"/>
              </a:ext>
            </a:extLst>
          </p:cNvPr>
          <p:cNvGraphicFramePr/>
          <p:nvPr>
            <p:extLst/>
          </p:nvPr>
        </p:nvGraphicFramePr>
        <p:xfrm>
          <a:off x="772715" y="1514475"/>
          <a:ext cx="3599260" cy="1914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図 6">
            <a:extLst>
              <a:ext uri="{FF2B5EF4-FFF2-40B4-BE49-F238E27FC236}">
                <a16:creationId xmlns:a16="http://schemas.microsoft.com/office/drawing/2014/main" id="{B1CCB12D-7599-447F-BE8F-582EFBF732B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04" t="5416" r="4604" b="7315"/>
          <a:stretch/>
        </p:blipFill>
        <p:spPr>
          <a:xfrm>
            <a:off x="5160553" y="1162053"/>
            <a:ext cx="3114654" cy="4842226"/>
          </a:xfrm>
          <a:prstGeom prst="rect">
            <a:avLst/>
          </a:prstGeom>
        </p:spPr>
      </p:pic>
      <p:sp>
        <p:nvSpPr>
          <p:cNvPr id="8" name="タイトル 10">
            <a:extLst>
              <a:ext uri="{FF2B5EF4-FFF2-40B4-BE49-F238E27FC236}">
                <a16:creationId xmlns:a16="http://schemas.microsoft.com/office/drawing/2014/main" id="{B63D4D9D-EFF4-45F9-A594-CCA02E16FF02}"/>
              </a:ext>
            </a:extLst>
          </p:cNvPr>
          <p:cNvSpPr txBox="1">
            <a:spLocks/>
          </p:cNvSpPr>
          <p:nvPr/>
        </p:nvSpPr>
        <p:spPr>
          <a:xfrm>
            <a:off x="5090671" y="840966"/>
            <a:ext cx="3254417" cy="3752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800" dirty="0">
                <a:latin typeface="メイリオ" panose="020B0604030504040204" pitchFamily="50" charset="-128"/>
                <a:ea typeface="メイリオ" panose="020B0604030504040204" pitchFamily="50" charset="-128"/>
              </a:rPr>
              <a:t>配布した年間スケジュール表</a:t>
            </a:r>
          </a:p>
        </p:txBody>
      </p:sp>
      <p:sp>
        <p:nvSpPr>
          <p:cNvPr id="9" name="タイトル 10">
            <a:extLst>
              <a:ext uri="{FF2B5EF4-FFF2-40B4-BE49-F238E27FC236}">
                <a16:creationId xmlns:a16="http://schemas.microsoft.com/office/drawing/2014/main" id="{70A311EC-448B-49E2-BCEC-4F924DF9540A}"/>
              </a:ext>
            </a:extLst>
          </p:cNvPr>
          <p:cNvSpPr txBox="1">
            <a:spLocks/>
          </p:cNvSpPr>
          <p:nvPr/>
        </p:nvSpPr>
        <p:spPr>
          <a:xfrm>
            <a:off x="578615" y="367790"/>
            <a:ext cx="6676322" cy="5410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3200" dirty="0">
                <a:latin typeface="メイリオ" panose="020B0604030504040204" pitchFamily="50" charset="-128"/>
                <a:ea typeface="メイリオ" panose="020B0604030504040204" pitchFamily="50" charset="-128"/>
              </a:rPr>
              <a:t>3-1</a:t>
            </a:r>
            <a:r>
              <a:rPr lang="ja-JP" altLang="en-US" sz="3200" dirty="0">
                <a:latin typeface="メイリオ" panose="020B0604030504040204" pitchFamily="50" charset="-128"/>
                <a:ea typeface="メイリオ" panose="020B0604030504040204" pitchFamily="50" charset="-128"/>
              </a:rPr>
              <a:t>　苦労した点と工夫した点</a:t>
            </a:r>
          </a:p>
        </p:txBody>
      </p:sp>
      <p:sp>
        <p:nvSpPr>
          <p:cNvPr id="10" name="正方形/長方形 9">
            <a:extLst>
              <a:ext uri="{FF2B5EF4-FFF2-40B4-BE49-F238E27FC236}">
                <a16:creationId xmlns:a16="http://schemas.microsoft.com/office/drawing/2014/main" id="{D21E0E23-6EFD-4EE7-A727-2927A2507D69}"/>
              </a:ext>
            </a:extLst>
          </p:cNvPr>
          <p:cNvSpPr/>
          <p:nvPr/>
        </p:nvSpPr>
        <p:spPr>
          <a:xfrm>
            <a:off x="625469" y="1120995"/>
            <a:ext cx="2701011" cy="646331"/>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rPr>
              <a:t>★苦労した点</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・対象井戸が多かった</a:t>
            </a:r>
            <a:endParaRPr lang="en-US" altLang="ja-JP" dirty="0">
              <a:latin typeface="メイリオ" panose="020B0604030504040204" pitchFamily="50" charset="-128"/>
              <a:ea typeface="メイリオ" panose="020B0604030504040204" pitchFamily="50" charset="-128"/>
            </a:endParaRPr>
          </a:p>
        </p:txBody>
      </p:sp>
      <p:sp>
        <p:nvSpPr>
          <p:cNvPr id="11" name="正方形/長方形 10">
            <a:extLst>
              <a:ext uri="{FF2B5EF4-FFF2-40B4-BE49-F238E27FC236}">
                <a16:creationId xmlns:a16="http://schemas.microsoft.com/office/drawing/2014/main" id="{57C0AB47-B533-4244-8EC1-CC8948654E7C}"/>
              </a:ext>
            </a:extLst>
          </p:cNvPr>
          <p:cNvSpPr/>
          <p:nvPr/>
        </p:nvSpPr>
        <p:spPr>
          <a:xfrm>
            <a:off x="578615" y="3346554"/>
            <a:ext cx="4193412" cy="923330"/>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rPr>
              <a:t>★工夫した点</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・トラブルが無いようにスケジュール</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を作成・配布した</a:t>
            </a:r>
            <a:endParaRPr lang="en-US" altLang="ja-JP" dirty="0">
              <a:latin typeface="メイリオ" panose="020B0604030504040204" pitchFamily="50" charset="-128"/>
              <a:ea typeface="メイリオ" panose="020B0604030504040204" pitchFamily="50" charset="-128"/>
            </a:endParaRPr>
          </a:p>
        </p:txBody>
      </p:sp>
      <p:grpSp>
        <p:nvGrpSpPr>
          <p:cNvPr id="12" name="グループ化 11">
            <a:extLst>
              <a:ext uri="{FF2B5EF4-FFF2-40B4-BE49-F238E27FC236}">
                <a16:creationId xmlns:a16="http://schemas.microsoft.com/office/drawing/2014/main" id="{499343B2-F7D0-47DD-8E9E-C6E4360BBD3D}"/>
              </a:ext>
            </a:extLst>
          </p:cNvPr>
          <p:cNvGrpSpPr/>
          <p:nvPr/>
        </p:nvGrpSpPr>
        <p:grpSpPr>
          <a:xfrm>
            <a:off x="769317" y="4312392"/>
            <a:ext cx="3599260" cy="1712296"/>
            <a:chOff x="0" y="349761"/>
            <a:chExt cx="3599260" cy="1264352"/>
          </a:xfrm>
        </p:grpSpPr>
        <p:sp>
          <p:nvSpPr>
            <p:cNvPr id="13" name="四角形: 角を丸くする 12">
              <a:extLst>
                <a:ext uri="{FF2B5EF4-FFF2-40B4-BE49-F238E27FC236}">
                  <a16:creationId xmlns:a16="http://schemas.microsoft.com/office/drawing/2014/main" id="{1768D572-0D37-4F32-97BE-1F6A5B4E9F33}"/>
                </a:ext>
              </a:extLst>
            </p:cNvPr>
            <p:cNvSpPr/>
            <p:nvPr/>
          </p:nvSpPr>
          <p:spPr>
            <a:xfrm>
              <a:off x="0" y="349761"/>
              <a:ext cx="3599260" cy="126435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四角形: 角を丸くする 4">
              <a:extLst>
                <a:ext uri="{FF2B5EF4-FFF2-40B4-BE49-F238E27FC236}">
                  <a16:creationId xmlns:a16="http://schemas.microsoft.com/office/drawing/2014/main" id="{76A2670B-3964-456C-A068-0FD0EE75E821}"/>
                </a:ext>
              </a:extLst>
            </p:cNvPr>
            <p:cNvSpPr txBox="1"/>
            <p:nvPr/>
          </p:nvSpPr>
          <p:spPr>
            <a:xfrm>
              <a:off x="61721" y="411482"/>
              <a:ext cx="3475818" cy="11409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r>
                <a:rPr lang="ja-JP" altLang="ja-JP" sz="2400" dirty="0"/>
                <a:t>年間調査スケジュールを作成</a:t>
              </a:r>
              <a:r>
                <a:rPr lang="ja-JP" altLang="en-US" sz="2400" dirty="0"/>
                <a:t>・</a:t>
              </a:r>
              <a:r>
                <a:rPr lang="ja-JP" altLang="ja-JP" sz="2400" dirty="0"/>
                <a:t>配布することで、調査対象者とのトラブルが無いように努めました。</a:t>
              </a:r>
              <a:endParaRPr lang="ja-JP" altLang="en-US" sz="2400" dirty="0"/>
            </a:p>
          </p:txBody>
        </p:sp>
      </p:grpSp>
      <p:sp>
        <p:nvSpPr>
          <p:cNvPr id="15" name="スライド番号プレースホルダー 1">
            <a:extLst>
              <a:ext uri="{FF2B5EF4-FFF2-40B4-BE49-F238E27FC236}">
                <a16:creationId xmlns:a16="http://schemas.microsoft.com/office/drawing/2014/main" id="{223B0CBB-7BF5-40BA-8ED1-4E13B80EB192}"/>
              </a:ext>
            </a:extLst>
          </p:cNvPr>
          <p:cNvSpPr>
            <a:spLocks noGrp="1"/>
          </p:cNvSpPr>
          <p:nvPr>
            <p:ph type="sldNum" sz="quarter" idx="12"/>
          </p:nvPr>
        </p:nvSpPr>
        <p:spPr>
          <a:xfrm>
            <a:off x="6902896" y="6453336"/>
            <a:ext cx="2133600" cy="365125"/>
          </a:xfrm>
        </p:spPr>
        <p:txBody>
          <a:bodyPr/>
          <a:lstStyle/>
          <a:p>
            <a:fld id="{C0A1D452-8AB0-468A-B677-CA8BBFCB1F3C}" type="slidenum">
              <a:rPr kumimoji="1" lang="ja-JP" altLang="en-US" sz="1400" smtClean="0">
                <a:solidFill>
                  <a:schemeClr val="tx1"/>
                </a:solidFill>
                <a:latin typeface="ＭＳ ゴシック" panose="020B0609070205080204" pitchFamily="49" charset="-128"/>
                <a:ea typeface="ＭＳ ゴシック" panose="020B0609070205080204" pitchFamily="49" charset="-128"/>
              </a:rPr>
              <a:t>24</a:t>
            </a:fld>
            <a:endParaRPr kumimoji="1" lang="ja-JP" altLang="en-US" sz="1400" dirty="0">
              <a:solidFill>
                <a:schemeClr val="tx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9845688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50000">
              <a:schemeClr val="accent5"/>
            </a:gs>
            <a:gs pos="83000">
              <a:schemeClr val="accent5">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902896" y="6453336"/>
            <a:ext cx="2133600" cy="365125"/>
          </a:xfrm>
        </p:spPr>
        <p:txBody>
          <a:bodyPr/>
          <a:lstStyle/>
          <a:p>
            <a:fld id="{C0A1D452-8AB0-468A-B677-CA8BBFCB1F3C}" type="slidenum">
              <a:rPr kumimoji="1" lang="ja-JP" altLang="en-US" sz="1400" smtClean="0">
                <a:solidFill>
                  <a:schemeClr val="tx1"/>
                </a:solidFill>
                <a:latin typeface="ＭＳ ゴシック" panose="020B0609070205080204" pitchFamily="49" charset="-128"/>
                <a:ea typeface="ＭＳ ゴシック" panose="020B0609070205080204" pitchFamily="49" charset="-128"/>
              </a:rPr>
              <a:t>25</a:t>
            </a:fld>
            <a:endParaRPr kumimoji="1" lang="ja-JP" altLang="en-US" sz="1400" dirty="0">
              <a:solidFill>
                <a:schemeClr val="tx1"/>
              </a:solidFill>
              <a:latin typeface="ＭＳ ゴシック" panose="020B0609070205080204" pitchFamily="49" charset="-128"/>
              <a:ea typeface="ＭＳ ゴシック" panose="020B0609070205080204" pitchFamily="49" charset="-128"/>
            </a:endParaRPr>
          </a:p>
        </p:txBody>
      </p:sp>
      <p:sp>
        <p:nvSpPr>
          <p:cNvPr id="6" name="タイトル 10">
            <a:extLst>
              <a:ext uri="{FF2B5EF4-FFF2-40B4-BE49-F238E27FC236}">
                <a16:creationId xmlns:a16="http://schemas.microsoft.com/office/drawing/2014/main" id="{1C22A0C3-4A18-457E-A335-B64E8268ABF5}"/>
              </a:ext>
            </a:extLst>
          </p:cNvPr>
          <p:cNvSpPr txBox="1">
            <a:spLocks/>
          </p:cNvSpPr>
          <p:nvPr/>
        </p:nvSpPr>
        <p:spPr>
          <a:xfrm>
            <a:off x="1331640" y="2204864"/>
            <a:ext cx="6840760" cy="7124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メイリオ" panose="020B0604030504040204" pitchFamily="50" charset="-128"/>
                <a:ea typeface="メイリオ" panose="020B0604030504040204" pitchFamily="50" charset="-128"/>
              </a:rPr>
              <a:t>ご清聴ありがとうございました。</a:t>
            </a:r>
          </a:p>
        </p:txBody>
      </p:sp>
      <p:pic>
        <p:nvPicPr>
          <p:cNvPr id="5" name="図 4">
            <a:extLst>
              <a:ext uri="{FF2B5EF4-FFF2-40B4-BE49-F238E27FC236}">
                <a16:creationId xmlns:a16="http://schemas.microsoft.com/office/drawing/2014/main" id="{9AA69751-3E66-476D-BE14-FE928D4BF795}"/>
              </a:ext>
            </a:extLst>
          </p:cNvPr>
          <p:cNvPicPr>
            <a:picLocks noChangeAspect="1"/>
          </p:cNvPicPr>
          <p:nvPr/>
        </p:nvPicPr>
        <p:blipFill>
          <a:blip r:embed="rId3"/>
          <a:stretch>
            <a:fillRect/>
          </a:stretch>
        </p:blipFill>
        <p:spPr>
          <a:xfrm>
            <a:off x="6216417" y="6184155"/>
            <a:ext cx="2426018" cy="557213"/>
          </a:xfrm>
          <a:prstGeom prst="rect">
            <a:avLst/>
          </a:prstGeom>
        </p:spPr>
      </p:pic>
    </p:spTree>
    <p:extLst>
      <p:ext uri="{BB962C8B-B14F-4D97-AF65-F5344CB8AC3E}">
        <p14:creationId xmlns:p14="http://schemas.microsoft.com/office/powerpoint/2010/main" val="2216323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50000">
              <a:schemeClr val="accent5"/>
            </a:gs>
            <a:gs pos="83000">
              <a:srgbClr val="DCEFF4"/>
            </a:gs>
            <a:gs pos="100000">
              <a:schemeClr val="accent5">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97F41EBF-F39B-4435-BE52-8DCDFC780E14}"/>
              </a:ext>
            </a:extLst>
          </p:cNvPr>
          <p:cNvSpPr/>
          <p:nvPr/>
        </p:nvSpPr>
        <p:spPr>
          <a:xfrm>
            <a:off x="2684303" y="2721114"/>
            <a:ext cx="3775393" cy="707886"/>
          </a:xfrm>
          <a:prstGeom prst="rect">
            <a:avLst/>
          </a:prstGeom>
        </p:spPr>
        <p:txBody>
          <a:bodyPr wrap="none">
            <a:spAutoFit/>
          </a:bodyPr>
          <a:lstStyle/>
          <a:p>
            <a:r>
              <a:rPr lang="ja-JP" altLang="en-US" sz="4000" dirty="0">
                <a:latin typeface="メイリオ" panose="020B0604030504040204" pitchFamily="50" charset="-128"/>
                <a:ea typeface="メイリオ" panose="020B0604030504040204" pitchFamily="50" charset="-128"/>
              </a:rPr>
              <a:t>１．業務の概要</a:t>
            </a:r>
            <a:endParaRPr lang="en-US" altLang="ja-JP" sz="4000" dirty="0">
              <a:latin typeface="メイリオ" panose="020B0604030504040204" pitchFamily="50" charset="-128"/>
              <a:ea typeface="メイリオ" panose="020B0604030504040204" pitchFamily="50" charset="-128"/>
            </a:endParaRPr>
          </a:p>
        </p:txBody>
      </p:sp>
      <p:sp>
        <p:nvSpPr>
          <p:cNvPr id="7" name="スライド番号プレースホルダー 1">
            <a:extLst>
              <a:ext uri="{FF2B5EF4-FFF2-40B4-BE49-F238E27FC236}">
                <a16:creationId xmlns:a16="http://schemas.microsoft.com/office/drawing/2014/main" id="{988DE9A6-FAC6-4753-BB94-5BB02DDCA879}"/>
              </a:ext>
            </a:extLst>
          </p:cNvPr>
          <p:cNvSpPr>
            <a:spLocks noGrp="1"/>
          </p:cNvSpPr>
          <p:nvPr>
            <p:ph type="sldNum" sz="quarter" idx="12"/>
          </p:nvPr>
        </p:nvSpPr>
        <p:spPr>
          <a:xfrm>
            <a:off x="6902896" y="6453336"/>
            <a:ext cx="2133600" cy="365125"/>
          </a:xfrm>
        </p:spPr>
        <p:txBody>
          <a:bodyPr/>
          <a:lstStyle/>
          <a:p>
            <a:fld id="{C0A1D452-8AB0-468A-B677-CA8BBFCB1F3C}" type="slidenum">
              <a:rPr kumimoji="1" lang="ja-JP" altLang="en-US" sz="1400" smtClean="0">
                <a:solidFill>
                  <a:schemeClr val="tx1"/>
                </a:solidFill>
                <a:latin typeface="ＭＳ ゴシック" panose="020B0609070205080204" pitchFamily="49" charset="-128"/>
                <a:ea typeface="ＭＳ ゴシック" panose="020B0609070205080204" pitchFamily="49" charset="-128"/>
              </a:rPr>
              <a:t>2</a:t>
            </a:fld>
            <a:endParaRPr kumimoji="1" lang="ja-JP" altLang="en-US" sz="1400" dirty="0">
              <a:solidFill>
                <a:schemeClr val="tx1"/>
              </a:solidFill>
              <a:latin typeface="ＭＳ ゴシック" panose="020B0609070205080204" pitchFamily="49" charset="-128"/>
              <a:ea typeface="ＭＳ ゴシック" panose="020B0609070205080204" pitchFamily="49" charset="-128"/>
            </a:endParaRPr>
          </a:p>
        </p:txBody>
      </p:sp>
      <p:pic>
        <p:nvPicPr>
          <p:cNvPr id="9" name="図 8">
            <a:extLst>
              <a:ext uri="{FF2B5EF4-FFF2-40B4-BE49-F238E27FC236}">
                <a16:creationId xmlns:a16="http://schemas.microsoft.com/office/drawing/2014/main" id="{644E38BE-BFE1-428E-877D-84064F714F21}"/>
              </a:ext>
            </a:extLst>
          </p:cNvPr>
          <p:cNvPicPr>
            <a:picLocks noChangeAspect="1"/>
          </p:cNvPicPr>
          <p:nvPr/>
        </p:nvPicPr>
        <p:blipFill>
          <a:blip r:embed="rId3"/>
          <a:stretch>
            <a:fillRect/>
          </a:stretch>
        </p:blipFill>
        <p:spPr>
          <a:xfrm>
            <a:off x="6216417" y="6184155"/>
            <a:ext cx="2426018" cy="557213"/>
          </a:xfrm>
          <a:prstGeom prst="rect">
            <a:avLst/>
          </a:prstGeom>
        </p:spPr>
      </p:pic>
    </p:spTree>
    <p:extLst>
      <p:ext uri="{BB962C8B-B14F-4D97-AF65-F5344CB8AC3E}">
        <p14:creationId xmlns:p14="http://schemas.microsoft.com/office/powerpoint/2010/main" val="1450176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50000">
              <a:schemeClr val="accent5"/>
            </a:gs>
            <a:gs pos="83000">
              <a:srgbClr val="DCEFF4"/>
            </a:gs>
            <a:gs pos="100000">
              <a:schemeClr val="accent5">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6" name="タイトル 10">
            <a:extLst>
              <a:ext uri="{FF2B5EF4-FFF2-40B4-BE49-F238E27FC236}">
                <a16:creationId xmlns:a16="http://schemas.microsoft.com/office/drawing/2014/main" id="{1C22A0C3-4A18-457E-A335-B64E8268ABF5}"/>
              </a:ext>
            </a:extLst>
          </p:cNvPr>
          <p:cNvSpPr txBox="1">
            <a:spLocks/>
          </p:cNvSpPr>
          <p:nvPr/>
        </p:nvSpPr>
        <p:spPr>
          <a:xfrm>
            <a:off x="2051720" y="860946"/>
            <a:ext cx="5616624" cy="43204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endParaRPr lang="ja-JP" altLang="en-US" sz="2000" dirty="0">
              <a:latin typeface="メイリオ" panose="020B0604030504040204" pitchFamily="50" charset="-128"/>
              <a:ea typeface="メイリオ" panose="020B0604030504040204" pitchFamily="50" charset="-128"/>
            </a:endParaRPr>
          </a:p>
        </p:txBody>
      </p:sp>
      <p:grpSp>
        <p:nvGrpSpPr>
          <p:cNvPr id="12" name="グループ化 11">
            <a:extLst>
              <a:ext uri="{FF2B5EF4-FFF2-40B4-BE49-F238E27FC236}">
                <a16:creationId xmlns:a16="http://schemas.microsoft.com/office/drawing/2014/main" id="{79871201-90AD-49AB-AFB4-FEE2E2A9B9C5}"/>
              </a:ext>
            </a:extLst>
          </p:cNvPr>
          <p:cNvGrpSpPr>
            <a:grpSpLocks noChangeAspect="1"/>
          </p:cNvGrpSpPr>
          <p:nvPr/>
        </p:nvGrpSpPr>
        <p:grpSpPr>
          <a:xfrm>
            <a:off x="319767" y="1128055"/>
            <a:ext cx="8504466" cy="4500000"/>
            <a:chOff x="616203" y="1412776"/>
            <a:chExt cx="8096250" cy="4271963"/>
          </a:xfrm>
        </p:grpSpPr>
        <p:pic>
          <p:nvPicPr>
            <p:cNvPr id="5" name="図 4">
              <a:extLst>
                <a:ext uri="{FF2B5EF4-FFF2-40B4-BE49-F238E27FC236}">
                  <a16:creationId xmlns:a16="http://schemas.microsoft.com/office/drawing/2014/main" id="{0897D8B6-E07A-440C-80EF-D87A030C441E}"/>
                </a:ext>
              </a:extLst>
            </p:cNvPr>
            <p:cNvPicPr>
              <a:picLocks noChangeAspect="1"/>
            </p:cNvPicPr>
            <p:nvPr/>
          </p:nvPicPr>
          <p:blipFill>
            <a:blip r:embed="rId3"/>
            <a:stretch>
              <a:fillRect/>
            </a:stretch>
          </p:blipFill>
          <p:spPr>
            <a:xfrm>
              <a:off x="616203" y="1412776"/>
              <a:ext cx="8096250" cy="4271963"/>
            </a:xfrm>
            <a:prstGeom prst="rect">
              <a:avLst/>
            </a:prstGeom>
            <a:ln w="6350">
              <a:solidFill>
                <a:prstClr val="black"/>
              </a:solidFill>
            </a:ln>
          </p:spPr>
        </p:pic>
        <p:sp>
          <p:nvSpPr>
            <p:cNvPr id="3" name="四角形: 角を丸くする 2">
              <a:extLst>
                <a:ext uri="{FF2B5EF4-FFF2-40B4-BE49-F238E27FC236}">
                  <a16:creationId xmlns:a16="http://schemas.microsoft.com/office/drawing/2014/main" id="{0D8A2582-EBE3-4FF3-8F8C-18CB8AB2C90B}"/>
                </a:ext>
              </a:extLst>
            </p:cNvPr>
            <p:cNvSpPr/>
            <p:nvPr/>
          </p:nvSpPr>
          <p:spPr>
            <a:xfrm rot="2603703">
              <a:off x="4050490" y="3531918"/>
              <a:ext cx="354856" cy="40432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6">
              <a:extLst>
                <a:ext uri="{FF2B5EF4-FFF2-40B4-BE49-F238E27FC236}">
                  <a16:creationId xmlns:a16="http://schemas.microsoft.com/office/drawing/2014/main" id="{98840218-D300-4174-B971-D5A4F24159A7}"/>
                </a:ext>
              </a:extLst>
            </p:cNvPr>
            <p:cNvSpPr txBox="1"/>
            <p:nvPr/>
          </p:nvSpPr>
          <p:spPr>
            <a:xfrm>
              <a:off x="5840746" y="1844825"/>
              <a:ext cx="1723457" cy="288032"/>
            </a:xfrm>
            <a:prstGeom prst="rect">
              <a:avLst/>
            </a:prstGeom>
            <a:gradFill>
              <a:gsLst>
                <a:gs pos="0">
                  <a:schemeClr val="accent5">
                    <a:lumMod val="5000"/>
                    <a:lumOff val="95000"/>
                  </a:schemeClr>
                </a:gs>
                <a:gs pos="50000">
                  <a:schemeClr val="accent5"/>
                </a:gs>
                <a:gs pos="83000">
                  <a:srgbClr val="DCEFF4"/>
                </a:gs>
                <a:gs pos="100000">
                  <a:schemeClr val="accent5">
                    <a:lumMod val="30000"/>
                    <a:lumOff val="70000"/>
                  </a:schemeClr>
                </a:gs>
              </a:gsLst>
              <a:path path="circle">
                <a:fillToRect l="100000" t="100000"/>
              </a:path>
            </a:gradFill>
            <a:ln w="19050" cmpd="sng">
              <a:solidFill>
                <a:srgbClr val="FF0000"/>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100" dirty="0">
                  <a:solidFill>
                    <a:schemeClr val="tx1"/>
                  </a:solidFill>
                  <a:latin typeface="ＭＳ ゴシック" panose="020B0609070205080204" pitchFamily="49" charset="-128"/>
                  <a:ea typeface="ＭＳ ゴシック" panose="020B0609070205080204" pitchFamily="49" charset="-128"/>
                </a:rPr>
                <a:t>業務範囲：隼福集落</a:t>
              </a:r>
            </a:p>
          </p:txBody>
        </p:sp>
        <p:cxnSp>
          <p:nvCxnSpPr>
            <p:cNvPr id="10" name="直線コネクタ 9">
              <a:extLst>
                <a:ext uri="{FF2B5EF4-FFF2-40B4-BE49-F238E27FC236}">
                  <a16:creationId xmlns:a16="http://schemas.microsoft.com/office/drawing/2014/main" id="{AA2005BB-1CE0-407B-9AD2-AD7ACD159B5F}"/>
                </a:ext>
              </a:extLst>
            </p:cNvPr>
            <p:cNvCxnSpPr>
              <a:endCxn id="3" idx="0"/>
            </p:cNvCxnSpPr>
            <p:nvPr/>
          </p:nvCxnSpPr>
          <p:spPr>
            <a:xfrm flipH="1">
              <a:off x="4366810" y="2132857"/>
              <a:ext cx="1473936" cy="1454326"/>
            </a:xfrm>
            <a:prstGeom prst="line">
              <a:avLst/>
            </a:prstGeom>
            <a:ln w="19050">
              <a:solidFill>
                <a:srgbClr val="FF0000"/>
              </a:solidFill>
              <a:tailEnd type="stealth"/>
            </a:ln>
          </p:spPr>
          <p:style>
            <a:lnRef idx="1">
              <a:schemeClr val="accent1"/>
            </a:lnRef>
            <a:fillRef idx="0">
              <a:schemeClr val="accent1"/>
            </a:fillRef>
            <a:effectRef idx="0">
              <a:schemeClr val="accent1"/>
            </a:effectRef>
            <a:fontRef idx="minor">
              <a:schemeClr val="tx1"/>
            </a:fontRef>
          </p:style>
        </p:cxnSp>
      </p:grpSp>
      <p:sp>
        <p:nvSpPr>
          <p:cNvPr id="11" name="タイトル 10">
            <a:extLst>
              <a:ext uri="{FF2B5EF4-FFF2-40B4-BE49-F238E27FC236}">
                <a16:creationId xmlns:a16="http://schemas.microsoft.com/office/drawing/2014/main" id="{663F3A7A-FBF1-490C-9930-32946C7E699D}"/>
              </a:ext>
            </a:extLst>
          </p:cNvPr>
          <p:cNvSpPr txBox="1">
            <a:spLocks/>
          </p:cNvSpPr>
          <p:nvPr/>
        </p:nvSpPr>
        <p:spPr>
          <a:xfrm>
            <a:off x="447610" y="395706"/>
            <a:ext cx="8096250"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3200" dirty="0">
                <a:latin typeface="メイリオ" panose="020B0604030504040204" pitchFamily="50" charset="-128"/>
                <a:ea typeface="メイリオ" panose="020B0604030504040204" pitchFamily="50" charset="-128"/>
              </a:rPr>
              <a:t>1-1</a:t>
            </a:r>
            <a:r>
              <a:rPr lang="ja-JP" altLang="en-US" sz="3200" dirty="0">
                <a:latin typeface="メイリオ" panose="020B0604030504040204" pitchFamily="50" charset="-128"/>
                <a:ea typeface="メイリオ" panose="020B0604030504040204" pitchFamily="50" charset="-128"/>
              </a:rPr>
              <a:t>　業務査位置図（八頭郡八頭町隼福）</a:t>
            </a:r>
          </a:p>
        </p:txBody>
      </p:sp>
      <p:pic>
        <p:nvPicPr>
          <p:cNvPr id="15" name="図 14">
            <a:extLst>
              <a:ext uri="{FF2B5EF4-FFF2-40B4-BE49-F238E27FC236}">
                <a16:creationId xmlns:a16="http://schemas.microsoft.com/office/drawing/2014/main" id="{AF795325-D2E3-4AF5-9220-28DC176989D5}"/>
              </a:ext>
            </a:extLst>
          </p:cNvPr>
          <p:cNvPicPr>
            <a:picLocks noChangeAspect="1"/>
          </p:cNvPicPr>
          <p:nvPr/>
        </p:nvPicPr>
        <p:blipFill>
          <a:blip r:embed="rId4"/>
          <a:stretch>
            <a:fillRect/>
          </a:stretch>
        </p:blipFill>
        <p:spPr>
          <a:xfrm>
            <a:off x="6216417" y="6184155"/>
            <a:ext cx="2426018" cy="557213"/>
          </a:xfrm>
          <a:prstGeom prst="rect">
            <a:avLst/>
          </a:prstGeom>
        </p:spPr>
      </p:pic>
      <p:sp>
        <p:nvSpPr>
          <p:cNvPr id="16" name="スライド番号プレースホルダー 1">
            <a:extLst>
              <a:ext uri="{FF2B5EF4-FFF2-40B4-BE49-F238E27FC236}">
                <a16:creationId xmlns:a16="http://schemas.microsoft.com/office/drawing/2014/main" id="{C02E00B7-C23E-4D6F-9D6F-D6AD25E665A2}"/>
              </a:ext>
            </a:extLst>
          </p:cNvPr>
          <p:cNvSpPr>
            <a:spLocks noGrp="1"/>
          </p:cNvSpPr>
          <p:nvPr>
            <p:ph type="sldNum" sz="quarter" idx="12"/>
          </p:nvPr>
        </p:nvSpPr>
        <p:spPr>
          <a:xfrm>
            <a:off x="6902896" y="6453336"/>
            <a:ext cx="2133600" cy="365125"/>
          </a:xfrm>
        </p:spPr>
        <p:txBody>
          <a:bodyPr/>
          <a:lstStyle/>
          <a:p>
            <a:fld id="{C0A1D452-8AB0-468A-B677-CA8BBFCB1F3C}" type="slidenum">
              <a:rPr kumimoji="1" lang="ja-JP" altLang="en-US" sz="1400" smtClean="0">
                <a:solidFill>
                  <a:schemeClr val="tx1"/>
                </a:solidFill>
                <a:latin typeface="ＭＳ ゴシック" panose="020B0609070205080204" pitchFamily="49" charset="-128"/>
                <a:ea typeface="ＭＳ ゴシック" panose="020B0609070205080204" pitchFamily="49" charset="-128"/>
              </a:rPr>
              <a:t>3</a:t>
            </a:fld>
            <a:endParaRPr kumimoji="1" lang="ja-JP" altLang="en-US" sz="1400" dirty="0">
              <a:solidFill>
                <a:schemeClr val="tx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3678443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50000">
              <a:schemeClr val="accent5"/>
            </a:gs>
            <a:gs pos="83000">
              <a:srgbClr val="DCEFF4"/>
            </a:gs>
            <a:gs pos="100000">
              <a:schemeClr val="accent5">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3" name="タイトル 10">
            <a:extLst>
              <a:ext uri="{FF2B5EF4-FFF2-40B4-BE49-F238E27FC236}">
                <a16:creationId xmlns:a16="http://schemas.microsoft.com/office/drawing/2014/main" id="{BCC397E4-D509-44FA-9582-653AF1BE7665}"/>
              </a:ext>
            </a:extLst>
          </p:cNvPr>
          <p:cNvSpPr txBox="1">
            <a:spLocks/>
          </p:cNvSpPr>
          <p:nvPr/>
        </p:nvSpPr>
        <p:spPr>
          <a:xfrm>
            <a:off x="2699792" y="404664"/>
            <a:ext cx="2952328"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3200" dirty="0">
                <a:latin typeface="メイリオ" panose="020B0604030504040204" pitchFamily="50" charset="-128"/>
                <a:ea typeface="メイリオ" panose="020B0604030504040204" pitchFamily="50" charset="-128"/>
              </a:rPr>
              <a:t>1-2</a:t>
            </a:r>
            <a:r>
              <a:rPr lang="ja-JP" altLang="en-US" sz="3200" dirty="0">
                <a:latin typeface="メイリオ" panose="020B0604030504040204" pitchFamily="50" charset="-128"/>
                <a:ea typeface="メイリオ" panose="020B0604030504040204" pitchFamily="50" charset="-128"/>
              </a:rPr>
              <a:t>　業務内容</a:t>
            </a:r>
          </a:p>
        </p:txBody>
      </p:sp>
      <p:sp>
        <p:nvSpPr>
          <p:cNvPr id="15" name="タイトル 10">
            <a:extLst>
              <a:ext uri="{FF2B5EF4-FFF2-40B4-BE49-F238E27FC236}">
                <a16:creationId xmlns:a16="http://schemas.microsoft.com/office/drawing/2014/main" id="{0C2BD8BC-5153-4917-B5A0-4E3DBA73DF3C}"/>
              </a:ext>
            </a:extLst>
          </p:cNvPr>
          <p:cNvSpPr txBox="1">
            <a:spLocks/>
          </p:cNvSpPr>
          <p:nvPr/>
        </p:nvSpPr>
        <p:spPr>
          <a:xfrm>
            <a:off x="650018" y="2636912"/>
            <a:ext cx="360040" cy="34964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800" dirty="0">
                <a:latin typeface="メイリオ" panose="020B0604030504040204" pitchFamily="50" charset="-128"/>
                <a:ea typeface="メイリオ" panose="020B0604030504040204" pitchFamily="50" charset="-128"/>
              </a:rPr>
              <a:t>・</a:t>
            </a:r>
            <a:endParaRPr lang="en-US" altLang="ja-JP" sz="1800" dirty="0">
              <a:latin typeface="メイリオ" panose="020B0604030504040204" pitchFamily="50" charset="-128"/>
              <a:ea typeface="メイリオ" panose="020B0604030504040204" pitchFamily="50" charset="-128"/>
            </a:endParaRPr>
          </a:p>
        </p:txBody>
      </p:sp>
      <p:sp>
        <p:nvSpPr>
          <p:cNvPr id="16" name="タイトル 10">
            <a:extLst>
              <a:ext uri="{FF2B5EF4-FFF2-40B4-BE49-F238E27FC236}">
                <a16:creationId xmlns:a16="http://schemas.microsoft.com/office/drawing/2014/main" id="{655E69AF-C5DA-4DEC-ABF8-E86406D47F0A}"/>
              </a:ext>
            </a:extLst>
          </p:cNvPr>
          <p:cNvSpPr txBox="1">
            <a:spLocks/>
          </p:cNvSpPr>
          <p:nvPr/>
        </p:nvSpPr>
        <p:spPr>
          <a:xfrm>
            <a:off x="929348" y="2639946"/>
            <a:ext cx="1429072" cy="34964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dist"/>
            <a:r>
              <a:rPr lang="ja-JP" altLang="en-US" sz="1800" dirty="0">
                <a:latin typeface="メイリオ" panose="020B0604030504040204" pitchFamily="50" charset="-128"/>
                <a:ea typeface="メイリオ" panose="020B0604030504040204" pitchFamily="50" charset="-128"/>
              </a:rPr>
              <a:t>発注者</a:t>
            </a:r>
            <a:endParaRPr lang="en-US" altLang="ja-JP" sz="1800" dirty="0">
              <a:latin typeface="メイリオ" panose="020B0604030504040204" pitchFamily="50" charset="-128"/>
              <a:ea typeface="メイリオ" panose="020B0604030504040204" pitchFamily="50" charset="-128"/>
            </a:endParaRPr>
          </a:p>
        </p:txBody>
      </p:sp>
      <p:sp>
        <p:nvSpPr>
          <p:cNvPr id="17" name="タイトル 10">
            <a:extLst>
              <a:ext uri="{FF2B5EF4-FFF2-40B4-BE49-F238E27FC236}">
                <a16:creationId xmlns:a16="http://schemas.microsoft.com/office/drawing/2014/main" id="{A696EE18-A39A-4AD1-8075-5F8664629EB0}"/>
              </a:ext>
            </a:extLst>
          </p:cNvPr>
          <p:cNvSpPr txBox="1">
            <a:spLocks/>
          </p:cNvSpPr>
          <p:nvPr/>
        </p:nvSpPr>
        <p:spPr>
          <a:xfrm>
            <a:off x="2146011" y="2670994"/>
            <a:ext cx="4896544" cy="3266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800" dirty="0">
                <a:latin typeface="メイリオ" panose="020B0604030504040204" pitchFamily="50" charset="-128"/>
                <a:ea typeface="メイリオ" panose="020B0604030504040204" pitchFamily="50" charset="-128"/>
              </a:rPr>
              <a:t>：鳥取県八頭県土整備事務所</a:t>
            </a:r>
            <a:endParaRPr lang="en-US" altLang="ja-JP" sz="1800" dirty="0">
              <a:latin typeface="メイリオ" panose="020B0604030504040204" pitchFamily="50" charset="-128"/>
              <a:ea typeface="メイリオ" panose="020B0604030504040204" pitchFamily="50" charset="-128"/>
            </a:endParaRPr>
          </a:p>
        </p:txBody>
      </p:sp>
      <p:sp>
        <p:nvSpPr>
          <p:cNvPr id="28" name="タイトル 10">
            <a:extLst>
              <a:ext uri="{FF2B5EF4-FFF2-40B4-BE49-F238E27FC236}">
                <a16:creationId xmlns:a16="http://schemas.microsoft.com/office/drawing/2014/main" id="{FA8BEC7A-30C6-4F4B-91CD-B655774A6AE7}"/>
              </a:ext>
            </a:extLst>
          </p:cNvPr>
          <p:cNvSpPr txBox="1">
            <a:spLocks/>
          </p:cNvSpPr>
          <p:nvPr/>
        </p:nvSpPr>
        <p:spPr>
          <a:xfrm>
            <a:off x="641140" y="1009998"/>
            <a:ext cx="360040" cy="34964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800" dirty="0">
                <a:latin typeface="メイリオ" panose="020B0604030504040204" pitchFamily="50" charset="-128"/>
                <a:ea typeface="メイリオ" panose="020B0604030504040204" pitchFamily="50" charset="-128"/>
              </a:rPr>
              <a:t>・</a:t>
            </a:r>
            <a:endParaRPr lang="en-US" altLang="ja-JP" sz="1800" dirty="0">
              <a:latin typeface="メイリオ" panose="020B0604030504040204" pitchFamily="50" charset="-128"/>
              <a:ea typeface="メイリオ" panose="020B0604030504040204" pitchFamily="50" charset="-128"/>
            </a:endParaRPr>
          </a:p>
        </p:txBody>
      </p:sp>
      <p:sp>
        <p:nvSpPr>
          <p:cNvPr id="29" name="タイトル 10">
            <a:extLst>
              <a:ext uri="{FF2B5EF4-FFF2-40B4-BE49-F238E27FC236}">
                <a16:creationId xmlns:a16="http://schemas.microsoft.com/office/drawing/2014/main" id="{299F4B78-1A6D-4302-8D17-9F23FEB4CA66}"/>
              </a:ext>
            </a:extLst>
          </p:cNvPr>
          <p:cNvSpPr txBox="1">
            <a:spLocks/>
          </p:cNvSpPr>
          <p:nvPr/>
        </p:nvSpPr>
        <p:spPr>
          <a:xfrm>
            <a:off x="899592" y="1009998"/>
            <a:ext cx="1429072" cy="3496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dist"/>
            <a:r>
              <a:rPr lang="ja-JP" altLang="en-US" sz="1800" dirty="0">
                <a:latin typeface="メイリオ" panose="020B0604030504040204" pitchFamily="50" charset="-128"/>
                <a:ea typeface="メイリオ" panose="020B0604030504040204" pitchFamily="50" charset="-128"/>
              </a:rPr>
              <a:t>業務目的</a:t>
            </a:r>
            <a:endParaRPr lang="en-US" altLang="ja-JP" sz="1800" dirty="0">
              <a:latin typeface="メイリオ" panose="020B0604030504040204" pitchFamily="50" charset="-128"/>
              <a:ea typeface="メイリオ" panose="020B0604030504040204" pitchFamily="50" charset="-128"/>
            </a:endParaRPr>
          </a:p>
        </p:txBody>
      </p:sp>
      <p:sp>
        <p:nvSpPr>
          <p:cNvPr id="30" name="タイトル 10">
            <a:extLst>
              <a:ext uri="{FF2B5EF4-FFF2-40B4-BE49-F238E27FC236}">
                <a16:creationId xmlns:a16="http://schemas.microsoft.com/office/drawing/2014/main" id="{A0938CD2-5623-42C1-B6C4-78D45A766DA2}"/>
              </a:ext>
            </a:extLst>
          </p:cNvPr>
          <p:cNvSpPr txBox="1">
            <a:spLocks/>
          </p:cNvSpPr>
          <p:nvPr/>
        </p:nvSpPr>
        <p:spPr>
          <a:xfrm>
            <a:off x="2100051" y="990135"/>
            <a:ext cx="6696744" cy="14841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800" dirty="0">
                <a:latin typeface="メイリオ" panose="020B0604030504040204" pitchFamily="50" charset="-128"/>
                <a:ea typeface="メイリオ" panose="020B0604030504040204" pitchFamily="50" charset="-128"/>
              </a:rPr>
              <a:t>：数年後に河川改修工事が計画されている近傍での井戸を</a:t>
            </a:r>
            <a:endParaRPr lang="en-US" altLang="ja-JP" sz="1800" dirty="0">
              <a:latin typeface="メイリオ" panose="020B0604030504040204" pitchFamily="50" charset="-128"/>
              <a:ea typeface="メイリオ" panose="020B0604030504040204" pitchFamily="50" charset="-128"/>
            </a:endParaRPr>
          </a:p>
          <a:p>
            <a:pPr algn="l"/>
            <a:r>
              <a:rPr lang="ja-JP" altLang="en-US" sz="1800" dirty="0">
                <a:latin typeface="メイリオ" panose="020B0604030504040204" pitchFamily="50" charset="-128"/>
                <a:ea typeface="メイリオ" panose="020B0604030504040204" pitchFamily="50" charset="-128"/>
              </a:rPr>
              <a:t>　対象とした水文調査を実施した。対象集落は河川氾濫原</a:t>
            </a:r>
            <a:endParaRPr lang="en-US" altLang="ja-JP" sz="1800" dirty="0">
              <a:latin typeface="メイリオ" panose="020B0604030504040204" pitchFamily="50" charset="-128"/>
              <a:ea typeface="メイリオ" panose="020B0604030504040204" pitchFamily="50" charset="-128"/>
            </a:endParaRPr>
          </a:p>
          <a:p>
            <a:pPr algn="l"/>
            <a:r>
              <a:rPr lang="ja-JP" altLang="en-US" sz="1800" dirty="0">
                <a:latin typeface="メイリオ" panose="020B0604030504040204" pitchFamily="50" charset="-128"/>
                <a:ea typeface="メイリオ" panose="020B0604030504040204" pitchFamily="50" charset="-128"/>
              </a:rPr>
              <a:t>　に位置し、古くから個人井戸を飲用に利用されており、</a:t>
            </a:r>
            <a:endParaRPr lang="en-US" altLang="ja-JP" sz="1800" dirty="0">
              <a:latin typeface="メイリオ" panose="020B0604030504040204" pitchFamily="50" charset="-128"/>
              <a:ea typeface="メイリオ" panose="020B0604030504040204" pitchFamily="50" charset="-128"/>
            </a:endParaRPr>
          </a:p>
          <a:p>
            <a:pPr algn="l"/>
            <a:r>
              <a:rPr lang="ja-JP" altLang="en-US" sz="1800" dirty="0">
                <a:latin typeface="メイリオ" panose="020B0604030504040204" pitchFamily="50" charset="-128"/>
                <a:ea typeface="メイリオ" panose="020B0604030504040204" pitchFamily="50" charset="-128"/>
              </a:rPr>
              <a:t>　河川改修工事の影響が危惧されたことから、井戸、水文</a:t>
            </a:r>
            <a:endParaRPr lang="en-US" altLang="ja-JP" sz="1800" dirty="0">
              <a:latin typeface="メイリオ" panose="020B0604030504040204" pitchFamily="50" charset="-128"/>
              <a:ea typeface="メイリオ" panose="020B0604030504040204" pitchFamily="50" charset="-128"/>
            </a:endParaRPr>
          </a:p>
          <a:p>
            <a:pPr algn="l"/>
            <a:r>
              <a:rPr lang="ja-JP" altLang="en-US" sz="1800" dirty="0">
                <a:latin typeface="メイリオ" panose="020B0604030504040204" pitchFamily="50" charset="-128"/>
                <a:ea typeface="メイリオ" panose="020B0604030504040204" pitchFamily="50" charset="-128"/>
              </a:rPr>
              <a:t>　特性を明らかにし、今後の影響について考察を行う。</a:t>
            </a:r>
            <a:endParaRPr lang="en-US" altLang="ja-JP" sz="1800" dirty="0">
              <a:latin typeface="メイリオ" panose="020B0604030504040204" pitchFamily="50" charset="-128"/>
              <a:ea typeface="メイリオ" panose="020B0604030504040204" pitchFamily="50" charset="-128"/>
            </a:endParaRPr>
          </a:p>
        </p:txBody>
      </p:sp>
      <p:sp>
        <p:nvSpPr>
          <p:cNvPr id="31" name="タイトル 10">
            <a:extLst>
              <a:ext uri="{FF2B5EF4-FFF2-40B4-BE49-F238E27FC236}">
                <a16:creationId xmlns:a16="http://schemas.microsoft.com/office/drawing/2014/main" id="{E2E385E9-D921-40E4-9668-B8D8D3083BAC}"/>
              </a:ext>
            </a:extLst>
          </p:cNvPr>
          <p:cNvSpPr txBox="1">
            <a:spLocks/>
          </p:cNvSpPr>
          <p:nvPr/>
        </p:nvSpPr>
        <p:spPr>
          <a:xfrm>
            <a:off x="649254" y="3284984"/>
            <a:ext cx="360040" cy="34964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800" dirty="0">
                <a:latin typeface="メイリオ" panose="020B0604030504040204" pitchFamily="50" charset="-128"/>
                <a:ea typeface="メイリオ" panose="020B0604030504040204" pitchFamily="50" charset="-128"/>
              </a:rPr>
              <a:t>・</a:t>
            </a:r>
            <a:endParaRPr lang="en-US" altLang="ja-JP" sz="1800" dirty="0">
              <a:latin typeface="メイリオ" panose="020B0604030504040204" pitchFamily="50" charset="-128"/>
              <a:ea typeface="メイリオ" panose="020B0604030504040204" pitchFamily="50" charset="-128"/>
            </a:endParaRPr>
          </a:p>
        </p:txBody>
      </p:sp>
      <p:sp>
        <p:nvSpPr>
          <p:cNvPr id="32" name="タイトル 10">
            <a:extLst>
              <a:ext uri="{FF2B5EF4-FFF2-40B4-BE49-F238E27FC236}">
                <a16:creationId xmlns:a16="http://schemas.microsoft.com/office/drawing/2014/main" id="{00E9EC2B-AE27-4029-82B7-A70ECD0D26DB}"/>
              </a:ext>
            </a:extLst>
          </p:cNvPr>
          <p:cNvSpPr txBox="1">
            <a:spLocks/>
          </p:cNvSpPr>
          <p:nvPr/>
        </p:nvSpPr>
        <p:spPr>
          <a:xfrm>
            <a:off x="928584" y="3288018"/>
            <a:ext cx="1429072" cy="34964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dist"/>
            <a:r>
              <a:rPr lang="ja-JP" altLang="en-US" sz="1800" dirty="0">
                <a:latin typeface="メイリオ" panose="020B0604030504040204" pitchFamily="50" charset="-128"/>
                <a:ea typeface="メイリオ" panose="020B0604030504040204" pitchFamily="50" charset="-128"/>
              </a:rPr>
              <a:t>履行期間</a:t>
            </a:r>
            <a:endParaRPr lang="en-US" altLang="ja-JP" sz="1800" dirty="0">
              <a:latin typeface="メイリオ" panose="020B0604030504040204" pitchFamily="50" charset="-128"/>
              <a:ea typeface="メイリオ" panose="020B0604030504040204" pitchFamily="50" charset="-128"/>
            </a:endParaRPr>
          </a:p>
        </p:txBody>
      </p:sp>
      <p:sp>
        <p:nvSpPr>
          <p:cNvPr id="33" name="タイトル 10">
            <a:extLst>
              <a:ext uri="{FF2B5EF4-FFF2-40B4-BE49-F238E27FC236}">
                <a16:creationId xmlns:a16="http://schemas.microsoft.com/office/drawing/2014/main" id="{CAAC06B3-75D3-4392-BE0F-C5D6D6BD2C6A}"/>
              </a:ext>
            </a:extLst>
          </p:cNvPr>
          <p:cNvSpPr txBox="1">
            <a:spLocks/>
          </p:cNvSpPr>
          <p:nvPr/>
        </p:nvSpPr>
        <p:spPr>
          <a:xfrm>
            <a:off x="2146011" y="3297189"/>
            <a:ext cx="4896544" cy="3702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800" dirty="0">
                <a:latin typeface="メイリオ" panose="020B0604030504040204" pitchFamily="50" charset="-128"/>
                <a:ea typeface="メイリオ" panose="020B0604030504040204" pitchFamily="50" charset="-128"/>
              </a:rPr>
              <a:t>：平成</a:t>
            </a:r>
            <a:r>
              <a:rPr lang="en-US" altLang="ja-JP" sz="1800" dirty="0">
                <a:latin typeface="メイリオ" panose="020B0604030504040204" pitchFamily="50" charset="-128"/>
                <a:ea typeface="メイリオ" panose="020B0604030504040204" pitchFamily="50" charset="-128"/>
              </a:rPr>
              <a:t>29</a:t>
            </a:r>
            <a:r>
              <a:rPr lang="ja-JP" altLang="en-US" sz="1800" dirty="0">
                <a:latin typeface="メイリオ" panose="020B0604030504040204" pitchFamily="50" charset="-128"/>
                <a:ea typeface="メイリオ" panose="020B0604030504040204" pitchFamily="50" charset="-128"/>
              </a:rPr>
              <a:t>年</a:t>
            </a:r>
            <a:r>
              <a:rPr lang="en-US" altLang="ja-JP" sz="1800" dirty="0">
                <a:latin typeface="メイリオ" panose="020B0604030504040204" pitchFamily="50" charset="-128"/>
                <a:ea typeface="メイリオ" panose="020B0604030504040204" pitchFamily="50" charset="-128"/>
              </a:rPr>
              <a:t>1</a:t>
            </a:r>
            <a:r>
              <a:rPr lang="ja-JP" altLang="en-US" sz="1800" dirty="0">
                <a:latin typeface="メイリオ" panose="020B0604030504040204" pitchFamily="50" charset="-128"/>
                <a:ea typeface="メイリオ" panose="020B0604030504040204" pitchFamily="50" charset="-128"/>
              </a:rPr>
              <a:t>月</a:t>
            </a:r>
            <a:r>
              <a:rPr lang="en-US" altLang="ja-JP" sz="1800" dirty="0">
                <a:latin typeface="メイリオ" panose="020B0604030504040204" pitchFamily="50" charset="-128"/>
                <a:ea typeface="メイリオ" panose="020B0604030504040204" pitchFamily="50" charset="-128"/>
              </a:rPr>
              <a:t>26</a:t>
            </a:r>
            <a:r>
              <a:rPr lang="ja-JP" altLang="en-US" sz="1800" dirty="0">
                <a:latin typeface="メイリオ" panose="020B0604030504040204" pitchFamily="50" charset="-128"/>
                <a:ea typeface="メイリオ" panose="020B0604030504040204" pitchFamily="50" charset="-128"/>
              </a:rPr>
              <a:t>日～平成</a:t>
            </a:r>
            <a:r>
              <a:rPr lang="en-US" altLang="ja-JP" sz="1800" dirty="0">
                <a:latin typeface="メイリオ" panose="020B0604030504040204" pitchFamily="50" charset="-128"/>
                <a:ea typeface="メイリオ" panose="020B0604030504040204" pitchFamily="50" charset="-128"/>
              </a:rPr>
              <a:t>30</a:t>
            </a:r>
            <a:r>
              <a:rPr lang="ja-JP" altLang="en-US" sz="1800" dirty="0">
                <a:latin typeface="メイリオ" panose="020B0604030504040204" pitchFamily="50" charset="-128"/>
                <a:ea typeface="メイリオ" panose="020B0604030504040204" pitchFamily="50" charset="-128"/>
              </a:rPr>
              <a:t>年</a:t>
            </a:r>
            <a:r>
              <a:rPr lang="en-US" altLang="ja-JP" sz="1800" dirty="0">
                <a:latin typeface="メイリオ" panose="020B0604030504040204" pitchFamily="50" charset="-128"/>
                <a:ea typeface="メイリオ" panose="020B0604030504040204" pitchFamily="50" charset="-128"/>
              </a:rPr>
              <a:t>3</a:t>
            </a:r>
            <a:r>
              <a:rPr lang="ja-JP" altLang="en-US" sz="1800" dirty="0">
                <a:latin typeface="メイリオ" panose="020B0604030504040204" pitchFamily="50" charset="-128"/>
                <a:ea typeface="メイリオ" panose="020B0604030504040204" pitchFamily="50" charset="-128"/>
              </a:rPr>
              <a:t>月</a:t>
            </a:r>
            <a:r>
              <a:rPr lang="en-US" altLang="ja-JP" sz="1800" dirty="0">
                <a:latin typeface="メイリオ" panose="020B0604030504040204" pitchFamily="50" charset="-128"/>
                <a:ea typeface="メイリオ" panose="020B0604030504040204" pitchFamily="50" charset="-128"/>
              </a:rPr>
              <a:t>23</a:t>
            </a:r>
            <a:r>
              <a:rPr lang="ja-JP" altLang="en-US" sz="1800" dirty="0">
                <a:latin typeface="メイリオ" panose="020B0604030504040204" pitchFamily="50" charset="-128"/>
                <a:ea typeface="メイリオ" panose="020B0604030504040204" pitchFamily="50" charset="-128"/>
              </a:rPr>
              <a:t>日</a:t>
            </a:r>
            <a:endParaRPr lang="en-US" altLang="ja-JP" sz="1800" dirty="0">
              <a:latin typeface="メイリオ" panose="020B0604030504040204" pitchFamily="50" charset="-128"/>
              <a:ea typeface="メイリオ" panose="020B0604030504040204" pitchFamily="50" charset="-128"/>
            </a:endParaRPr>
          </a:p>
        </p:txBody>
      </p:sp>
      <p:sp>
        <p:nvSpPr>
          <p:cNvPr id="34" name="タイトル 10">
            <a:extLst>
              <a:ext uri="{FF2B5EF4-FFF2-40B4-BE49-F238E27FC236}">
                <a16:creationId xmlns:a16="http://schemas.microsoft.com/office/drawing/2014/main" id="{4D23F400-F81C-40A2-8760-49848FEA709F}"/>
              </a:ext>
            </a:extLst>
          </p:cNvPr>
          <p:cNvSpPr txBox="1">
            <a:spLocks/>
          </p:cNvSpPr>
          <p:nvPr/>
        </p:nvSpPr>
        <p:spPr>
          <a:xfrm>
            <a:off x="631350" y="3933056"/>
            <a:ext cx="360040" cy="34964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800" dirty="0">
                <a:latin typeface="メイリオ" panose="020B0604030504040204" pitchFamily="50" charset="-128"/>
                <a:ea typeface="メイリオ" panose="020B0604030504040204" pitchFamily="50" charset="-128"/>
              </a:rPr>
              <a:t>・</a:t>
            </a:r>
            <a:endParaRPr lang="en-US" altLang="ja-JP" sz="1800" dirty="0">
              <a:latin typeface="メイリオ" panose="020B0604030504040204" pitchFamily="50" charset="-128"/>
              <a:ea typeface="メイリオ" panose="020B0604030504040204" pitchFamily="50" charset="-128"/>
            </a:endParaRPr>
          </a:p>
        </p:txBody>
      </p:sp>
      <p:sp>
        <p:nvSpPr>
          <p:cNvPr id="35" name="タイトル 10">
            <a:extLst>
              <a:ext uri="{FF2B5EF4-FFF2-40B4-BE49-F238E27FC236}">
                <a16:creationId xmlns:a16="http://schemas.microsoft.com/office/drawing/2014/main" id="{9CF83F40-D58E-46C9-A3DF-16F171E839F5}"/>
              </a:ext>
            </a:extLst>
          </p:cNvPr>
          <p:cNvSpPr txBox="1">
            <a:spLocks/>
          </p:cNvSpPr>
          <p:nvPr/>
        </p:nvSpPr>
        <p:spPr>
          <a:xfrm>
            <a:off x="910680" y="3936090"/>
            <a:ext cx="1429072" cy="34964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dist"/>
            <a:r>
              <a:rPr lang="ja-JP" altLang="en-US" sz="1800" dirty="0">
                <a:latin typeface="メイリオ" panose="020B0604030504040204" pitchFamily="50" charset="-128"/>
                <a:ea typeface="メイリオ" panose="020B0604030504040204" pitchFamily="50" charset="-128"/>
              </a:rPr>
              <a:t>業務内容</a:t>
            </a:r>
            <a:endParaRPr lang="en-US" altLang="ja-JP" sz="1800" dirty="0">
              <a:latin typeface="メイリオ" panose="020B0604030504040204" pitchFamily="50" charset="-128"/>
              <a:ea typeface="メイリオ" panose="020B0604030504040204" pitchFamily="50" charset="-128"/>
            </a:endParaRPr>
          </a:p>
        </p:txBody>
      </p:sp>
      <p:sp>
        <p:nvSpPr>
          <p:cNvPr id="38" name="タイトル 10">
            <a:extLst>
              <a:ext uri="{FF2B5EF4-FFF2-40B4-BE49-F238E27FC236}">
                <a16:creationId xmlns:a16="http://schemas.microsoft.com/office/drawing/2014/main" id="{6DD9FFE3-63FD-4483-A452-C6CB55148927}"/>
              </a:ext>
            </a:extLst>
          </p:cNvPr>
          <p:cNvSpPr txBox="1">
            <a:spLocks/>
          </p:cNvSpPr>
          <p:nvPr/>
        </p:nvSpPr>
        <p:spPr>
          <a:xfrm>
            <a:off x="4355975" y="4282705"/>
            <a:ext cx="1405669" cy="3523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endParaRPr lang="en-US" altLang="ja-JP" sz="1800" dirty="0">
              <a:latin typeface="游明朝 Demibold" panose="02020600000000000000" pitchFamily="18" charset="-128"/>
              <a:ea typeface="游明朝 Demibold" panose="02020600000000000000" pitchFamily="18" charset="-128"/>
            </a:endParaRPr>
          </a:p>
        </p:txBody>
      </p:sp>
      <p:sp>
        <p:nvSpPr>
          <p:cNvPr id="41" name="タイトル 10">
            <a:extLst>
              <a:ext uri="{FF2B5EF4-FFF2-40B4-BE49-F238E27FC236}">
                <a16:creationId xmlns:a16="http://schemas.microsoft.com/office/drawing/2014/main" id="{F1E46897-0B0C-4630-903C-8BCB320D6588}"/>
              </a:ext>
            </a:extLst>
          </p:cNvPr>
          <p:cNvSpPr txBox="1">
            <a:spLocks/>
          </p:cNvSpPr>
          <p:nvPr/>
        </p:nvSpPr>
        <p:spPr>
          <a:xfrm>
            <a:off x="2126599" y="3934025"/>
            <a:ext cx="4896544" cy="3702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800" dirty="0">
                <a:latin typeface="メイリオ" panose="020B0604030504040204" pitchFamily="50" charset="-128"/>
                <a:ea typeface="メイリオ" panose="020B0604030504040204" pitchFamily="50" charset="-128"/>
              </a:rPr>
              <a:t>：測量業務：水準測量</a:t>
            </a:r>
            <a:endParaRPr lang="en-US" altLang="ja-JP" sz="1800" dirty="0">
              <a:latin typeface="メイリオ" panose="020B0604030504040204" pitchFamily="50" charset="-128"/>
              <a:ea typeface="メイリオ" panose="020B0604030504040204" pitchFamily="50" charset="-128"/>
            </a:endParaRPr>
          </a:p>
        </p:txBody>
      </p:sp>
      <p:sp>
        <p:nvSpPr>
          <p:cNvPr id="42" name="タイトル 10">
            <a:extLst>
              <a:ext uri="{FF2B5EF4-FFF2-40B4-BE49-F238E27FC236}">
                <a16:creationId xmlns:a16="http://schemas.microsoft.com/office/drawing/2014/main" id="{CAA4FA18-63D8-4049-9E45-65D11BC1F8C7}"/>
              </a:ext>
            </a:extLst>
          </p:cNvPr>
          <p:cNvSpPr txBox="1">
            <a:spLocks/>
          </p:cNvSpPr>
          <p:nvPr/>
        </p:nvSpPr>
        <p:spPr>
          <a:xfrm>
            <a:off x="2130248" y="4348997"/>
            <a:ext cx="6628721" cy="8802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800" dirty="0">
                <a:latin typeface="メイリオ" panose="020B0604030504040204" pitchFamily="50" charset="-128"/>
                <a:ea typeface="メイリオ" panose="020B0604030504040204" pitchFamily="50" charset="-128"/>
              </a:rPr>
              <a:t>：地質調査業務：水量調査</a:t>
            </a:r>
            <a:r>
              <a:rPr lang="en-US" altLang="ja-JP" sz="1800" dirty="0">
                <a:latin typeface="メイリオ" panose="020B0604030504040204" pitchFamily="50" charset="-128"/>
                <a:ea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rPr>
              <a:t>容器法</a:t>
            </a:r>
            <a:r>
              <a:rPr lang="en-US" altLang="ja-JP" sz="1800" dirty="0">
                <a:latin typeface="メイリオ" panose="020B0604030504040204" pitchFamily="50" charset="-128"/>
                <a:ea typeface="メイリオ" panose="020B0604030504040204" pitchFamily="50" charset="-128"/>
              </a:rPr>
              <a:t>)N</a:t>
            </a:r>
            <a:r>
              <a:rPr lang="ja-JP" altLang="en-US" sz="1800" dirty="0">
                <a:latin typeface="メイリオ" panose="020B0604030504040204" pitchFamily="50" charset="-128"/>
                <a:ea typeface="メイリオ" panose="020B0604030504040204" pitchFamily="50" charset="-128"/>
              </a:rPr>
              <a:t>＝</a:t>
            </a:r>
            <a:r>
              <a:rPr lang="en-US" altLang="ja-JP" sz="1800" dirty="0">
                <a:latin typeface="メイリオ" panose="020B0604030504040204" pitchFamily="50" charset="-128"/>
                <a:ea typeface="メイリオ" panose="020B0604030504040204" pitchFamily="50" charset="-128"/>
              </a:rPr>
              <a:t>276</a:t>
            </a:r>
            <a:r>
              <a:rPr lang="ja-JP" altLang="en-US" sz="1800" dirty="0">
                <a:latin typeface="メイリオ" panose="020B0604030504040204" pitchFamily="50" charset="-128"/>
                <a:ea typeface="メイリオ" panose="020B0604030504040204" pitchFamily="50" charset="-128"/>
              </a:rPr>
              <a:t>箇所・回</a:t>
            </a:r>
            <a:endParaRPr lang="en-US" altLang="ja-JP" sz="1800" dirty="0">
              <a:latin typeface="メイリオ" panose="020B0604030504040204" pitchFamily="50" charset="-128"/>
              <a:ea typeface="メイリオ" panose="020B0604030504040204" pitchFamily="50" charset="-128"/>
            </a:endParaRPr>
          </a:p>
          <a:p>
            <a:pPr algn="l"/>
            <a:r>
              <a:rPr lang="ja-JP" altLang="en-US" sz="1800" dirty="0">
                <a:latin typeface="メイリオ" panose="020B0604030504040204" pitchFamily="50" charset="-128"/>
                <a:ea typeface="メイリオ" panose="020B0604030504040204" pitchFamily="50" charset="-128"/>
              </a:rPr>
              <a:t>　地下水位観測</a:t>
            </a:r>
            <a:r>
              <a:rPr lang="en-US" altLang="ja-JP" sz="1800" dirty="0">
                <a:latin typeface="メイリオ" panose="020B0604030504040204" pitchFamily="50" charset="-128"/>
                <a:ea typeface="メイリオ" panose="020B0604030504040204" pitchFamily="50" charset="-128"/>
              </a:rPr>
              <a:t>N</a:t>
            </a:r>
            <a:r>
              <a:rPr lang="ja-JP" altLang="en-US" sz="1800" dirty="0">
                <a:latin typeface="メイリオ" panose="020B0604030504040204" pitchFamily="50" charset="-128"/>
                <a:ea typeface="メイリオ" panose="020B0604030504040204" pitchFamily="50" charset="-128"/>
              </a:rPr>
              <a:t>＝</a:t>
            </a:r>
            <a:r>
              <a:rPr lang="en-US" altLang="ja-JP" sz="1800" dirty="0">
                <a:latin typeface="メイリオ" panose="020B0604030504040204" pitchFamily="50" charset="-128"/>
                <a:ea typeface="メイリオ" panose="020B0604030504040204" pitchFamily="50" charset="-128"/>
              </a:rPr>
              <a:t>56</a:t>
            </a:r>
            <a:r>
              <a:rPr lang="ja-JP" altLang="en-US" sz="1800" dirty="0">
                <a:latin typeface="メイリオ" panose="020B0604030504040204" pitchFamily="50" charset="-128"/>
                <a:ea typeface="メイリオ" panose="020B0604030504040204" pitchFamily="50" charset="-128"/>
              </a:rPr>
              <a:t>箇所・回、水質検査</a:t>
            </a:r>
            <a:r>
              <a:rPr lang="en-US" altLang="ja-JP" sz="1800" dirty="0">
                <a:latin typeface="メイリオ" panose="020B0604030504040204" pitchFamily="50" charset="-128"/>
                <a:ea typeface="メイリオ" panose="020B0604030504040204" pitchFamily="50" charset="-128"/>
              </a:rPr>
              <a:t>N</a:t>
            </a:r>
            <a:r>
              <a:rPr lang="ja-JP" altLang="en-US" sz="1800" dirty="0">
                <a:latin typeface="メイリオ" panose="020B0604030504040204" pitchFamily="50" charset="-128"/>
                <a:ea typeface="メイリオ" panose="020B0604030504040204" pitchFamily="50" charset="-128"/>
              </a:rPr>
              <a:t>＝</a:t>
            </a:r>
            <a:r>
              <a:rPr lang="en-US" altLang="ja-JP" sz="1800" dirty="0">
                <a:latin typeface="メイリオ" panose="020B0604030504040204" pitchFamily="50" charset="-128"/>
                <a:ea typeface="メイリオ" panose="020B0604030504040204" pitchFamily="50" charset="-128"/>
              </a:rPr>
              <a:t>94</a:t>
            </a:r>
            <a:r>
              <a:rPr lang="ja-JP" altLang="en-US" sz="1800" dirty="0">
                <a:latin typeface="メイリオ" panose="020B0604030504040204" pitchFamily="50" charset="-128"/>
                <a:ea typeface="メイリオ" panose="020B0604030504040204" pitchFamily="50" charset="-128"/>
              </a:rPr>
              <a:t>検体</a:t>
            </a:r>
            <a:endParaRPr lang="en-US" altLang="ja-JP" sz="1800" dirty="0">
              <a:latin typeface="メイリオ" panose="020B0604030504040204" pitchFamily="50" charset="-128"/>
              <a:ea typeface="メイリオ" panose="020B0604030504040204" pitchFamily="50" charset="-128"/>
            </a:endParaRPr>
          </a:p>
          <a:p>
            <a:pPr algn="l"/>
            <a:r>
              <a:rPr lang="ja-JP" altLang="en-US" sz="1800" dirty="0">
                <a:latin typeface="メイリオ" panose="020B0604030504040204" pitchFamily="50" charset="-128"/>
                <a:ea typeface="メイリオ" panose="020B0604030504040204" pitchFamily="50" charset="-128"/>
              </a:rPr>
              <a:t>　井戸台帳作成</a:t>
            </a:r>
            <a:r>
              <a:rPr lang="en-US" altLang="ja-JP" sz="1800" dirty="0">
                <a:latin typeface="メイリオ" panose="020B0604030504040204" pitchFamily="50" charset="-128"/>
                <a:ea typeface="メイリオ" panose="020B0604030504040204" pitchFamily="50" charset="-128"/>
              </a:rPr>
              <a:t>N</a:t>
            </a:r>
            <a:r>
              <a:rPr lang="ja-JP" altLang="en-US" sz="1800" dirty="0">
                <a:latin typeface="メイリオ" panose="020B0604030504040204" pitchFamily="50" charset="-128"/>
                <a:ea typeface="メイリオ" panose="020B0604030504040204" pitchFamily="50" charset="-128"/>
              </a:rPr>
              <a:t>＝</a:t>
            </a:r>
            <a:r>
              <a:rPr lang="en-US" altLang="ja-JP" sz="1800" dirty="0">
                <a:latin typeface="メイリオ" panose="020B0604030504040204" pitchFamily="50" charset="-128"/>
                <a:ea typeface="メイリオ" panose="020B0604030504040204" pitchFamily="50" charset="-128"/>
              </a:rPr>
              <a:t>24</a:t>
            </a:r>
            <a:r>
              <a:rPr lang="ja-JP" altLang="en-US" sz="1800" dirty="0">
                <a:latin typeface="メイリオ" panose="020B0604030504040204" pitchFamily="50" charset="-128"/>
                <a:ea typeface="メイリオ" panose="020B0604030504040204" pitchFamily="50" charset="-128"/>
              </a:rPr>
              <a:t>箇所・回</a:t>
            </a:r>
            <a:endParaRPr lang="en-US" altLang="ja-JP" sz="1800" dirty="0">
              <a:latin typeface="メイリオ" panose="020B0604030504040204" pitchFamily="50" charset="-128"/>
              <a:ea typeface="メイリオ" panose="020B0604030504040204" pitchFamily="50" charset="-128"/>
            </a:endParaRPr>
          </a:p>
        </p:txBody>
      </p:sp>
      <p:sp>
        <p:nvSpPr>
          <p:cNvPr id="43" name="タイトル 10">
            <a:extLst>
              <a:ext uri="{FF2B5EF4-FFF2-40B4-BE49-F238E27FC236}">
                <a16:creationId xmlns:a16="http://schemas.microsoft.com/office/drawing/2014/main" id="{CA143B54-1C00-4ACB-B9DA-F0CA53BEE48E}"/>
              </a:ext>
            </a:extLst>
          </p:cNvPr>
          <p:cNvSpPr txBox="1">
            <a:spLocks/>
          </p:cNvSpPr>
          <p:nvPr/>
        </p:nvSpPr>
        <p:spPr>
          <a:xfrm>
            <a:off x="2100051" y="5151599"/>
            <a:ext cx="6628721" cy="8802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800" dirty="0">
                <a:latin typeface="メイリオ" panose="020B0604030504040204" pitchFamily="50" charset="-128"/>
                <a:ea typeface="メイリオ" panose="020B0604030504040204" pitchFamily="50" charset="-128"/>
              </a:rPr>
              <a:t>：解析業務：計画・準備</a:t>
            </a:r>
            <a:r>
              <a:rPr lang="en-US" altLang="ja-JP" sz="1800" dirty="0">
                <a:latin typeface="メイリオ" panose="020B0604030504040204" pitchFamily="50" charset="-128"/>
                <a:ea typeface="メイリオ" panose="020B0604030504040204" pitchFamily="50" charset="-128"/>
              </a:rPr>
              <a:t>N</a:t>
            </a:r>
            <a:r>
              <a:rPr lang="ja-JP" altLang="en-US" sz="1800" dirty="0">
                <a:latin typeface="メイリオ" panose="020B0604030504040204" pitchFamily="50" charset="-128"/>
                <a:ea typeface="メイリオ" panose="020B0604030504040204" pitchFamily="50" charset="-128"/>
              </a:rPr>
              <a:t>＝</a:t>
            </a:r>
            <a:r>
              <a:rPr lang="en-US" altLang="ja-JP" sz="1800" dirty="0">
                <a:latin typeface="メイリオ" panose="020B0604030504040204" pitchFamily="50" charset="-128"/>
                <a:ea typeface="メイリオ" panose="020B0604030504040204" pitchFamily="50" charset="-128"/>
              </a:rPr>
              <a:t>1</a:t>
            </a:r>
            <a:r>
              <a:rPr lang="ja-JP" altLang="en-US" sz="1800" dirty="0">
                <a:latin typeface="メイリオ" panose="020B0604030504040204" pitchFamily="50" charset="-128"/>
                <a:ea typeface="メイリオ" panose="020B0604030504040204" pitchFamily="50" charset="-128"/>
              </a:rPr>
              <a:t>式</a:t>
            </a:r>
            <a:endParaRPr lang="en-US" altLang="ja-JP" sz="1800" dirty="0">
              <a:latin typeface="メイリオ" panose="020B0604030504040204" pitchFamily="50" charset="-128"/>
              <a:ea typeface="メイリオ" panose="020B0604030504040204" pitchFamily="50" charset="-128"/>
            </a:endParaRPr>
          </a:p>
          <a:p>
            <a:pPr algn="l"/>
            <a:r>
              <a:rPr lang="ja-JP" altLang="en-US" sz="1800" dirty="0">
                <a:latin typeface="メイリオ" panose="020B0604030504040204" pitchFamily="50" charset="-128"/>
                <a:ea typeface="メイリオ" panose="020B0604030504040204" pitchFamily="50" charset="-128"/>
              </a:rPr>
              <a:t>　観測データ解析</a:t>
            </a:r>
            <a:r>
              <a:rPr lang="en-US" altLang="ja-JP" sz="1800" dirty="0">
                <a:latin typeface="メイリオ" panose="020B0604030504040204" pitchFamily="50" charset="-128"/>
                <a:ea typeface="メイリオ" panose="020B0604030504040204" pitchFamily="50" charset="-128"/>
              </a:rPr>
              <a:t>N</a:t>
            </a:r>
            <a:r>
              <a:rPr lang="ja-JP" altLang="en-US" sz="1800" dirty="0">
                <a:latin typeface="メイリオ" panose="020B0604030504040204" pitchFamily="50" charset="-128"/>
                <a:ea typeface="メイリオ" panose="020B0604030504040204" pitchFamily="50" charset="-128"/>
              </a:rPr>
              <a:t>＝</a:t>
            </a:r>
            <a:r>
              <a:rPr lang="en-US" altLang="ja-JP" sz="1800" dirty="0">
                <a:latin typeface="メイリオ" panose="020B0604030504040204" pitchFamily="50" charset="-128"/>
                <a:ea typeface="メイリオ" panose="020B0604030504040204" pitchFamily="50" charset="-128"/>
              </a:rPr>
              <a:t>24</a:t>
            </a:r>
            <a:r>
              <a:rPr lang="ja-JP" altLang="en-US" sz="1800" dirty="0">
                <a:latin typeface="メイリオ" panose="020B0604030504040204" pitchFamily="50" charset="-128"/>
                <a:ea typeface="メイリオ" panose="020B0604030504040204" pitchFamily="50" charset="-128"/>
              </a:rPr>
              <a:t>箇所</a:t>
            </a:r>
            <a:endParaRPr lang="en-US" altLang="ja-JP" sz="1800" dirty="0">
              <a:latin typeface="メイリオ" panose="020B0604030504040204" pitchFamily="50" charset="-128"/>
              <a:ea typeface="メイリオ" panose="020B0604030504040204" pitchFamily="50" charset="-128"/>
            </a:endParaRPr>
          </a:p>
        </p:txBody>
      </p:sp>
      <p:sp>
        <p:nvSpPr>
          <p:cNvPr id="21" name="スライド番号プレースホルダー 1">
            <a:extLst>
              <a:ext uri="{FF2B5EF4-FFF2-40B4-BE49-F238E27FC236}">
                <a16:creationId xmlns:a16="http://schemas.microsoft.com/office/drawing/2014/main" id="{75F957A9-188A-40C0-9071-F67B49684DBF}"/>
              </a:ext>
            </a:extLst>
          </p:cNvPr>
          <p:cNvSpPr>
            <a:spLocks noGrp="1"/>
          </p:cNvSpPr>
          <p:nvPr>
            <p:ph type="sldNum" sz="quarter" idx="12"/>
          </p:nvPr>
        </p:nvSpPr>
        <p:spPr>
          <a:xfrm>
            <a:off x="6902896" y="6453336"/>
            <a:ext cx="2133600" cy="365125"/>
          </a:xfrm>
        </p:spPr>
        <p:txBody>
          <a:bodyPr/>
          <a:lstStyle/>
          <a:p>
            <a:fld id="{C0A1D452-8AB0-468A-B677-CA8BBFCB1F3C}" type="slidenum">
              <a:rPr kumimoji="1" lang="ja-JP" altLang="en-US" sz="1400" smtClean="0">
                <a:solidFill>
                  <a:schemeClr val="tx1"/>
                </a:solidFill>
                <a:latin typeface="ＭＳ ゴシック" panose="020B0609070205080204" pitchFamily="49" charset="-128"/>
                <a:ea typeface="ＭＳ ゴシック" panose="020B0609070205080204" pitchFamily="49" charset="-128"/>
              </a:rPr>
              <a:t>4</a:t>
            </a:fld>
            <a:endParaRPr kumimoji="1" lang="ja-JP" altLang="en-US" sz="1400" dirty="0">
              <a:solidFill>
                <a:schemeClr val="tx1"/>
              </a:solidFill>
              <a:latin typeface="ＭＳ ゴシック" panose="020B0609070205080204" pitchFamily="49" charset="-128"/>
              <a:ea typeface="ＭＳ ゴシック" panose="020B0609070205080204" pitchFamily="49" charset="-128"/>
            </a:endParaRPr>
          </a:p>
        </p:txBody>
      </p:sp>
      <p:pic>
        <p:nvPicPr>
          <p:cNvPr id="22" name="図 21">
            <a:extLst>
              <a:ext uri="{FF2B5EF4-FFF2-40B4-BE49-F238E27FC236}">
                <a16:creationId xmlns:a16="http://schemas.microsoft.com/office/drawing/2014/main" id="{B82DA57E-210B-41AE-9D08-C7E092C4B215}"/>
              </a:ext>
            </a:extLst>
          </p:cNvPr>
          <p:cNvPicPr>
            <a:picLocks noChangeAspect="1"/>
          </p:cNvPicPr>
          <p:nvPr/>
        </p:nvPicPr>
        <p:blipFill>
          <a:blip r:embed="rId2"/>
          <a:stretch>
            <a:fillRect/>
          </a:stretch>
        </p:blipFill>
        <p:spPr>
          <a:xfrm>
            <a:off x="6216417" y="6184155"/>
            <a:ext cx="2426018" cy="557213"/>
          </a:xfrm>
          <a:prstGeom prst="rect">
            <a:avLst/>
          </a:prstGeom>
        </p:spPr>
      </p:pic>
    </p:spTree>
    <p:extLst>
      <p:ext uri="{BB962C8B-B14F-4D97-AF65-F5344CB8AC3E}">
        <p14:creationId xmlns:p14="http://schemas.microsoft.com/office/powerpoint/2010/main" val="4182290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50000">
              <a:schemeClr val="accent5"/>
            </a:gs>
            <a:gs pos="83000">
              <a:srgbClr val="DCEFF4"/>
            </a:gs>
            <a:gs pos="100000">
              <a:schemeClr val="accent5">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7" name="タイトル 10">
            <a:extLst>
              <a:ext uri="{FF2B5EF4-FFF2-40B4-BE49-F238E27FC236}">
                <a16:creationId xmlns:a16="http://schemas.microsoft.com/office/drawing/2014/main" id="{A768FE3C-1AE5-4751-B22F-E69F6C1D9BB8}"/>
              </a:ext>
            </a:extLst>
          </p:cNvPr>
          <p:cNvSpPr txBox="1">
            <a:spLocks/>
          </p:cNvSpPr>
          <p:nvPr/>
        </p:nvSpPr>
        <p:spPr>
          <a:xfrm>
            <a:off x="1403648" y="265225"/>
            <a:ext cx="6696744" cy="5410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3200" dirty="0">
                <a:latin typeface="メイリオ" panose="020B0604030504040204" pitchFamily="50" charset="-128"/>
                <a:ea typeface="メイリオ" panose="020B0604030504040204" pitchFamily="50" charset="-128"/>
              </a:rPr>
              <a:t>1-3</a:t>
            </a:r>
            <a:r>
              <a:rPr lang="ja-JP" altLang="en-US" sz="3200" dirty="0">
                <a:latin typeface="メイリオ" panose="020B0604030504040204" pitchFamily="50" charset="-128"/>
                <a:ea typeface="メイリオ" panose="020B0604030504040204" pitchFamily="50" charset="-128"/>
              </a:rPr>
              <a:t>　業務全体の流れ</a:t>
            </a:r>
            <a:r>
              <a:rPr lang="en-US" altLang="ja-JP" sz="3200" dirty="0">
                <a:latin typeface="メイリオ" panose="020B0604030504040204" pitchFamily="50" charset="-128"/>
                <a:ea typeface="メイリオ" panose="020B0604030504040204" pitchFamily="50" charset="-128"/>
              </a:rPr>
              <a:t>(</a:t>
            </a:r>
            <a:r>
              <a:rPr lang="ja-JP" altLang="en-US" sz="3200" dirty="0">
                <a:latin typeface="メイリオ" panose="020B0604030504040204" pitchFamily="50" charset="-128"/>
                <a:ea typeface="メイリオ" panose="020B0604030504040204" pitchFamily="50" charset="-128"/>
              </a:rPr>
              <a:t>業務フロー</a:t>
            </a:r>
            <a:r>
              <a:rPr lang="en-US" altLang="ja-JP" sz="3200" dirty="0">
                <a:latin typeface="メイリオ" panose="020B0604030504040204" pitchFamily="50" charset="-128"/>
                <a:ea typeface="メイリオ" panose="020B0604030504040204" pitchFamily="50" charset="-128"/>
              </a:rPr>
              <a:t>)</a:t>
            </a:r>
            <a:endParaRPr lang="ja-JP" altLang="en-US" sz="3200" dirty="0">
              <a:latin typeface="メイリオ" panose="020B0604030504040204" pitchFamily="50" charset="-128"/>
              <a:ea typeface="メイリオ" panose="020B0604030504040204" pitchFamily="50" charset="-128"/>
            </a:endParaRPr>
          </a:p>
        </p:txBody>
      </p:sp>
      <p:sp>
        <p:nvSpPr>
          <p:cNvPr id="4" name="Rectangle 2">
            <a:extLst>
              <a:ext uri="{FF2B5EF4-FFF2-40B4-BE49-F238E27FC236}">
                <a16:creationId xmlns:a16="http://schemas.microsoft.com/office/drawing/2014/main" id="{A517B41E-5AA6-4F79-8F7B-2F24382E33B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pic>
        <p:nvPicPr>
          <p:cNvPr id="9" name="図 8">
            <a:extLst>
              <a:ext uri="{FF2B5EF4-FFF2-40B4-BE49-F238E27FC236}">
                <a16:creationId xmlns:a16="http://schemas.microsoft.com/office/drawing/2014/main" id="{7B3A3160-860E-4250-970E-AAD6FA42A675}"/>
              </a:ext>
            </a:extLst>
          </p:cNvPr>
          <p:cNvPicPr>
            <a:picLocks noChangeAspect="1"/>
          </p:cNvPicPr>
          <p:nvPr/>
        </p:nvPicPr>
        <p:blipFill>
          <a:blip r:embed="rId2"/>
          <a:stretch>
            <a:fillRect/>
          </a:stretch>
        </p:blipFill>
        <p:spPr>
          <a:xfrm>
            <a:off x="6216417" y="6184155"/>
            <a:ext cx="2426018" cy="557213"/>
          </a:xfrm>
          <a:prstGeom prst="rect">
            <a:avLst/>
          </a:prstGeom>
        </p:spPr>
      </p:pic>
      <p:sp>
        <p:nvSpPr>
          <p:cNvPr id="10" name="スライド番号プレースホルダー 1">
            <a:extLst>
              <a:ext uri="{FF2B5EF4-FFF2-40B4-BE49-F238E27FC236}">
                <a16:creationId xmlns:a16="http://schemas.microsoft.com/office/drawing/2014/main" id="{3F8BB6FD-BFDD-4DBE-A0B0-30DA72110A50}"/>
              </a:ext>
            </a:extLst>
          </p:cNvPr>
          <p:cNvSpPr>
            <a:spLocks noGrp="1"/>
          </p:cNvSpPr>
          <p:nvPr>
            <p:ph type="sldNum" sz="quarter" idx="12"/>
          </p:nvPr>
        </p:nvSpPr>
        <p:spPr>
          <a:xfrm>
            <a:off x="6902896" y="6453336"/>
            <a:ext cx="2133600" cy="365125"/>
          </a:xfrm>
        </p:spPr>
        <p:txBody>
          <a:bodyPr/>
          <a:lstStyle/>
          <a:p>
            <a:fld id="{C0A1D452-8AB0-468A-B677-CA8BBFCB1F3C}" type="slidenum">
              <a:rPr kumimoji="1" lang="ja-JP" altLang="en-US" sz="1400" smtClean="0">
                <a:solidFill>
                  <a:schemeClr val="tx1"/>
                </a:solidFill>
                <a:latin typeface="ＭＳ ゴシック" panose="020B0609070205080204" pitchFamily="49" charset="-128"/>
                <a:ea typeface="ＭＳ ゴシック" panose="020B0609070205080204" pitchFamily="49" charset="-128"/>
              </a:rPr>
              <a:t>5</a:t>
            </a:fld>
            <a:endParaRPr kumimoji="1" lang="ja-JP" altLang="en-US" sz="1400" dirty="0">
              <a:solidFill>
                <a:schemeClr val="tx1"/>
              </a:solidFill>
              <a:latin typeface="ＭＳ ゴシック" panose="020B0609070205080204" pitchFamily="49" charset="-128"/>
              <a:ea typeface="ＭＳ ゴシック" panose="020B0609070205080204" pitchFamily="49" charset="-128"/>
            </a:endParaRPr>
          </a:p>
        </p:txBody>
      </p:sp>
      <p:pic>
        <p:nvPicPr>
          <p:cNvPr id="2" name="図 1">
            <a:extLst>
              <a:ext uri="{FF2B5EF4-FFF2-40B4-BE49-F238E27FC236}">
                <a16:creationId xmlns:a16="http://schemas.microsoft.com/office/drawing/2014/main" id="{25D4AB04-C642-4F05-AB05-A04F893B57A9}"/>
              </a:ext>
            </a:extLst>
          </p:cNvPr>
          <p:cNvPicPr>
            <a:picLocks noChangeAspect="1"/>
          </p:cNvPicPr>
          <p:nvPr/>
        </p:nvPicPr>
        <p:blipFill>
          <a:blip r:embed="rId3"/>
          <a:stretch>
            <a:fillRect/>
          </a:stretch>
        </p:blipFill>
        <p:spPr>
          <a:xfrm>
            <a:off x="2417878" y="659707"/>
            <a:ext cx="3823201" cy="6081661"/>
          </a:xfrm>
          <a:prstGeom prst="rect">
            <a:avLst/>
          </a:prstGeom>
        </p:spPr>
      </p:pic>
    </p:spTree>
    <p:extLst>
      <p:ext uri="{BB962C8B-B14F-4D97-AF65-F5344CB8AC3E}">
        <p14:creationId xmlns:p14="http://schemas.microsoft.com/office/powerpoint/2010/main" val="3264111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50000">
              <a:schemeClr val="accent5"/>
            </a:gs>
            <a:gs pos="83000">
              <a:srgbClr val="DCEFF4"/>
            </a:gs>
            <a:gs pos="100000">
              <a:schemeClr val="accent5">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517B41E-5AA6-4F79-8F7B-2F24382E33B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3" name="正方形/長方形 2">
            <a:extLst>
              <a:ext uri="{FF2B5EF4-FFF2-40B4-BE49-F238E27FC236}">
                <a16:creationId xmlns:a16="http://schemas.microsoft.com/office/drawing/2014/main" id="{3C8C0A52-C4E6-4BC5-9FEA-547C4112A6BE}"/>
              </a:ext>
            </a:extLst>
          </p:cNvPr>
          <p:cNvSpPr/>
          <p:nvPr/>
        </p:nvSpPr>
        <p:spPr>
          <a:xfrm>
            <a:off x="971600" y="763369"/>
            <a:ext cx="4965179" cy="369332"/>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rPr>
              <a:t>① 対象井戸地権者への聞き取り及び現地確認</a:t>
            </a:r>
            <a:endParaRPr lang="en-US" altLang="ja-JP" dirty="0">
              <a:latin typeface="メイリオ" panose="020B0604030504040204" pitchFamily="50" charset="-128"/>
              <a:ea typeface="メイリオ" panose="020B0604030504040204" pitchFamily="50" charset="-128"/>
            </a:endParaRPr>
          </a:p>
        </p:txBody>
      </p:sp>
      <p:sp>
        <p:nvSpPr>
          <p:cNvPr id="30" name="正方形/長方形 29">
            <a:extLst>
              <a:ext uri="{FF2B5EF4-FFF2-40B4-BE49-F238E27FC236}">
                <a16:creationId xmlns:a16="http://schemas.microsoft.com/office/drawing/2014/main" id="{5C7FFAA2-259B-4BCC-8408-C0AC697B6827}"/>
              </a:ext>
            </a:extLst>
          </p:cNvPr>
          <p:cNvSpPr/>
          <p:nvPr/>
        </p:nvSpPr>
        <p:spPr>
          <a:xfrm>
            <a:off x="3524811" y="1187460"/>
            <a:ext cx="2105025" cy="369332"/>
          </a:xfrm>
          <a:prstGeom prst="rect">
            <a:avLst/>
          </a:prstGeom>
        </p:spPr>
        <p:txBody>
          <a:bodyPr wrap="square">
            <a:spAutoFit/>
          </a:bodyPr>
          <a:lstStyle/>
          <a:p>
            <a:pPr algn="ctr"/>
            <a:r>
              <a:rPr lang="ja-JP" altLang="en-US" dirty="0">
                <a:latin typeface="メイリオ" panose="020B0604030504040204" pitchFamily="50" charset="-128"/>
                <a:ea typeface="メイリオ" panose="020B0604030504040204" pitchFamily="50" charset="-128"/>
              </a:rPr>
              <a:t>現　地　状　況</a:t>
            </a:r>
            <a:endParaRPr lang="en-US" altLang="ja-JP" dirty="0">
              <a:latin typeface="メイリオ" panose="020B0604030504040204" pitchFamily="50" charset="-128"/>
              <a:ea typeface="メイリオ" panose="020B0604030504040204" pitchFamily="50" charset="-128"/>
            </a:endParaRPr>
          </a:p>
        </p:txBody>
      </p:sp>
      <p:sp>
        <p:nvSpPr>
          <p:cNvPr id="34" name="タイトル 10">
            <a:extLst>
              <a:ext uri="{FF2B5EF4-FFF2-40B4-BE49-F238E27FC236}">
                <a16:creationId xmlns:a16="http://schemas.microsoft.com/office/drawing/2014/main" id="{BCE26D7C-7952-485B-8EE9-A5C9C9C81185}"/>
              </a:ext>
            </a:extLst>
          </p:cNvPr>
          <p:cNvSpPr txBox="1">
            <a:spLocks/>
          </p:cNvSpPr>
          <p:nvPr/>
        </p:nvSpPr>
        <p:spPr>
          <a:xfrm>
            <a:off x="2263139" y="273798"/>
            <a:ext cx="4378489" cy="5410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3200" dirty="0">
                <a:latin typeface="メイリオ" panose="020B0604030504040204" pitchFamily="50" charset="-128"/>
                <a:ea typeface="メイリオ" panose="020B0604030504040204" pitchFamily="50" charset="-128"/>
              </a:rPr>
              <a:t>1-4</a:t>
            </a:r>
            <a:r>
              <a:rPr lang="ja-JP" altLang="en-US" sz="3200" dirty="0">
                <a:latin typeface="メイリオ" panose="020B0604030504040204" pitchFamily="50" charset="-128"/>
                <a:ea typeface="メイリオ" panose="020B0604030504040204" pitchFamily="50" charset="-128"/>
              </a:rPr>
              <a:t>　業務内容の詳細</a:t>
            </a:r>
          </a:p>
        </p:txBody>
      </p:sp>
      <p:pic>
        <p:nvPicPr>
          <p:cNvPr id="10" name="図 9">
            <a:extLst>
              <a:ext uri="{FF2B5EF4-FFF2-40B4-BE49-F238E27FC236}">
                <a16:creationId xmlns:a16="http://schemas.microsoft.com/office/drawing/2014/main" id="{FB328BCF-7F6E-465C-AFAC-F505791CF9AD}"/>
              </a:ext>
            </a:extLst>
          </p:cNvPr>
          <p:cNvPicPr>
            <a:picLocks noChangeAspect="1"/>
          </p:cNvPicPr>
          <p:nvPr/>
        </p:nvPicPr>
        <p:blipFill>
          <a:blip r:embed="rId3"/>
          <a:stretch>
            <a:fillRect/>
          </a:stretch>
        </p:blipFill>
        <p:spPr>
          <a:xfrm>
            <a:off x="6216417" y="6184155"/>
            <a:ext cx="2426018" cy="557213"/>
          </a:xfrm>
          <a:prstGeom prst="rect">
            <a:avLst/>
          </a:prstGeom>
        </p:spPr>
      </p:pic>
      <p:sp>
        <p:nvSpPr>
          <p:cNvPr id="11" name="スライド番号プレースホルダー 1">
            <a:extLst>
              <a:ext uri="{FF2B5EF4-FFF2-40B4-BE49-F238E27FC236}">
                <a16:creationId xmlns:a16="http://schemas.microsoft.com/office/drawing/2014/main" id="{1DAEB4D1-BDB6-40C1-B509-1C28BC1D7C96}"/>
              </a:ext>
            </a:extLst>
          </p:cNvPr>
          <p:cNvSpPr>
            <a:spLocks noGrp="1"/>
          </p:cNvSpPr>
          <p:nvPr>
            <p:ph type="sldNum" sz="quarter" idx="12"/>
          </p:nvPr>
        </p:nvSpPr>
        <p:spPr>
          <a:xfrm>
            <a:off x="6902896" y="6453336"/>
            <a:ext cx="2133600" cy="365125"/>
          </a:xfrm>
        </p:spPr>
        <p:txBody>
          <a:bodyPr/>
          <a:lstStyle/>
          <a:p>
            <a:fld id="{C0A1D452-8AB0-468A-B677-CA8BBFCB1F3C}" type="slidenum">
              <a:rPr kumimoji="1" lang="ja-JP" altLang="en-US" sz="1400" smtClean="0">
                <a:solidFill>
                  <a:schemeClr val="tx1"/>
                </a:solidFill>
                <a:latin typeface="ＭＳ ゴシック" panose="020B0609070205080204" pitchFamily="49" charset="-128"/>
                <a:ea typeface="ＭＳ ゴシック" panose="020B0609070205080204" pitchFamily="49" charset="-128"/>
              </a:rPr>
              <a:t>6</a:t>
            </a:fld>
            <a:endParaRPr kumimoji="1" lang="ja-JP" altLang="en-US" sz="1400" dirty="0">
              <a:solidFill>
                <a:schemeClr val="tx1"/>
              </a:solidFill>
              <a:latin typeface="ＭＳ ゴシック" panose="020B0609070205080204" pitchFamily="49" charset="-128"/>
              <a:ea typeface="ＭＳ ゴシック" panose="020B0609070205080204" pitchFamily="49" charset="-128"/>
            </a:endParaRPr>
          </a:p>
        </p:txBody>
      </p:sp>
      <p:pic>
        <p:nvPicPr>
          <p:cNvPr id="2" name="図 1">
            <a:extLst>
              <a:ext uri="{FF2B5EF4-FFF2-40B4-BE49-F238E27FC236}">
                <a16:creationId xmlns:a16="http://schemas.microsoft.com/office/drawing/2014/main" id="{80A74FDB-D11F-4E6C-8CA6-E7D3DDC240A1}"/>
              </a:ext>
            </a:extLst>
          </p:cNvPr>
          <p:cNvPicPr>
            <a:picLocks noChangeAspect="1"/>
          </p:cNvPicPr>
          <p:nvPr/>
        </p:nvPicPr>
        <p:blipFill>
          <a:blip r:embed="rId4"/>
          <a:stretch>
            <a:fillRect/>
          </a:stretch>
        </p:blipFill>
        <p:spPr>
          <a:xfrm>
            <a:off x="1094863" y="1479478"/>
            <a:ext cx="3023315" cy="4541810"/>
          </a:xfrm>
          <a:prstGeom prst="rect">
            <a:avLst/>
          </a:prstGeom>
        </p:spPr>
      </p:pic>
      <p:pic>
        <p:nvPicPr>
          <p:cNvPr id="7" name="図 6">
            <a:extLst>
              <a:ext uri="{FF2B5EF4-FFF2-40B4-BE49-F238E27FC236}">
                <a16:creationId xmlns:a16="http://schemas.microsoft.com/office/drawing/2014/main" id="{2068CF21-6104-4C66-AD09-949E84AFA675}"/>
              </a:ext>
            </a:extLst>
          </p:cNvPr>
          <p:cNvPicPr>
            <a:picLocks noChangeAspect="1"/>
          </p:cNvPicPr>
          <p:nvPr/>
        </p:nvPicPr>
        <p:blipFill>
          <a:blip r:embed="rId5"/>
          <a:stretch>
            <a:fillRect/>
          </a:stretch>
        </p:blipFill>
        <p:spPr>
          <a:xfrm>
            <a:off x="4704759" y="1480641"/>
            <a:ext cx="3023315" cy="4541810"/>
          </a:xfrm>
          <a:prstGeom prst="rect">
            <a:avLst/>
          </a:prstGeom>
        </p:spPr>
      </p:pic>
    </p:spTree>
    <p:extLst>
      <p:ext uri="{BB962C8B-B14F-4D97-AF65-F5344CB8AC3E}">
        <p14:creationId xmlns:p14="http://schemas.microsoft.com/office/powerpoint/2010/main" val="2785681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50000">
              <a:schemeClr val="accent5"/>
            </a:gs>
            <a:gs pos="83000">
              <a:srgbClr val="DCEFF4"/>
            </a:gs>
            <a:gs pos="100000">
              <a:schemeClr val="accent5">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FF75C657-AD64-4B2B-B5F3-097169591FA3}"/>
              </a:ext>
            </a:extLst>
          </p:cNvPr>
          <p:cNvPicPr>
            <a:picLocks noChangeAspect="1"/>
          </p:cNvPicPr>
          <p:nvPr/>
        </p:nvPicPr>
        <p:blipFill>
          <a:blip r:embed="rId2"/>
          <a:stretch>
            <a:fillRect/>
          </a:stretch>
        </p:blipFill>
        <p:spPr>
          <a:xfrm>
            <a:off x="574009" y="665301"/>
            <a:ext cx="8107483" cy="5355987"/>
          </a:xfrm>
          <a:prstGeom prst="rect">
            <a:avLst/>
          </a:prstGeom>
        </p:spPr>
      </p:pic>
      <p:sp>
        <p:nvSpPr>
          <p:cNvPr id="9" name="タイトル 10">
            <a:extLst>
              <a:ext uri="{FF2B5EF4-FFF2-40B4-BE49-F238E27FC236}">
                <a16:creationId xmlns:a16="http://schemas.microsoft.com/office/drawing/2014/main" id="{B53C3395-25C5-413E-ACF2-17657ECFB4B7}"/>
              </a:ext>
            </a:extLst>
          </p:cNvPr>
          <p:cNvSpPr txBox="1">
            <a:spLocks/>
          </p:cNvSpPr>
          <p:nvPr/>
        </p:nvSpPr>
        <p:spPr>
          <a:xfrm>
            <a:off x="2266950" y="265085"/>
            <a:ext cx="4393282" cy="5410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3200" dirty="0">
                <a:latin typeface="メイリオ" panose="020B0604030504040204" pitchFamily="50" charset="-128"/>
                <a:ea typeface="メイリオ" panose="020B0604030504040204" pitchFamily="50" charset="-128"/>
              </a:rPr>
              <a:t>1-4</a:t>
            </a:r>
            <a:r>
              <a:rPr lang="ja-JP" altLang="en-US" sz="3200" dirty="0">
                <a:latin typeface="メイリオ" panose="020B0604030504040204" pitchFamily="50" charset="-128"/>
                <a:ea typeface="メイリオ" panose="020B0604030504040204" pitchFamily="50" charset="-128"/>
              </a:rPr>
              <a:t>　業務内容の詳細</a:t>
            </a:r>
          </a:p>
        </p:txBody>
      </p:sp>
      <p:sp>
        <p:nvSpPr>
          <p:cNvPr id="7" name="スライド番号プレースホルダー 1">
            <a:extLst>
              <a:ext uri="{FF2B5EF4-FFF2-40B4-BE49-F238E27FC236}">
                <a16:creationId xmlns:a16="http://schemas.microsoft.com/office/drawing/2014/main" id="{14DAB664-CD17-4EB7-80DD-BA1AD9F5B893}"/>
              </a:ext>
            </a:extLst>
          </p:cNvPr>
          <p:cNvSpPr>
            <a:spLocks noGrp="1"/>
          </p:cNvSpPr>
          <p:nvPr>
            <p:ph type="sldNum" sz="quarter" idx="12"/>
          </p:nvPr>
        </p:nvSpPr>
        <p:spPr>
          <a:xfrm>
            <a:off x="6902896" y="6453336"/>
            <a:ext cx="2133600" cy="365125"/>
          </a:xfrm>
        </p:spPr>
        <p:txBody>
          <a:bodyPr/>
          <a:lstStyle/>
          <a:p>
            <a:fld id="{C0A1D452-8AB0-468A-B677-CA8BBFCB1F3C}" type="slidenum">
              <a:rPr kumimoji="1" lang="ja-JP" altLang="en-US" sz="1400" smtClean="0">
                <a:solidFill>
                  <a:schemeClr val="tx1"/>
                </a:solidFill>
                <a:latin typeface="ＭＳ ゴシック" panose="020B0609070205080204" pitchFamily="49" charset="-128"/>
                <a:ea typeface="ＭＳ ゴシック" panose="020B0609070205080204" pitchFamily="49" charset="-128"/>
              </a:rPr>
              <a:t>7</a:t>
            </a:fld>
            <a:endParaRPr kumimoji="1" lang="ja-JP" altLang="en-US" sz="1400" dirty="0">
              <a:solidFill>
                <a:schemeClr val="tx1"/>
              </a:solidFill>
              <a:latin typeface="ＭＳ ゴシック" panose="020B0609070205080204" pitchFamily="49" charset="-128"/>
              <a:ea typeface="ＭＳ ゴシック" panose="020B0609070205080204" pitchFamily="49" charset="-128"/>
            </a:endParaRPr>
          </a:p>
        </p:txBody>
      </p:sp>
      <p:pic>
        <p:nvPicPr>
          <p:cNvPr id="10" name="図 9">
            <a:extLst>
              <a:ext uri="{FF2B5EF4-FFF2-40B4-BE49-F238E27FC236}">
                <a16:creationId xmlns:a16="http://schemas.microsoft.com/office/drawing/2014/main" id="{754D270C-A927-43FC-898F-C256549170CE}"/>
              </a:ext>
            </a:extLst>
          </p:cNvPr>
          <p:cNvPicPr>
            <a:picLocks noChangeAspect="1"/>
          </p:cNvPicPr>
          <p:nvPr/>
        </p:nvPicPr>
        <p:blipFill>
          <a:blip r:embed="rId3"/>
          <a:stretch>
            <a:fillRect/>
          </a:stretch>
        </p:blipFill>
        <p:spPr>
          <a:xfrm>
            <a:off x="6216417" y="6184155"/>
            <a:ext cx="2426018" cy="557213"/>
          </a:xfrm>
          <a:prstGeom prst="rect">
            <a:avLst/>
          </a:prstGeom>
        </p:spPr>
      </p:pic>
    </p:spTree>
    <p:extLst>
      <p:ext uri="{BB962C8B-B14F-4D97-AF65-F5344CB8AC3E}">
        <p14:creationId xmlns:p14="http://schemas.microsoft.com/office/powerpoint/2010/main" val="2378441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50000">
              <a:schemeClr val="accent5"/>
            </a:gs>
            <a:gs pos="83000">
              <a:srgbClr val="DCEFF4"/>
            </a:gs>
            <a:gs pos="100000">
              <a:schemeClr val="accent5">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4A884F99-1D77-4B47-A422-2EE515BA6DBC}"/>
              </a:ext>
            </a:extLst>
          </p:cNvPr>
          <p:cNvSpPr/>
          <p:nvPr/>
        </p:nvSpPr>
        <p:spPr>
          <a:xfrm>
            <a:off x="971600" y="763369"/>
            <a:ext cx="4965179" cy="369332"/>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rPr>
              <a:t>② 対象井戸の調査数量確定協議</a:t>
            </a:r>
            <a:endParaRPr lang="en-US" altLang="ja-JP" dirty="0">
              <a:latin typeface="メイリオ" panose="020B0604030504040204" pitchFamily="50" charset="-128"/>
              <a:ea typeface="メイリオ" panose="020B0604030504040204" pitchFamily="50" charset="-128"/>
            </a:endParaRPr>
          </a:p>
        </p:txBody>
      </p:sp>
      <p:sp>
        <p:nvSpPr>
          <p:cNvPr id="14" name="タイトル 10">
            <a:extLst>
              <a:ext uri="{FF2B5EF4-FFF2-40B4-BE49-F238E27FC236}">
                <a16:creationId xmlns:a16="http://schemas.microsoft.com/office/drawing/2014/main" id="{CBBE7105-AABD-446F-8AA0-8106EF5066AF}"/>
              </a:ext>
            </a:extLst>
          </p:cNvPr>
          <p:cNvSpPr txBox="1">
            <a:spLocks/>
          </p:cNvSpPr>
          <p:nvPr/>
        </p:nvSpPr>
        <p:spPr>
          <a:xfrm>
            <a:off x="2266950" y="265085"/>
            <a:ext cx="4393282" cy="5410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3200" dirty="0">
                <a:latin typeface="メイリオ" panose="020B0604030504040204" pitchFamily="50" charset="-128"/>
                <a:ea typeface="メイリオ" panose="020B0604030504040204" pitchFamily="50" charset="-128"/>
              </a:rPr>
              <a:t>1-4</a:t>
            </a:r>
            <a:r>
              <a:rPr lang="ja-JP" altLang="en-US" sz="3200" dirty="0">
                <a:latin typeface="メイリオ" panose="020B0604030504040204" pitchFamily="50" charset="-128"/>
                <a:ea typeface="メイリオ" panose="020B0604030504040204" pitchFamily="50" charset="-128"/>
              </a:rPr>
              <a:t>　業務内容の詳細</a:t>
            </a:r>
          </a:p>
        </p:txBody>
      </p:sp>
      <p:pic>
        <p:nvPicPr>
          <p:cNvPr id="8" name="図 7">
            <a:extLst>
              <a:ext uri="{FF2B5EF4-FFF2-40B4-BE49-F238E27FC236}">
                <a16:creationId xmlns:a16="http://schemas.microsoft.com/office/drawing/2014/main" id="{142C2614-6856-4312-98D7-FAF67C96F9A0}"/>
              </a:ext>
            </a:extLst>
          </p:cNvPr>
          <p:cNvPicPr>
            <a:picLocks noChangeAspect="1"/>
          </p:cNvPicPr>
          <p:nvPr/>
        </p:nvPicPr>
        <p:blipFill>
          <a:blip r:embed="rId2"/>
          <a:stretch>
            <a:fillRect/>
          </a:stretch>
        </p:blipFill>
        <p:spPr>
          <a:xfrm>
            <a:off x="6216417" y="6184155"/>
            <a:ext cx="2426018" cy="557213"/>
          </a:xfrm>
          <a:prstGeom prst="rect">
            <a:avLst/>
          </a:prstGeom>
        </p:spPr>
      </p:pic>
      <p:sp>
        <p:nvSpPr>
          <p:cNvPr id="9" name="スライド番号プレースホルダー 1">
            <a:extLst>
              <a:ext uri="{FF2B5EF4-FFF2-40B4-BE49-F238E27FC236}">
                <a16:creationId xmlns:a16="http://schemas.microsoft.com/office/drawing/2014/main" id="{D2C219C2-8FC8-4D3C-8047-5551EB0507D5}"/>
              </a:ext>
            </a:extLst>
          </p:cNvPr>
          <p:cNvSpPr>
            <a:spLocks noGrp="1"/>
          </p:cNvSpPr>
          <p:nvPr>
            <p:ph type="sldNum" sz="quarter" idx="12"/>
          </p:nvPr>
        </p:nvSpPr>
        <p:spPr>
          <a:xfrm>
            <a:off x="6902896" y="6453336"/>
            <a:ext cx="2133600" cy="365125"/>
          </a:xfrm>
        </p:spPr>
        <p:txBody>
          <a:bodyPr/>
          <a:lstStyle/>
          <a:p>
            <a:fld id="{C0A1D452-8AB0-468A-B677-CA8BBFCB1F3C}" type="slidenum">
              <a:rPr kumimoji="1" lang="ja-JP" altLang="en-US" sz="1400" smtClean="0">
                <a:solidFill>
                  <a:schemeClr val="tx1"/>
                </a:solidFill>
                <a:latin typeface="ＭＳ ゴシック" panose="020B0609070205080204" pitchFamily="49" charset="-128"/>
                <a:ea typeface="ＭＳ ゴシック" panose="020B0609070205080204" pitchFamily="49" charset="-128"/>
              </a:rPr>
              <a:t>8</a:t>
            </a:fld>
            <a:endParaRPr kumimoji="1" lang="ja-JP" altLang="en-US" sz="1400" dirty="0">
              <a:solidFill>
                <a:schemeClr val="tx1"/>
              </a:solidFill>
              <a:latin typeface="ＭＳ ゴシック" panose="020B0609070205080204" pitchFamily="49" charset="-128"/>
              <a:ea typeface="ＭＳ ゴシック" panose="020B0609070205080204" pitchFamily="49" charset="-128"/>
            </a:endParaRPr>
          </a:p>
        </p:txBody>
      </p:sp>
      <p:pic>
        <p:nvPicPr>
          <p:cNvPr id="5" name="図 4">
            <a:extLst>
              <a:ext uri="{FF2B5EF4-FFF2-40B4-BE49-F238E27FC236}">
                <a16:creationId xmlns:a16="http://schemas.microsoft.com/office/drawing/2014/main" id="{5EFCF624-605C-4779-A8C3-666862D96218}"/>
              </a:ext>
            </a:extLst>
          </p:cNvPr>
          <p:cNvPicPr>
            <a:picLocks noChangeAspect="1"/>
          </p:cNvPicPr>
          <p:nvPr/>
        </p:nvPicPr>
        <p:blipFill>
          <a:blip r:embed="rId3"/>
          <a:stretch>
            <a:fillRect/>
          </a:stretch>
        </p:blipFill>
        <p:spPr>
          <a:xfrm>
            <a:off x="971600" y="1075272"/>
            <a:ext cx="7606078" cy="5174694"/>
          </a:xfrm>
          <a:prstGeom prst="rect">
            <a:avLst/>
          </a:prstGeom>
          <a:solidFill>
            <a:schemeClr val="bg1"/>
          </a:solidFill>
        </p:spPr>
      </p:pic>
      <p:pic>
        <p:nvPicPr>
          <p:cNvPr id="10" name="図 9">
            <a:extLst>
              <a:ext uri="{FF2B5EF4-FFF2-40B4-BE49-F238E27FC236}">
                <a16:creationId xmlns:a16="http://schemas.microsoft.com/office/drawing/2014/main" id="{4F5D58BF-F0FF-490D-8580-0252A5B981EE}"/>
              </a:ext>
            </a:extLst>
          </p:cNvPr>
          <p:cNvPicPr>
            <a:picLocks noChangeAspect="1"/>
          </p:cNvPicPr>
          <p:nvPr/>
        </p:nvPicPr>
        <p:blipFill>
          <a:blip r:embed="rId4"/>
          <a:stretch>
            <a:fillRect/>
          </a:stretch>
        </p:blipFill>
        <p:spPr>
          <a:xfrm>
            <a:off x="1228788" y="1161032"/>
            <a:ext cx="3536475" cy="2556000"/>
          </a:xfrm>
          <a:prstGeom prst="rect">
            <a:avLst/>
          </a:prstGeom>
          <a:solidFill>
            <a:schemeClr val="bg1"/>
          </a:solidFill>
        </p:spPr>
      </p:pic>
    </p:spTree>
    <p:extLst>
      <p:ext uri="{BB962C8B-B14F-4D97-AF65-F5344CB8AC3E}">
        <p14:creationId xmlns:p14="http://schemas.microsoft.com/office/powerpoint/2010/main" val="32442269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2547</TotalTime>
  <Words>715</Words>
  <Application>Microsoft Office PowerPoint</Application>
  <PresentationFormat>画面に合わせる (4:3)</PresentationFormat>
  <Paragraphs>171</Paragraphs>
  <Slides>26</Slides>
  <Notes>3</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26</vt:i4>
      </vt:variant>
    </vt:vector>
  </HeadingPairs>
  <TitlesOfParts>
    <vt:vector size="34" baseType="lpstr">
      <vt:lpstr>ＭＳ ゴシック</vt:lpstr>
      <vt:lpstr>ＭＳ 明朝</vt:lpstr>
      <vt:lpstr>メイリオ</vt:lpstr>
      <vt:lpstr>游明朝 Demibold</vt:lpstr>
      <vt:lpstr>Arial</vt:lpstr>
      <vt:lpstr>Calibri</vt:lpstr>
      <vt:lpstr>Century</vt:lpstr>
      <vt:lpstr>Office ​​テーマ</vt:lpstr>
      <vt:lpstr>第４回鳥取県優良業務発表会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平成28年度八東川河川改修工事「水文調査業務」(経済対策)</dc:title>
  <dc:creator>白岩 秀雄</dc:creator>
  <cp:lastModifiedBy>白岩 秀雄</cp:lastModifiedBy>
  <cp:revision>158</cp:revision>
  <cp:lastPrinted>2019-04-02T23:42:47Z</cp:lastPrinted>
  <dcterms:created xsi:type="dcterms:W3CDTF">2017-04-04T23:57:09Z</dcterms:created>
  <dcterms:modified xsi:type="dcterms:W3CDTF">2019-04-16T04:29:16Z</dcterms:modified>
</cp:coreProperties>
</file>