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8"/>
  </p:notesMasterIdLst>
  <p:sldIdLst>
    <p:sldId id="256" r:id="rId2"/>
    <p:sldId id="257" r:id="rId3"/>
    <p:sldId id="259" r:id="rId4"/>
    <p:sldId id="270" r:id="rId5"/>
    <p:sldId id="272" r:id="rId6"/>
    <p:sldId id="273" r:id="rId7"/>
    <p:sldId id="263" r:id="rId8"/>
    <p:sldId id="274" r:id="rId9"/>
    <p:sldId id="299" r:id="rId10"/>
    <p:sldId id="289" r:id="rId11"/>
    <p:sldId id="296" r:id="rId12"/>
    <p:sldId id="287" r:id="rId13"/>
    <p:sldId id="264" r:id="rId14"/>
    <p:sldId id="298" r:id="rId15"/>
    <p:sldId id="297" r:id="rId16"/>
    <p:sldId id="300" r:id="rId17"/>
    <p:sldId id="288" r:id="rId18"/>
    <p:sldId id="290" r:id="rId19"/>
    <p:sldId id="292" r:id="rId20"/>
    <p:sldId id="294" r:id="rId21"/>
    <p:sldId id="269" r:id="rId22"/>
    <p:sldId id="302" r:id="rId23"/>
    <p:sldId id="295" r:id="rId24"/>
    <p:sldId id="293" r:id="rId25"/>
    <p:sldId id="280" r:id="rId26"/>
    <p:sldId id="281" r:id="rId2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CC"/>
    <a:srgbClr val="FFFF99"/>
    <a:srgbClr val="008000"/>
    <a:srgbClr val="FF00FF"/>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85" autoAdjust="0"/>
  </p:normalViewPr>
  <p:slideViewPr>
    <p:cSldViewPr>
      <p:cViewPr varScale="1">
        <p:scale>
          <a:sx n="74" d="100"/>
          <a:sy n="74" d="100"/>
        </p:scale>
        <p:origin x="72" y="654"/>
      </p:cViewPr>
      <p:guideLst>
        <p:guide orient="horz" pos="2160"/>
        <p:guide pos="2880"/>
        <p:guide pos="3120"/>
      </p:guideLst>
    </p:cSldViewPr>
  </p:slideViewPr>
  <p:outlineViewPr>
    <p:cViewPr>
      <p:scale>
        <a:sx n="33" d="100"/>
        <a:sy n="33" d="100"/>
      </p:scale>
      <p:origin x="0" y="18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8851334-0978-45BB-BFB8-D3A41A98C58C}" type="datetimeFigureOut">
              <a:rPr kumimoji="1" lang="ja-JP" altLang="en-US" smtClean="0"/>
              <a:t>2019/4/11</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9F20971-4FDE-4D69-91B5-99353751CF1C}" type="slidenum">
              <a:rPr kumimoji="1" lang="ja-JP" altLang="en-US" smtClean="0"/>
              <a:t>‹#›</a:t>
            </a:fld>
            <a:endParaRPr kumimoji="1" lang="ja-JP" altLang="en-US"/>
          </a:p>
        </p:txBody>
      </p:sp>
    </p:spTree>
    <p:extLst>
      <p:ext uri="{BB962C8B-B14F-4D97-AF65-F5344CB8AC3E}">
        <p14:creationId xmlns:p14="http://schemas.microsoft.com/office/powerpoint/2010/main" val="3869593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a:t>
            </a:fld>
            <a:endParaRPr kumimoji="1" lang="ja-JP" altLang="en-US"/>
          </a:p>
        </p:txBody>
      </p:sp>
    </p:spTree>
    <p:extLst>
      <p:ext uri="{BB962C8B-B14F-4D97-AF65-F5344CB8AC3E}">
        <p14:creationId xmlns:p14="http://schemas.microsoft.com/office/powerpoint/2010/main" val="2609361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10</a:t>
            </a:fld>
            <a:endParaRPr kumimoji="1" lang="ja-JP" altLang="en-US"/>
          </a:p>
        </p:txBody>
      </p:sp>
    </p:spTree>
    <p:extLst>
      <p:ext uri="{BB962C8B-B14F-4D97-AF65-F5344CB8AC3E}">
        <p14:creationId xmlns:p14="http://schemas.microsoft.com/office/powerpoint/2010/main" val="296388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11</a:t>
            </a:fld>
            <a:endParaRPr kumimoji="1" lang="ja-JP" altLang="en-US"/>
          </a:p>
        </p:txBody>
      </p:sp>
    </p:spTree>
    <p:extLst>
      <p:ext uri="{BB962C8B-B14F-4D97-AF65-F5344CB8AC3E}">
        <p14:creationId xmlns:p14="http://schemas.microsoft.com/office/powerpoint/2010/main" val="249935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12</a:t>
            </a:fld>
            <a:endParaRPr kumimoji="1" lang="ja-JP" altLang="en-US"/>
          </a:p>
        </p:txBody>
      </p:sp>
    </p:spTree>
    <p:extLst>
      <p:ext uri="{BB962C8B-B14F-4D97-AF65-F5344CB8AC3E}">
        <p14:creationId xmlns:p14="http://schemas.microsoft.com/office/powerpoint/2010/main" val="1276163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13</a:t>
            </a:fld>
            <a:endParaRPr kumimoji="1" lang="ja-JP" altLang="en-US"/>
          </a:p>
        </p:txBody>
      </p:sp>
    </p:spTree>
    <p:extLst>
      <p:ext uri="{BB962C8B-B14F-4D97-AF65-F5344CB8AC3E}">
        <p14:creationId xmlns:p14="http://schemas.microsoft.com/office/powerpoint/2010/main" val="63325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14</a:t>
            </a:fld>
            <a:endParaRPr kumimoji="1" lang="ja-JP" altLang="en-US"/>
          </a:p>
        </p:txBody>
      </p:sp>
    </p:spTree>
    <p:extLst>
      <p:ext uri="{BB962C8B-B14F-4D97-AF65-F5344CB8AC3E}">
        <p14:creationId xmlns:p14="http://schemas.microsoft.com/office/powerpoint/2010/main" val="3964498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15</a:t>
            </a:fld>
            <a:endParaRPr kumimoji="1" lang="ja-JP" altLang="en-US"/>
          </a:p>
        </p:txBody>
      </p:sp>
    </p:spTree>
    <p:extLst>
      <p:ext uri="{BB962C8B-B14F-4D97-AF65-F5344CB8AC3E}">
        <p14:creationId xmlns:p14="http://schemas.microsoft.com/office/powerpoint/2010/main" val="398398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16</a:t>
            </a:fld>
            <a:endParaRPr kumimoji="1" lang="ja-JP" altLang="en-US"/>
          </a:p>
        </p:txBody>
      </p:sp>
    </p:spTree>
    <p:extLst>
      <p:ext uri="{BB962C8B-B14F-4D97-AF65-F5344CB8AC3E}">
        <p14:creationId xmlns:p14="http://schemas.microsoft.com/office/powerpoint/2010/main" val="398398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17</a:t>
            </a:fld>
            <a:endParaRPr kumimoji="1" lang="ja-JP" altLang="en-US"/>
          </a:p>
        </p:txBody>
      </p:sp>
    </p:spTree>
    <p:extLst>
      <p:ext uri="{BB962C8B-B14F-4D97-AF65-F5344CB8AC3E}">
        <p14:creationId xmlns:p14="http://schemas.microsoft.com/office/powerpoint/2010/main" val="166682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18</a:t>
            </a:fld>
            <a:endParaRPr kumimoji="1" lang="ja-JP" altLang="en-US"/>
          </a:p>
        </p:txBody>
      </p:sp>
    </p:spTree>
    <p:extLst>
      <p:ext uri="{BB962C8B-B14F-4D97-AF65-F5344CB8AC3E}">
        <p14:creationId xmlns:p14="http://schemas.microsoft.com/office/powerpoint/2010/main" val="255462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19</a:t>
            </a:fld>
            <a:endParaRPr kumimoji="1" lang="ja-JP" altLang="en-US"/>
          </a:p>
        </p:txBody>
      </p:sp>
    </p:spTree>
    <p:extLst>
      <p:ext uri="{BB962C8B-B14F-4D97-AF65-F5344CB8AC3E}">
        <p14:creationId xmlns:p14="http://schemas.microsoft.com/office/powerpoint/2010/main" val="170648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a:t>
            </a:fld>
            <a:endParaRPr kumimoji="1" lang="ja-JP" altLang="en-US"/>
          </a:p>
        </p:txBody>
      </p:sp>
    </p:spTree>
    <p:extLst>
      <p:ext uri="{BB962C8B-B14F-4D97-AF65-F5344CB8AC3E}">
        <p14:creationId xmlns:p14="http://schemas.microsoft.com/office/powerpoint/2010/main" val="67320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20</a:t>
            </a:fld>
            <a:endParaRPr kumimoji="1" lang="ja-JP" altLang="en-US"/>
          </a:p>
        </p:txBody>
      </p:sp>
    </p:spTree>
    <p:extLst>
      <p:ext uri="{BB962C8B-B14F-4D97-AF65-F5344CB8AC3E}">
        <p14:creationId xmlns:p14="http://schemas.microsoft.com/office/powerpoint/2010/main" val="15096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21</a:t>
            </a:fld>
            <a:endParaRPr kumimoji="1" lang="ja-JP" altLang="en-US"/>
          </a:p>
        </p:txBody>
      </p:sp>
    </p:spTree>
    <p:extLst>
      <p:ext uri="{BB962C8B-B14F-4D97-AF65-F5344CB8AC3E}">
        <p14:creationId xmlns:p14="http://schemas.microsoft.com/office/powerpoint/2010/main" val="1646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22</a:t>
            </a:fld>
            <a:endParaRPr kumimoji="1" lang="ja-JP" altLang="en-US"/>
          </a:p>
        </p:txBody>
      </p:sp>
    </p:spTree>
    <p:extLst>
      <p:ext uri="{BB962C8B-B14F-4D97-AF65-F5344CB8AC3E}">
        <p14:creationId xmlns:p14="http://schemas.microsoft.com/office/powerpoint/2010/main" val="2796202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23</a:t>
            </a:fld>
            <a:endParaRPr kumimoji="1" lang="ja-JP" altLang="en-US"/>
          </a:p>
        </p:txBody>
      </p:sp>
    </p:spTree>
    <p:extLst>
      <p:ext uri="{BB962C8B-B14F-4D97-AF65-F5344CB8AC3E}">
        <p14:creationId xmlns:p14="http://schemas.microsoft.com/office/powerpoint/2010/main" val="140175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24</a:t>
            </a:fld>
            <a:endParaRPr kumimoji="1" lang="ja-JP" altLang="en-US"/>
          </a:p>
        </p:txBody>
      </p:sp>
    </p:spTree>
    <p:extLst>
      <p:ext uri="{BB962C8B-B14F-4D97-AF65-F5344CB8AC3E}">
        <p14:creationId xmlns:p14="http://schemas.microsoft.com/office/powerpoint/2010/main" val="3066364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25</a:t>
            </a:fld>
            <a:endParaRPr kumimoji="1" lang="ja-JP" altLang="en-US"/>
          </a:p>
        </p:txBody>
      </p:sp>
    </p:spTree>
    <p:extLst>
      <p:ext uri="{BB962C8B-B14F-4D97-AF65-F5344CB8AC3E}">
        <p14:creationId xmlns:p14="http://schemas.microsoft.com/office/powerpoint/2010/main" val="3975781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26</a:t>
            </a:fld>
            <a:endParaRPr kumimoji="1" lang="ja-JP" altLang="en-US"/>
          </a:p>
        </p:txBody>
      </p:sp>
    </p:spTree>
    <p:extLst>
      <p:ext uri="{BB962C8B-B14F-4D97-AF65-F5344CB8AC3E}">
        <p14:creationId xmlns:p14="http://schemas.microsoft.com/office/powerpoint/2010/main" val="323100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3</a:t>
            </a:fld>
            <a:endParaRPr kumimoji="1" lang="ja-JP" altLang="en-US"/>
          </a:p>
        </p:txBody>
      </p:sp>
    </p:spTree>
    <p:extLst>
      <p:ext uri="{BB962C8B-B14F-4D97-AF65-F5344CB8AC3E}">
        <p14:creationId xmlns:p14="http://schemas.microsoft.com/office/powerpoint/2010/main" val="151254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4</a:t>
            </a:fld>
            <a:endParaRPr kumimoji="1" lang="ja-JP" altLang="en-US"/>
          </a:p>
        </p:txBody>
      </p:sp>
    </p:spTree>
    <p:extLst>
      <p:ext uri="{BB962C8B-B14F-4D97-AF65-F5344CB8AC3E}">
        <p14:creationId xmlns:p14="http://schemas.microsoft.com/office/powerpoint/2010/main" val="74228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5</a:t>
            </a:fld>
            <a:endParaRPr kumimoji="1" lang="ja-JP" altLang="en-US"/>
          </a:p>
        </p:txBody>
      </p:sp>
    </p:spTree>
    <p:extLst>
      <p:ext uri="{BB962C8B-B14F-4D97-AF65-F5344CB8AC3E}">
        <p14:creationId xmlns:p14="http://schemas.microsoft.com/office/powerpoint/2010/main" val="367838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6</a:t>
            </a:fld>
            <a:endParaRPr kumimoji="1" lang="ja-JP" altLang="en-US"/>
          </a:p>
        </p:txBody>
      </p:sp>
    </p:spTree>
    <p:extLst>
      <p:ext uri="{BB962C8B-B14F-4D97-AF65-F5344CB8AC3E}">
        <p14:creationId xmlns:p14="http://schemas.microsoft.com/office/powerpoint/2010/main" val="235920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7</a:t>
            </a:fld>
            <a:endParaRPr kumimoji="1" lang="ja-JP" altLang="en-US"/>
          </a:p>
        </p:txBody>
      </p:sp>
    </p:spTree>
    <p:extLst>
      <p:ext uri="{BB962C8B-B14F-4D97-AF65-F5344CB8AC3E}">
        <p14:creationId xmlns:p14="http://schemas.microsoft.com/office/powerpoint/2010/main" val="394364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8</a:t>
            </a:fld>
            <a:endParaRPr kumimoji="1" lang="ja-JP" altLang="en-US"/>
          </a:p>
        </p:txBody>
      </p:sp>
    </p:spTree>
    <p:extLst>
      <p:ext uri="{BB962C8B-B14F-4D97-AF65-F5344CB8AC3E}">
        <p14:creationId xmlns:p14="http://schemas.microsoft.com/office/powerpoint/2010/main" val="327848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F20971-4FDE-4D69-91B5-99353751CF1C}" type="slidenum">
              <a:rPr kumimoji="1" lang="ja-JP" altLang="en-US" smtClean="0"/>
              <a:t>9</a:t>
            </a:fld>
            <a:endParaRPr kumimoji="1" lang="ja-JP" altLang="en-US"/>
          </a:p>
        </p:txBody>
      </p:sp>
    </p:spTree>
    <p:extLst>
      <p:ext uri="{BB962C8B-B14F-4D97-AF65-F5344CB8AC3E}">
        <p14:creationId xmlns:p14="http://schemas.microsoft.com/office/powerpoint/2010/main" val="3278486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906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619" y="429"/>
            <a:ext cx="9904763"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619" y="429"/>
            <a:ext cx="9904763" cy="6857143"/>
          </a:xfrm>
          <a:prstGeom prst="rect">
            <a:avLst/>
          </a:prstGeom>
          <a:noFill/>
          <a:ln>
            <a:noFill/>
          </a:ln>
        </p:spPr>
      </p:pic>
      <p:pic>
        <p:nvPicPr>
          <p:cNvPr id="9" name="image4.png"/>
          <p:cNvPicPr>
            <a:picLocks noChangeAspect="1"/>
          </p:cNvPicPr>
          <p:nvPr/>
        </p:nvPicPr>
        <p:blipFill>
          <a:blip r:embed="rId5"/>
          <a:stretch>
            <a:fillRect/>
          </a:stretch>
        </p:blipFill>
        <p:spPr>
          <a:xfrm>
            <a:off x="619" y="429"/>
            <a:ext cx="9904763" cy="6857143"/>
          </a:xfrm>
          <a:prstGeom prst="rect">
            <a:avLst/>
          </a:prstGeom>
          <a:noFill/>
          <a:ln>
            <a:noFill/>
          </a:ln>
        </p:spPr>
      </p:pic>
      <p:sp>
        <p:nvSpPr>
          <p:cNvPr id="31" name="Rectangle 31"/>
          <p:cNvSpPr>
            <a:spLocks noGrp="1"/>
          </p:cNvSpPr>
          <p:nvPr>
            <p:ph type="subTitle" idx="1"/>
          </p:nvPr>
        </p:nvSpPr>
        <p:spPr>
          <a:xfrm>
            <a:off x="2700462" y="5094578"/>
            <a:ext cx="6710238"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5" name="Rectangle 5"/>
          <p:cNvSpPr>
            <a:spLocks noGrp="1"/>
          </p:cNvSpPr>
          <p:nvPr>
            <p:ph type="ctrTitle"/>
          </p:nvPr>
        </p:nvSpPr>
        <p:spPr>
          <a:xfrm>
            <a:off x="1201401" y="3606801"/>
            <a:ext cx="8209299" cy="1470025"/>
          </a:xfrm>
        </p:spPr>
        <p:txBody>
          <a:bodyPr anchor="b" anchorCtr="0"/>
          <a:lstStyle>
            <a:lvl1pPr algn="r">
              <a:defRPr sz="4000"/>
            </a:lvl1pPr>
          </a:lstStyle>
          <a:p>
            <a:r>
              <a:rPr lang="ja-JP" altLang="en-US"/>
              <a:t>マスター タイトルの書式設定</a:t>
            </a:r>
            <a:endParaRPr lang="en-US"/>
          </a:p>
        </p:txBody>
      </p:sp>
      <p:sp>
        <p:nvSpPr>
          <p:cNvPr id="10" name="Date Placeholder 9"/>
          <p:cNvSpPr>
            <a:spLocks noGrp="1"/>
          </p:cNvSpPr>
          <p:nvPr>
            <p:ph type="dt" sz="half" idx="10"/>
          </p:nvPr>
        </p:nvSpPr>
        <p:spPr/>
        <p:txBody>
          <a:bodyPr/>
          <a:lstStyle/>
          <a:p>
            <a:fld id="{0E9C386D-8A2B-4B15-8071-DF609B3B4D45}" type="datetimeFigureOut">
              <a:rPr kumimoji="1" lang="ja-JP" altLang="en-US" smtClean="0"/>
              <a:t>2019/4/11</a:t>
            </a:fld>
            <a:endParaRPr kumimoji="1" lang="ja-JP" altLang="en-US"/>
          </a:p>
        </p:txBody>
      </p:sp>
      <p:sp>
        <p:nvSpPr>
          <p:cNvPr id="11" name="Slide Number Placeholder 10"/>
          <p:cNvSpPr>
            <a:spLocks noGrp="1"/>
          </p:cNvSpPr>
          <p:nvPr>
            <p:ph type="sldNum" sz="quarter" idx="11"/>
          </p:nvPr>
        </p:nvSpPr>
        <p:spPr/>
        <p:txBody>
          <a:bodyPr/>
          <a:lstStyle/>
          <a:p>
            <a:fld id="{5327C836-8D7B-4B80-B48B-748DF61621F1}" type="slidenum">
              <a:rPr kumimoji="1" lang="ja-JP" altLang="en-US" smtClean="0"/>
              <a:t>‹#›</a:t>
            </a:fld>
            <a:endParaRPr kumimoji="1" lang="ja-JP" altLang="en-US"/>
          </a:p>
        </p:txBody>
      </p:sp>
      <p:sp>
        <p:nvSpPr>
          <p:cNvPr id="12" name="Footer Placeholder 11"/>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Title 8"/>
          <p:cNvSpPr>
            <a:spLocks noGrp="1"/>
          </p:cNvSpPr>
          <p:nvPr>
            <p:ph type="title"/>
          </p:nvPr>
        </p:nvSpPr>
        <p:spPr>
          <a:xfrm>
            <a:off x="495300" y="359465"/>
            <a:ext cx="8915400" cy="1143000"/>
          </a:xfrm>
          <a:prstGeom prst="rect">
            <a:avLst/>
          </a:prstGeom>
        </p:spPr>
        <p:txBody>
          <a:bodyPr anchor="b" anchorCtr="0">
            <a:normAutofit/>
          </a:bodyPr>
          <a:lstStyle/>
          <a:p>
            <a:pPr algn="l"/>
            <a:r>
              <a:rPr lang="ja-JP" altLang="en-US"/>
              <a:t>マスター タイトルの書式設定</a:t>
            </a:r>
            <a:endParaRPr lang="en-US"/>
          </a:p>
        </p:txBody>
      </p:sp>
      <p:sp>
        <p:nvSpPr>
          <p:cNvPr id="8" name="Date Placeholder 7"/>
          <p:cNvSpPr>
            <a:spLocks noGrp="1"/>
          </p:cNvSpPr>
          <p:nvPr>
            <p:ph type="dt" sz="half" idx="10"/>
          </p:nvPr>
        </p:nvSpPr>
        <p:spPr/>
        <p:txBody>
          <a:bodyPr/>
          <a:lstStyle/>
          <a:p>
            <a:fld id="{0E9C386D-8A2B-4B15-8071-DF609B3B4D45}" type="datetimeFigureOut">
              <a:rPr kumimoji="1" lang="ja-JP" altLang="en-US" smtClean="0"/>
              <a:t>2019/4/11</a:t>
            </a:fld>
            <a:endParaRPr kumimoji="1" lang="ja-JP" altLang="en-US"/>
          </a:p>
        </p:txBody>
      </p:sp>
      <p:sp>
        <p:nvSpPr>
          <p:cNvPr id="10" name="Slide Number Placeholder 9"/>
          <p:cNvSpPr>
            <a:spLocks noGrp="1"/>
          </p:cNvSpPr>
          <p:nvPr>
            <p:ph type="sldNum" sz="quarter" idx="11"/>
          </p:nvPr>
        </p:nvSpPr>
        <p:spPr/>
        <p:txBody>
          <a:bodyPr/>
          <a:lstStyle/>
          <a:p>
            <a:fld id="{5327C836-8D7B-4B80-B48B-748DF61621F1}" type="slidenum">
              <a:rPr kumimoji="1" lang="ja-JP" altLang="en-US" smtClean="0"/>
              <a:t>‹#›</a:t>
            </a:fld>
            <a:endParaRPr kumimoji="1" lang="ja-JP" altLang="en-US"/>
          </a:p>
        </p:txBody>
      </p:sp>
      <p:sp>
        <p:nvSpPr>
          <p:cNvPr id="11" name="Footer Placeholder 10"/>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a:xfrm>
            <a:off x="495300" y="359465"/>
            <a:ext cx="8915400" cy="1143000"/>
          </a:xfrm>
          <a:prstGeom prst="rect">
            <a:avLst/>
          </a:prstGeom>
        </p:spPr>
        <p:txBody>
          <a:bodyPr anchor="b" anchorCtr="0">
            <a:normAutofit/>
          </a:bodyPr>
          <a:lstStyle/>
          <a:p>
            <a:pPr algn="l"/>
            <a:r>
              <a:rPr lang="ja-JP" altLang="en-US"/>
              <a:t>マスター タイトルの書式設定</a:t>
            </a:r>
            <a:endParaRPr lang="en-US"/>
          </a:p>
        </p:txBody>
      </p:sp>
      <p:sp>
        <p:nvSpPr>
          <p:cNvPr id="7" name="Date Placeholder 6"/>
          <p:cNvSpPr>
            <a:spLocks noGrp="1"/>
          </p:cNvSpPr>
          <p:nvPr>
            <p:ph type="dt" sz="half" idx="10"/>
          </p:nvPr>
        </p:nvSpPr>
        <p:spPr/>
        <p:txBody>
          <a:bodyPr/>
          <a:lstStyle/>
          <a:p>
            <a:fld id="{0E9C386D-8A2B-4B15-8071-DF609B3B4D45}" type="datetimeFigureOut">
              <a:rPr kumimoji="1" lang="ja-JP" altLang="en-US" smtClean="0"/>
              <a:t>2019/4/11</a:t>
            </a:fld>
            <a:endParaRPr kumimoji="1" lang="ja-JP" altLang="en-US"/>
          </a:p>
        </p:txBody>
      </p:sp>
      <p:sp>
        <p:nvSpPr>
          <p:cNvPr id="8" name="Slide Number Placeholder 7"/>
          <p:cNvSpPr>
            <a:spLocks noGrp="1"/>
          </p:cNvSpPr>
          <p:nvPr>
            <p:ph type="sldNum" sz="quarter" idx="11"/>
          </p:nvPr>
        </p:nvSpPr>
        <p:spPr/>
        <p:txBody>
          <a:bodyPr/>
          <a:lstStyle/>
          <a:p>
            <a:fld id="{5327C836-8D7B-4B80-B48B-748DF61621F1}"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9C386D-8A2B-4B15-8071-DF609B3B4D45}" type="datetimeFigureOut">
              <a:rPr kumimoji="1" lang="ja-JP" altLang="en-US" smtClean="0"/>
              <a:t>2019/4/11</a:t>
            </a:fld>
            <a:endParaRPr kumimoji="1" lang="ja-JP" altLang="en-US"/>
          </a:p>
        </p:txBody>
      </p:sp>
      <p:sp>
        <p:nvSpPr>
          <p:cNvPr id="6" name="Slide Number Placeholder 5"/>
          <p:cNvSpPr>
            <a:spLocks noGrp="1"/>
          </p:cNvSpPr>
          <p:nvPr>
            <p:ph type="sldNum" sz="quarter" idx="11"/>
          </p:nvPr>
        </p:nvSpPr>
        <p:spPr/>
        <p:txBody>
          <a:bodyPr/>
          <a:lstStyle/>
          <a:p>
            <a:fld id="{5327C836-8D7B-4B80-B48B-748DF61621F1}" type="slidenum">
              <a:rPr kumimoji="1" lang="ja-JP" altLang="en-US" smtClean="0"/>
              <a:t>‹#›</a:t>
            </a:fld>
            <a:endParaRPr kumimoji="1" lang="ja-JP" altLang="en-US"/>
          </a:p>
        </p:txBody>
      </p:sp>
      <p:sp>
        <p:nvSpPr>
          <p:cNvPr id="8" name="Footer Placeholder 7"/>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 2 段組みテキスト">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95300" y="1600201"/>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Rectangle 11"/>
          <p:cNvSpPr>
            <a:spLocks noGrp="1"/>
          </p:cNvSpPr>
          <p:nvPr>
            <p:ph type="body" sz="half" idx="2"/>
          </p:nvPr>
        </p:nvSpPr>
        <p:spPr>
          <a:xfrm>
            <a:off x="5035550" y="1600201"/>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Title 7"/>
          <p:cNvSpPr>
            <a:spLocks noGrp="1"/>
          </p:cNvSpPr>
          <p:nvPr>
            <p:ph type="title"/>
          </p:nvPr>
        </p:nvSpPr>
        <p:spPr>
          <a:xfrm>
            <a:off x="495300" y="359465"/>
            <a:ext cx="8915400" cy="1143000"/>
          </a:xfrm>
          <a:prstGeom prst="rect">
            <a:avLst/>
          </a:prstGeom>
        </p:spPr>
        <p:txBody>
          <a:bodyPr anchor="b" anchorCtr="0">
            <a:normAutofit/>
          </a:bodyPr>
          <a:lstStyle/>
          <a:p>
            <a:pPr algn="l"/>
            <a:r>
              <a:rPr lang="ja-JP" altLang="en-US"/>
              <a:t>マスター タイトルの書式設定</a:t>
            </a:r>
            <a:endParaRPr lang="en-US"/>
          </a:p>
        </p:txBody>
      </p:sp>
      <p:sp>
        <p:nvSpPr>
          <p:cNvPr id="10" name="Date Placeholder 9"/>
          <p:cNvSpPr>
            <a:spLocks noGrp="1"/>
          </p:cNvSpPr>
          <p:nvPr>
            <p:ph type="dt" sz="half" idx="10"/>
          </p:nvPr>
        </p:nvSpPr>
        <p:spPr/>
        <p:txBody>
          <a:bodyPr/>
          <a:lstStyle/>
          <a:p>
            <a:fld id="{0E9C386D-8A2B-4B15-8071-DF609B3B4D45}" type="datetimeFigureOut">
              <a:rPr kumimoji="1" lang="ja-JP" altLang="en-US" smtClean="0"/>
              <a:t>2019/4/11</a:t>
            </a:fld>
            <a:endParaRPr kumimoji="1" lang="ja-JP" altLang="en-US"/>
          </a:p>
        </p:txBody>
      </p:sp>
      <p:sp>
        <p:nvSpPr>
          <p:cNvPr id="12" name="Slide Number Placeholder 11"/>
          <p:cNvSpPr>
            <a:spLocks noGrp="1"/>
          </p:cNvSpPr>
          <p:nvPr>
            <p:ph type="sldNum" sz="quarter" idx="11"/>
          </p:nvPr>
        </p:nvSpPr>
        <p:spPr/>
        <p:txBody>
          <a:bodyPr/>
          <a:lstStyle/>
          <a:p>
            <a:fld id="{5327C836-8D7B-4B80-B48B-748DF61621F1}" type="slidenum">
              <a:rPr kumimoji="1" lang="ja-JP" altLang="en-US" smtClean="0"/>
              <a:t>‹#›</a:t>
            </a:fld>
            <a:endParaRPr kumimoji="1" lang="ja-JP" altLang="en-US"/>
          </a:p>
        </p:txBody>
      </p:sp>
      <p:sp>
        <p:nvSpPr>
          <p:cNvPr id="13" name="Footer Placeholder 12"/>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a:xfrm>
            <a:off x="495300" y="359465"/>
            <a:ext cx="8915400" cy="1143000"/>
          </a:xfrm>
          <a:prstGeom prst="rect">
            <a:avLst/>
          </a:prstGeom>
        </p:spPr>
        <p:txBody>
          <a:bodyPr anchor="b" anchorCtr="0">
            <a:normAutofit/>
          </a:bodyPr>
          <a:lstStyle/>
          <a:p>
            <a:pPr algn="l"/>
            <a:r>
              <a:rPr lang="ja-JP" altLang="en-US"/>
              <a:t>マスター タイトルの書式設定</a:t>
            </a:r>
            <a:endParaRPr lang="en-US"/>
          </a:p>
        </p:txBody>
      </p:sp>
      <p:sp>
        <p:nvSpPr>
          <p:cNvPr id="8" name="Date Placeholder 7"/>
          <p:cNvSpPr>
            <a:spLocks noGrp="1"/>
          </p:cNvSpPr>
          <p:nvPr>
            <p:ph type="dt" sz="half" idx="10"/>
          </p:nvPr>
        </p:nvSpPr>
        <p:spPr/>
        <p:txBody>
          <a:bodyPr/>
          <a:lstStyle/>
          <a:p>
            <a:fld id="{0E9C386D-8A2B-4B15-8071-DF609B3B4D45}" type="datetimeFigureOut">
              <a:rPr kumimoji="1" lang="ja-JP" altLang="en-US" smtClean="0"/>
              <a:t>2019/4/11</a:t>
            </a:fld>
            <a:endParaRPr kumimoji="1" lang="ja-JP" altLang="en-US"/>
          </a:p>
        </p:txBody>
      </p:sp>
      <p:sp>
        <p:nvSpPr>
          <p:cNvPr id="9" name="Slide Number Placeholder 8"/>
          <p:cNvSpPr>
            <a:spLocks noGrp="1"/>
          </p:cNvSpPr>
          <p:nvPr>
            <p:ph type="sldNum" sz="quarter" idx="11"/>
          </p:nvPr>
        </p:nvSpPr>
        <p:spPr/>
        <p:txBody>
          <a:bodyPr/>
          <a:lstStyle/>
          <a:p>
            <a:fld id="{5327C836-8D7B-4B80-B48B-748DF61621F1}" type="slidenum">
              <a:rPr kumimoji="1" lang="ja-JP" altLang="en-US" smtClean="0"/>
              <a:t>‹#›</a:t>
            </a:fld>
            <a:endParaRPr kumimoji="1" lang="ja-JP" altLang="en-US"/>
          </a:p>
        </p:txBody>
      </p:sp>
      <p:sp>
        <p:nvSpPr>
          <p:cNvPr id="10" name="Footer Placeholder 9"/>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95300" y="1600201"/>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7" name="Rectangle 17"/>
          <p:cNvSpPr>
            <a:spLocks noGrp="1"/>
          </p:cNvSpPr>
          <p:nvPr>
            <p:ph sz="half" idx="2"/>
          </p:nvPr>
        </p:nvSpPr>
        <p:spPr>
          <a:xfrm>
            <a:off x="5035550" y="1600201"/>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Title 7"/>
          <p:cNvSpPr>
            <a:spLocks noGrp="1"/>
          </p:cNvSpPr>
          <p:nvPr>
            <p:ph type="title"/>
          </p:nvPr>
        </p:nvSpPr>
        <p:spPr>
          <a:xfrm>
            <a:off x="495300" y="359465"/>
            <a:ext cx="8915400" cy="1143000"/>
          </a:xfrm>
          <a:prstGeom prst="rect">
            <a:avLst/>
          </a:prstGeom>
        </p:spPr>
        <p:txBody>
          <a:bodyPr anchor="b" anchorCtr="0">
            <a:normAutofit/>
          </a:bodyPr>
          <a:lstStyle/>
          <a:p>
            <a:pPr algn="l"/>
            <a:r>
              <a:rPr lang="ja-JP" altLang="en-US"/>
              <a:t>マスター タイトルの書式設定</a:t>
            </a:r>
            <a:endParaRPr lang="en-US"/>
          </a:p>
        </p:txBody>
      </p:sp>
      <p:sp>
        <p:nvSpPr>
          <p:cNvPr id="9" name="Date Placeholder 8"/>
          <p:cNvSpPr>
            <a:spLocks noGrp="1"/>
          </p:cNvSpPr>
          <p:nvPr>
            <p:ph type="dt" sz="half" idx="10"/>
          </p:nvPr>
        </p:nvSpPr>
        <p:spPr/>
        <p:txBody>
          <a:bodyPr/>
          <a:lstStyle/>
          <a:p>
            <a:fld id="{0E9C386D-8A2B-4B15-8071-DF609B3B4D45}" type="datetimeFigureOut">
              <a:rPr kumimoji="1" lang="ja-JP" altLang="en-US" smtClean="0"/>
              <a:t>2019/4/11</a:t>
            </a:fld>
            <a:endParaRPr kumimoji="1" lang="ja-JP" altLang="en-US"/>
          </a:p>
        </p:txBody>
      </p:sp>
      <p:sp>
        <p:nvSpPr>
          <p:cNvPr id="10" name="Slide Number Placeholder 9"/>
          <p:cNvSpPr>
            <a:spLocks noGrp="1"/>
          </p:cNvSpPr>
          <p:nvPr>
            <p:ph type="sldNum" sz="quarter" idx="11"/>
          </p:nvPr>
        </p:nvSpPr>
        <p:spPr/>
        <p:txBody>
          <a:bodyPr/>
          <a:lstStyle/>
          <a:p>
            <a:fld id="{5327C836-8D7B-4B80-B48B-748DF61621F1}" type="slidenum">
              <a:rPr kumimoji="1" lang="ja-JP" altLang="en-US" smtClean="0"/>
              <a:t>‹#›</a:t>
            </a:fld>
            <a:endParaRPr kumimoji="1" lang="ja-JP" altLang="en-US"/>
          </a:p>
        </p:txBody>
      </p:sp>
      <p:sp>
        <p:nvSpPr>
          <p:cNvPr id="11" name="Footer Placeholder 10"/>
          <p:cNvSpPr>
            <a:spLocks noGrp="1"/>
          </p:cNvSpPr>
          <p:nvPr>
            <p:ph type="ftr" sz="quarter" idx="12"/>
          </p:nvPr>
        </p:nvSpPr>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619" y="429"/>
            <a:ext cx="9904763" cy="6857143"/>
          </a:xfrm>
          <a:prstGeom prst="rect">
            <a:avLst/>
          </a:prstGeom>
          <a:noFill/>
          <a:ln>
            <a:noFill/>
          </a:ln>
        </p:spPr>
      </p:pic>
      <p:pic>
        <p:nvPicPr>
          <p:cNvPr id="9" name="image6.png"/>
          <p:cNvPicPr>
            <a:picLocks noChangeAspect="1"/>
          </p:cNvPicPr>
          <p:nvPr/>
        </p:nvPicPr>
        <p:blipFill>
          <a:blip r:embed="rId10"/>
          <a:stretch>
            <a:fillRect/>
          </a:stretch>
        </p:blipFill>
        <p:spPr>
          <a:xfrm>
            <a:off x="619" y="429"/>
            <a:ext cx="9904763" cy="6857143"/>
          </a:xfrm>
          <a:prstGeom prst="rect">
            <a:avLst/>
          </a:prstGeom>
          <a:noFill/>
          <a:ln>
            <a:noFill/>
          </a:ln>
        </p:spPr>
      </p:pic>
      <p:sp>
        <p:nvSpPr>
          <p:cNvPr id="30" name="Rectangle 30"/>
          <p:cNvSpPr>
            <a:spLocks noGrp="1"/>
          </p:cNvSpPr>
          <p:nvPr>
            <p:ph type="title"/>
          </p:nvPr>
        </p:nvSpPr>
        <p:spPr>
          <a:xfrm>
            <a:off x="495300" y="359465"/>
            <a:ext cx="8915400" cy="1143000"/>
          </a:xfrm>
          <a:prstGeom prst="rect">
            <a:avLst/>
          </a:prstGeom>
        </p:spPr>
        <p:txBody>
          <a:bodyPr anchor="b" anchorCtr="0">
            <a:normAutofit/>
          </a:bodyPr>
          <a:lstStyle/>
          <a:p>
            <a:pPr algn="l"/>
            <a:r>
              <a:rPr lang="ja-JP" altLang="en-US"/>
              <a:t>マスター タイトルの書式設定</a:t>
            </a:r>
            <a:endParaRPr lang="en-US"/>
          </a:p>
        </p:txBody>
      </p:sp>
      <p:sp>
        <p:nvSpPr>
          <p:cNvPr id="12" name="Rectangle 12"/>
          <p:cNvSpPr>
            <a:spLocks noGrp="1"/>
          </p:cNvSpPr>
          <p:nvPr>
            <p:ph type="body" idx="1"/>
          </p:nvPr>
        </p:nvSpPr>
        <p:spPr>
          <a:xfrm>
            <a:off x="495300" y="1600201"/>
            <a:ext cx="8915400" cy="4525963"/>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Rectangle 6"/>
          <p:cNvSpPr>
            <a:spLocks noGrp="1"/>
          </p:cNvSpPr>
          <p:nvPr>
            <p:ph type="dt" sz="half" idx="2"/>
          </p:nvPr>
        </p:nvSpPr>
        <p:spPr>
          <a:xfrm>
            <a:off x="495300" y="6245225"/>
            <a:ext cx="2311400" cy="476250"/>
          </a:xfrm>
          <a:prstGeom prst="rect">
            <a:avLst/>
          </a:prstGeom>
        </p:spPr>
        <p:txBody>
          <a:bodyPr/>
          <a:lstStyle>
            <a:lvl1pPr>
              <a:defRPr sz="1000">
                <a:latin typeface="+mn-lt"/>
              </a:defRPr>
            </a:lvl1pPr>
          </a:lstStyle>
          <a:p>
            <a:fld id="{0E9C386D-8A2B-4B15-8071-DF609B3B4D45}" type="datetimeFigureOut">
              <a:rPr kumimoji="1" lang="ja-JP" altLang="en-US" smtClean="0"/>
              <a:t>2019/4/11</a:t>
            </a:fld>
            <a:endParaRPr kumimoji="1" lang="ja-JP" altLang="en-US"/>
          </a:p>
        </p:txBody>
      </p:sp>
      <p:sp>
        <p:nvSpPr>
          <p:cNvPr id="20" name="Rectangle 20"/>
          <p:cNvSpPr>
            <a:spLocks noGrp="1"/>
          </p:cNvSpPr>
          <p:nvPr>
            <p:ph type="ftr" sz="quarter" idx="3"/>
          </p:nvPr>
        </p:nvSpPr>
        <p:spPr>
          <a:xfrm>
            <a:off x="3384550" y="6245225"/>
            <a:ext cx="3136900" cy="476250"/>
          </a:xfrm>
          <a:prstGeom prst="rect">
            <a:avLst/>
          </a:prstGeom>
        </p:spPr>
        <p:txBody>
          <a:bodyPr/>
          <a:lstStyle>
            <a:lvl1pPr algn="ctr">
              <a:defRPr sz="1000">
                <a:latin typeface="+mn-lt"/>
              </a:defRPr>
            </a:lvl1pPr>
          </a:lstStyle>
          <a:p>
            <a:endParaRPr kumimoji="1" lang="ja-JP" altLang="en-US"/>
          </a:p>
        </p:txBody>
      </p:sp>
      <p:sp>
        <p:nvSpPr>
          <p:cNvPr id="21" name="Rectangle 21"/>
          <p:cNvSpPr>
            <a:spLocks noGrp="1"/>
          </p:cNvSpPr>
          <p:nvPr>
            <p:ph type="sldNum" sz="quarter" idx="4"/>
          </p:nvPr>
        </p:nvSpPr>
        <p:spPr>
          <a:xfrm>
            <a:off x="7099300" y="6245225"/>
            <a:ext cx="2311400" cy="476250"/>
          </a:xfrm>
          <a:prstGeom prst="rect">
            <a:avLst/>
          </a:prstGeom>
        </p:spPr>
        <p:txBody>
          <a:bodyPr/>
          <a:lstStyle>
            <a:lvl1pPr>
              <a:defRPr sz="1000">
                <a:latin typeface="+mn-lt"/>
              </a:defRPr>
            </a:lvl1pPr>
          </a:lstStyle>
          <a:p>
            <a:fld id="{5327C836-8D7B-4B80-B48B-748DF61621F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Lst>
  <p:txStyles>
    <p:title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kumimoji="1" sz="2800">
          <a:latin typeface="+mn-lt"/>
        </a:defRPr>
      </a:lvl1pPr>
      <a:lvl2pPr marL="742950" indent="-285750" eaLnBrk="1" hangingPunct="1">
        <a:buChar char="–"/>
        <a:defRPr kumimoji="1" sz="2400">
          <a:latin typeface="+mn-lt"/>
        </a:defRPr>
      </a:lvl2pPr>
      <a:lvl3pPr marL="1143000" indent="-228600" eaLnBrk="1" hangingPunct="1">
        <a:buChar char="•"/>
        <a:defRPr kumimoji="1" sz="2400">
          <a:latin typeface="+mn-lt"/>
        </a:defRPr>
      </a:lvl3pPr>
      <a:lvl4pPr marL="1600200" indent="-228600" eaLnBrk="1" hangingPunct="1">
        <a:buChar char="–"/>
        <a:defRPr kumimoji="1" sz="2000">
          <a:latin typeface="+mn-lt"/>
        </a:defRPr>
      </a:lvl4pPr>
      <a:lvl5pPr marL="2057400" indent="-228600" eaLnBrk="1" hangingPunct="1">
        <a:buChar char="»"/>
        <a:defRPr kumimoji="1" sz="2000">
          <a:latin typeface="+mn-lt"/>
        </a:defRPr>
      </a:lvl5pPr>
      <a:lvl6pPr marL="2514600" indent="-228600" eaLnBrk="1" hangingPunct="1">
        <a:buChar char="•"/>
        <a:defRPr kumimoji="1" sz="2000"/>
      </a:lvl6pPr>
      <a:lvl7pPr marL="2971800" indent="-228600" eaLnBrk="1" hangingPunct="1">
        <a:buChar char="•"/>
        <a:defRPr kumimoji="1" sz="2000"/>
      </a:lvl7pPr>
      <a:lvl8pPr marL="3429000" indent="-228600" eaLnBrk="1" hangingPunct="1">
        <a:buChar char="•"/>
        <a:defRPr kumimoji="1" sz="2000"/>
      </a:lvl8pPr>
      <a:lvl9pPr marL="3886200" indent="-228600" eaLnBrk="1" hangingPunct="1">
        <a:buChar char="•"/>
        <a:defRPr kumimoji="1" sz="2000"/>
      </a:lvl9pPr>
    </p:bodyStyle>
    <p:otherStyle>
      <a:defPPr>
        <a:defRPr>
          <a:solidFill>
            <a:schemeClr val="tx1"/>
          </a:solidFill>
          <a:latin typeface="+mn-lt"/>
          <a:ea typeface="+mn-ea"/>
          <a:cs typeface="+mn-cs"/>
        </a:defRPr>
      </a:defPPr>
      <a:lvl1pPr marL="0" eaLnBrk="1" hangingPunct="1">
        <a:defRPr kumimoji="1"/>
      </a:lvl1pPr>
      <a:lvl2pPr marL="457200" eaLnBrk="1" hangingPunct="1">
        <a:defRPr kumimoji="1"/>
      </a:lvl2pPr>
      <a:lvl3pPr marL="914400" eaLnBrk="1" hangingPunct="1">
        <a:defRPr kumimoji="1"/>
      </a:lvl3pPr>
      <a:lvl4pPr marL="1371600" eaLnBrk="1" hangingPunct="1">
        <a:defRPr kumimoji="1"/>
      </a:lvl4pPr>
      <a:lvl5pPr marL="1828800" eaLnBrk="1" hangingPunct="1">
        <a:defRPr kumimoji="1"/>
      </a:lvl5pPr>
      <a:lvl6pPr marL="2286000" eaLnBrk="1" hangingPunct="1">
        <a:defRPr kumimoji="1"/>
      </a:lvl6pPr>
      <a:lvl7pPr marL="2743200" eaLnBrk="1" hangingPunct="1">
        <a:defRPr kumimoji="1"/>
      </a:lvl7pPr>
      <a:lvl8pPr marL="3200400" eaLnBrk="1" hangingPunct="1">
        <a:defRPr kumimoji="1"/>
      </a:lvl8pPr>
      <a:lvl9pPr marL="3657600" eaLnBrk="1" hangingPunct="1">
        <a:defRPr kumimoji="1"/>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jpeg"/><Relationship Id="rId7" Type="http://schemas.openxmlformats.org/officeDocument/2006/relationships/image" Target="../media/image35.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2.emf"/><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272480" y="764704"/>
            <a:ext cx="9205023" cy="3024336"/>
          </a:xfrm>
        </p:spPr>
        <p:txBody>
          <a:bodyPr lIns="36000" rIns="36000">
            <a:normAutofit/>
          </a:bodyPr>
          <a:lstStyle/>
          <a:p>
            <a:pPr algn="ctr" fontAlgn="auto" latinLnBrk="0"/>
            <a:r>
              <a:rPr lang="ja-JP" altLang="ja-JP" sz="2800" b="1" dirty="0"/>
              <a:t>県道花口下石見線外（下石見工区）災害防除工事</a:t>
            </a:r>
            <a:br>
              <a:rPr lang="ja-JP" altLang="ja-JP" sz="2800" dirty="0"/>
            </a:br>
            <a:r>
              <a:rPr lang="ja-JP" altLang="ja-JP" sz="2800" b="1" dirty="0"/>
              <a:t>｢測量及び詳細設計業務委託｣</a:t>
            </a:r>
            <a:br>
              <a:rPr lang="ja-JP" altLang="ja-JP" sz="2800" dirty="0"/>
            </a:br>
            <a:r>
              <a:rPr lang="ja-JP" altLang="ja-JP" sz="2800" b="1" dirty="0"/>
              <a:t>（交付金防災）（</a:t>
            </a:r>
            <a:r>
              <a:rPr lang="ja-JP" altLang="en-US" sz="2800" b="1" dirty="0"/>
              <a:t>０</a:t>
            </a:r>
            <a:r>
              <a:rPr lang="ja-JP" altLang="ja-JP" sz="2800" b="1" dirty="0"/>
              <a:t>県債）</a:t>
            </a:r>
            <a:r>
              <a:rPr lang="ja-JP" altLang="ja-JP" sz="2800" dirty="0">
                <a:solidFill>
                  <a:schemeClr val="tx1"/>
                </a:solidFill>
                <a:effectLst/>
              </a:rPr>
              <a:t>」</a:t>
            </a:r>
            <a:br>
              <a:rPr lang="ja-JP" altLang="ja-JP" sz="2800" dirty="0">
                <a:solidFill>
                  <a:schemeClr val="tx1"/>
                </a:solidFill>
                <a:effectLst/>
              </a:rPr>
            </a:br>
            <a:endParaRPr kumimoji="1" lang="ja-JP" altLang="en-US" sz="2800" dirty="0">
              <a:solidFill>
                <a:schemeClr val="tx1"/>
              </a:solidFill>
            </a:endParaRPr>
          </a:p>
        </p:txBody>
      </p:sp>
      <p:sp>
        <p:nvSpPr>
          <p:cNvPr id="9" name="テキスト ボックス 8"/>
          <p:cNvSpPr txBox="1"/>
          <p:nvPr/>
        </p:nvSpPr>
        <p:spPr>
          <a:xfrm>
            <a:off x="4562957" y="4293097"/>
            <a:ext cx="5226581"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サンイン技術コンサルタント株式会社</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設計チーム：小田達也</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23076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97597" y="3810030"/>
            <a:ext cx="8729763" cy="1938992"/>
          </a:xfrm>
          <a:prstGeom prst="rect">
            <a:avLst/>
          </a:prstGeom>
        </p:spPr>
        <p:txBody>
          <a:bodyPr wrap="square">
            <a:spAutoFit/>
          </a:bodyPr>
          <a:lstStyle/>
          <a:p>
            <a:pPr marL="139700" indent="-139700" algn="just"/>
            <a:r>
              <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笠木工区は、上位計画として</a:t>
            </a:r>
            <a:r>
              <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年度に予備計画ならびに、道路</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9700" indent="-139700" algn="just"/>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改良計画が実施されており、特に道路計画線形における断面計画と、</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9700" indent="-139700" algn="just"/>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当該計画構造物における位置関係、用地買収に関する整合性を十分</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9700" indent="-139700" algn="just"/>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に把握したうえで、現況の落石源調査による危険度判定と併せ、業務</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9700" indent="-139700" algn="just"/>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を遂行する必要があったことから、問題点等を早期にとりまとめ、</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9700" indent="-139700" algn="just"/>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施設構造を決定する必要があった。</a:t>
            </a:r>
            <a:endParaRPr lang="en-US" altLang="ja-JP" sz="2000" b="1" u="sng" kern="1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2"/>
          <p:cNvSpPr txBox="1">
            <a:spLocks/>
          </p:cNvSpPr>
          <p:nvPr/>
        </p:nvSpPr>
        <p:spPr>
          <a:xfrm>
            <a:off x="477336" y="548680"/>
            <a:ext cx="8915400" cy="93610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ja-JP" sz="4000" dirty="0">
                <a:solidFill>
                  <a:srgbClr val="3333FF"/>
                </a:solidFill>
                <a:effectLst/>
                <a:latin typeface="ArialMT"/>
              </a:rPr>
              <a:t>2.</a:t>
            </a:r>
            <a:r>
              <a:rPr lang="ja-JP" altLang="en-US" sz="4000" dirty="0">
                <a:solidFill>
                  <a:srgbClr val="3333FF"/>
                </a:solidFill>
                <a:effectLst/>
                <a:latin typeface="ArialMT"/>
              </a:rPr>
              <a:t>業務の技術的特徴</a:t>
            </a:r>
            <a:r>
              <a:rPr lang="ja-JP" altLang="en-US" sz="4800" dirty="0">
                <a:effectLst/>
                <a:latin typeface="MS-PGothic"/>
              </a:rPr>
              <a:t>　</a:t>
            </a:r>
            <a:endParaRPr lang="ja-JP" altLang="en-US" sz="1800" dirty="0">
              <a:effectLst/>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697597" y="1844824"/>
            <a:ext cx="8729763" cy="1631216"/>
          </a:xfrm>
          <a:prstGeom prst="rect">
            <a:avLst/>
          </a:prstGeom>
        </p:spPr>
        <p:txBody>
          <a:bodyPr wrap="square">
            <a:spAutoFit/>
          </a:bodyPr>
          <a:lstStyle/>
          <a:p>
            <a:pPr lvl="0"/>
            <a:r>
              <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上萩山工区は、既設対策工として</a:t>
            </a:r>
            <a:r>
              <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ﾎﾟｹｯﾄ式落石防止網</a:t>
            </a:r>
            <a:r>
              <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が施工され</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ているが、積雪や落石による外的エネルギーにより破損・変位を起</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しており、現況の落石源調査による危険度判定と併せ、機能が著し</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kern="1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く低</a:t>
            </a:r>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下した状況が確認される区間が存在したため、復旧が必要な範</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囲を含め、対策工法の検討を実施する必要があった。</a:t>
            </a:r>
            <a:endParaRPr lang="en-US" altLang="ja-JP" sz="2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8721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94085" y="777389"/>
            <a:ext cx="4816602" cy="523220"/>
          </a:xfrm>
          <a:prstGeom prst="rect">
            <a:avLst/>
          </a:prstGeom>
        </p:spPr>
        <p:txBody>
          <a:bodyPr wrap="square">
            <a:spAutoFit/>
          </a:bodyPr>
          <a:lstStyle/>
          <a:p>
            <a:pPr lvl="0"/>
            <a:r>
              <a:rPr lang="ja-JP" altLang="en-US" sz="2800" u="sng" kern="0" dirty="0">
                <a:solidFill>
                  <a:srgbClr val="000000"/>
                </a:solidFill>
                <a:latin typeface="Arial"/>
                <a:ea typeface="メイリオ" pitchFamily="50" charset="-128"/>
                <a:cs typeface="メイリオ" pitchFamily="50" charset="-128"/>
              </a:rPr>
              <a:t>①落石危険度の評価項目</a:t>
            </a:r>
            <a:endParaRPr lang="ja-JP" altLang="en-US" sz="2800" u="sng" dirty="0"/>
          </a:p>
        </p:txBody>
      </p:sp>
      <p:sp>
        <p:nvSpPr>
          <p:cNvPr id="12" name="正方形/長方形 11"/>
          <p:cNvSpPr/>
          <p:nvPr/>
        </p:nvSpPr>
        <p:spPr>
          <a:xfrm>
            <a:off x="10287949" y="1484784"/>
            <a:ext cx="2137107" cy="400110"/>
          </a:xfrm>
          <a:prstGeom prst="rect">
            <a:avLst/>
          </a:prstGeom>
        </p:spPr>
        <p:txBody>
          <a:bodyPr wrap="square">
            <a:spAutoFit/>
          </a:bodyPr>
          <a:lstStyle/>
          <a:p>
            <a:pPr lvl="0"/>
            <a:r>
              <a:rPr lang="ja-JP" altLang="en-US" sz="2000" kern="0" dirty="0">
                <a:solidFill>
                  <a:srgbClr val="3333FF"/>
                </a:solidFill>
                <a:latin typeface="Arial"/>
                <a:ea typeface="メイリオ" pitchFamily="50" charset="-128"/>
                <a:cs typeface="メイリオ" pitchFamily="50" charset="-128"/>
              </a:rPr>
              <a:t>　（不透過型）　　　</a:t>
            </a:r>
            <a:endParaRPr lang="ja-JP" altLang="en-US" sz="2000" dirty="0">
              <a:solidFill>
                <a:srgbClr val="3333FF"/>
              </a:solidFill>
            </a:endParaRPr>
          </a:p>
        </p:txBody>
      </p:sp>
      <p:sp>
        <p:nvSpPr>
          <p:cNvPr id="13" name="正方形/長方形 12"/>
          <p:cNvSpPr/>
          <p:nvPr/>
        </p:nvSpPr>
        <p:spPr>
          <a:xfrm>
            <a:off x="10200085" y="528990"/>
            <a:ext cx="2137107" cy="400110"/>
          </a:xfrm>
          <a:prstGeom prst="rect">
            <a:avLst/>
          </a:prstGeom>
        </p:spPr>
        <p:txBody>
          <a:bodyPr wrap="square">
            <a:spAutoFit/>
          </a:bodyPr>
          <a:lstStyle/>
          <a:p>
            <a:pPr lvl="0"/>
            <a:r>
              <a:rPr lang="ja-JP" altLang="en-US" sz="2000" kern="0" dirty="0">
                <a:solidFill>
                  <a:srgbClr val="3333FF"/>
                </a:solidFill>
                <a:latin typeface="Arial"/>
                <a:ea typeface="メイリオ" pitchFamily="50" charset="-128"/>
                <a:cs typeface="メイリオ" pitchFamily="50" charset="-128"/>
              </a:rPr>
              <a:t>　（透過型）　　　</a:t>
            </a:r>
            <a:endParaRPr lang="ja-JP" altLang="en-US" sz="2000" dirty="0">
              <a:solidFill>
                <a:srgbClr val="3333FF"/>
              </a:solidFill>
            </a:endParaRPr>
          </a:p>
        </p:txBody>
      </p:sp>
      <p:sp>
        <p:nvSpPr>
          <p:cNvPr id="14" name="正方形/長方形 13"/>
          <p:cNvSpPr/>
          <p:nvPr/>
        </p:nvSpPr>
        <p:spPr>
          <a:xfrm>
            <a:off x="10023563" y="1025094"/>
            <a:ext cx="2665878" cy="400110"/>
          </a:xfrm>
          <a:prstGeom prst="rect">
            <a:avLst/>
          </a:prstGeom>
        </p:spPr>
        <p:txBody>
          <a:bodyPr wrap="square">
            <a:spAutoFit/>
          </a:bodyPr>
          <a:lstStyle/>
          <a:p>
            <a:pPr lvl="0"/>
            <a:r>
              <a:rPr lang="ja-JP" altLang="en-US" sz="2000" kern="0" dirty="0">
                <a:solidFill>
                  <a:srgbClr val="3333FF"/>
                </a:solidFill>
                <a:latin typeface="Arial"/>
                <a:ea typeface="メイリオ" pitchFamily="50" charset="-128"/>
                <a:cs typeface="メイリオ" pitchFamily="50" charset="-128"/>
              </a:rPr>
              <a:t>　（部分透過型）　　　</a:t>
            </a:r>
            <a:endParaRPr lang="ja-JP" altLang="en-US" sz="2000" dirty="0">
              <a:solidFill>
                <a:srgbClr val="3333FF"/>
              </a:solidFill>
            </a:endParaRPr>
          </a:p>
        </p:txBody>
      </p:sp>
      <p:sp>
        <p:nvSpPr>
          <p:cNvPr id="16" name="正方形/長方形 15"/>
          <p:cNvSpPr/>
          <p:nvPr/>
        </p:nvSpPr>
        <p:spPr>
          <a:xfrm>
            <a:off x="10413607" y="2285004"/>
            <a:ext cx="2137107" cy="400110"/>
          </a:xfrm>
          <a:prstGeom prst="rect">
            <a:avLst/>
          </a:prstGeom>
        </p:spPr>
        <p:txBody>
          <a:bodyPr wrap="square">
            <a:spAutoFit/>
          </a:bodyPr>
          <a:lstStyle/>
          <a:p>
            <a:pPr lvl="0"/>
            <a:r>
              <a:rPr lang="ja-JP" altLang="en-US" sz="2000" kern="0" dirty="0">
                <a:solidFill>
                  <a:srgbClr val="FF0000"/>
                </a:solidFill>
                <a:latin typeface="Arial"/>
                <a:ea typeface="メイリオ" pitchFamily="50" charset="-128"/>
                <a:cs typeface="メイリオ" pitchFamily="50" charset="-128"/>
              </a:rPr>
              <a:t>予備設計で採用</a:t>
            </a:r>
            <a:r>
              <a:rPr lang="ja-JP" altLang="en-US" sz="2000" kern="0" dirty="0">
                <a:solidFill>
                  <a:srgbClr val="3333FF"/>
                </a:solidFill>
                <a:latin typeface="Arial"/>
                <a:ea typeface="メイリオ" pitchFamily="50" charset="-128"/>
                <a:cs typeface="メイリオ" pitchFamily="50" charset="-128"/>
              </a:rPr>
              <a:t>　　　</a:t>
            </a:r>
            <a:endParaRPr lang="ja-JP" altLang="en-US" sz="2000" dirty="0">
              <a:solidFill>
                <a:srgbClr val="3333FF"/>
              </a:solidFill>
            </a:endParaRPr>
          </a:p>
        </p:txBody>
      </p:sp>
      <p:sp>
        <p:nvSpPr>
          <p:cNvPr id="18" name="正方形/長方形 17"/>
          <p:cNvSpPr/>
          <p:nvPr/>
        </p:nvSpPr>
        <p:spPr>
          <a:xfrm>
            <a:off x="10413607" y="1884894"/>
            <a:ext cx="2137107" cy="400110"/>
          </a:xfrm>
          <a:prstGeom prst="rect">
            <a:avLst/>
          </a:prstGeom>
        </p:spPr>
        <p:txBody>
          <a:bodyPr wrap="square">
            <a:spAutoFit/>
          </a:bodyPr>
          <a:lstStyle/>
          <a:p>
            <a:pPr lvl="0"/>
            <a:r>
              <a:rPr lang="ja-JP" altLang="en-US" sz="2000" kern="0" dirty="0">
                <a:solidFill>
                  <a:srgbClr val="FF0000"/>
                </a:solidFill>
                <a:latin typeface="Arial"/>
                <a:ea typeface="メイリオ" pitchFamily="50" charset="-128"/>
                <a:cs typeface="メイリオ" pitchFamily="50" charset="-128"/>
              </a:rPr>
              <a:t>採用が可能</a:t>
            </a:r>
            <a:r>
              <a:rPr lang="ja-JP" altLang="en-US" sz="2000" kern="0" dirty="0">
                <a:solidFill>
                  <a:srgbClr val="3333FF"/>
                </a:solidFill>
                <a:latin typeface="Arial"/>
                <a:ea typeface="メイリオ" pitchFamily="50" charset="-128"/>
                <a:cs typeface="メイリオ" pitchFamily="50" charset="-128"/>
              </a:rPr>
              <a:t>　</a:t>
            </a:r>
            <a:endParaRPr lang="ja-JP" altLang="en-US" sz="2000" dirty="0">
              <a:solidFill>
                <a:srgbClr val="3333FF"/>
              </a:solidFill>
            </a:endParaRPr>
          </a:p>
        </p:txBody>
      </p:sp>
      <p:sp>
        <p:nvSpPr>
          <p:cNvPr id="2" name="正方形/長方形 1"/>
          <p:cNvSpPr/>
          <p:nvPr/>
        </p:nvSpPr>
        <p:spPr>
          <a:xfrm>
            <a:off x="428498" y="1582341"/>
            <a:ext cx="8814979" cy="1938992"/>
          </a:xfrm>
          <a:prstGeom prst="rect">
            <a:avLst/>
          </a:prstGeom>
        </p:spPr>
        <p:txBody>
          <a:bodyPr wrap="square">
            <a:spAutoFit/>
          </a:bodyPr>
          <a:lstStyle/>
          <a:p>
            <a:r>
              <a:rPr lang="ja-JP" altLang="en-US" sz="2000" dirty="0"/>
              <a:t>　</a:t>
            </a:r>
            <a:r>
              <a:rPr lang="ja-JP" altLang="en-US" sz="2000" dirty="0">
                <a:latin typeface="+mn-ea"/>
              </a:rPr>
              <a:t>落石</a:t>
            </a:r>
            <a:r>
              <a:rPr lang="ja-JP" altLang="ja-JP" sz="2000" dirty="0">
                <a:latin typeface="+mn-ea"/>
              </a:rPr>
              <a:t>危険度の評価は、落石対策便覧「現地観察による安定度評価の一例」で示される「高速道路調査会の落石危険度判定方法</a:t>
            </a:r>
            <a:r>
              <a:rPr lang="en-US" altLang="ja-JP" sz="2000" dirty="0">
                <a:latin typeface="+mn-ea"/>
              </a:rPr>
              <a:t>(</a:t>
            </a:r>
            <a:r>
              <a:rPr lang="ja-JP" altLang="ja-JP" sz="2000" dirty="0">
                <a:latin typeface="+mn-ea"/>
              </a:rPr>
              <a:t>案</a:t>
            </a:r>
            <a:r>
              <a:rPr lang="en-US" altLang="ja-JP" sz="2000" dirty="0">
                <a:latin typeface="+mn-ea"/>
              </a:rPr>
              <a:t>)</a:t>
            </a:r>
            <a:r>
              <a:rPr lang="ja-JP" altLang="ja-JP" sz="2000" dirty="0">
                <a:latin typeface="+mn-ea"/>
              </a:rPr>
              <a:t>」を参考</a:t>
            </a:r>
            <a:r>
              <a:rPr lang="ja-JP" altLang="en-US" sz="2000" dirty="0">
                <a:latin typeface="+mn-ea"/>
              </a:rPr>
              <a:t>として実施</a:t>
            </a:r>
            <a:r>
              <a:rPr lang="ja-JP" altLang="ja-JP" sz="2000" dirty="0">
                <a:latin typeface="+mn-ea"/>
              </a:rPr>
              <a:t>。</a:t>
            </a:r>
          </a:p>
          <a:p>
            <a:r>
              <a:rPr lang="ja-JP" altLang="en-US" sz="2000" dirty="0">
                <a:latin typeface="+mn-ea"/>
              </a:rPr>
              <a:t>　</a:t>
            </a:r>
            <a:r>
              <a:rPr lang="ja-JP" altLang="ja-JP" sz="2000" dirty="0">
                <a:latin typeface="+mn-ea"/>
              </a:rPr>
              <a:t>評価項目ならびに、評価得点は以下とした。</a:t>
            </a:r>
          </a:p>
          <a:p>
            <a:r>
              <a:rPr lang="ja-JP" altLang="ja-JP" sz="2000" dirty="0">
                <a:latin typeface="+mn-ea"/>
              </a:rPr>
              <a:t>なお、最終的には危険度評価を</a:t>
            </a:r>
            <a:r>
              <a:rPr lang="ja-JP" altLang="en-US" sz="2000" dirty="0">
                <a:latin typeface="+mn-ea"/>
              </a:rPr>
              <a:t>３</a:t>
            </a:r>
            <a:r>
              <a:rPr lang="ja-JP" altLang="ja-JP" sz="2000" dirty="0">
                <a:latin typeface="+mn-ea"/>
              </a:rPr>
              <a:t>ランクに分け、不安定と評価され</a:t>
            </a:r>
            <a:r>
              <a:rPr lang="ja-JP" altLang="en-US" sz="2000" dirty="0">
                <a:latin typeface="+mn-ea"/>
              </a:rPr>
              <a:t>る</a:t>
            </a:r>
            <a:r>
              <a:rPr lang="en-US" altLang="ja-JP" sz="2000" dirty="0">
                <a:latin typeface="+mn-ea"/>
              </a:rPr>
              <a:t>｢</a:t>
            </a:r>
            <a:r>
              <a:rPr lang="ja-JP" altLang="ja-JP" sz="2000" dirty="0">
                <a:latin typeface="+mn-ea"/>
              </a:rPr>
              <a:t>Ａ・Ｂランク</a:t>
            </a:r>
            <a:r>
              <a:rPr lang="en-US" altLang="ja-JP" sz="2000" dirty="0">
                <a:latin typeface="+mn-ea"/>
              </a:rPr>
              <a:t>｣</a:t>
            </a:r>
            <a:r>
              <a:rPr lang="ja-JP" altLang="ja-JP" sz="2000" dirty="0">
                <a:latin typeface="+mn-ea"/>
              </a:rPr>
              <a:t>について対策工を検討する</a:t>
            </a:r>
            <a:r>
              <a:rPr lang="ja-JP" altLang="en-US" sz="2000" dirty="0">
                <a:latin typeface="+mn-ea"/>
              </a:rPr>
              <a:t>ものとした</a:t>
            </a:r>
            <a:r>
              <a:rPr lang="ja-JP" altLang="ja-JP" sz="2000" dirty="0">
                <a:latin typeface="+mn-ea"/>
              </a:rPr>
              <a:t>。</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5201" y="3503483"/>
            <a:ext cx="4625625" cy="312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2"/>
          <p:cNvSpPr>
            <a:spLocks noChangeArrowheads="1"/>
          </p:cNvSpPr>
          <p:nvPr/>
        </p:nvSpPr>
        <p:spPr bwMode="auto">
          <a:xfrm>
            <a:off x="467996" y="3738131"/>
            <a:ext cx="4367991" cy="987013"/>
          </a:xfrm>
          <a:prstGeom prst="rect">
            <a:avLst/>
          </a:prstGeom>
          <a:noFill/>
          <a:ln w="1905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7" name="AutoShape 11"/>
          <p:cNvSpPr>
            <a:spLocks noChangeArrowheads="1"/>
          </p:cNvSpPr>
          <p:nvPr/>
        </p:nvSpPr>
        <p:spPr bwMode="auto">
          <a:xfrm>
            <a:off x="584515" y="3895056"/>
            <a:ext cx="3002756" cy="433387"/>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9" name="Text Box 10"/>
          <p:cNvSpPr txBox="1">
            <a:spLocks noChangeArrowheads="1"/>
          </p:cNvSpPr>
          <p:nvPr/>
        </p:nvSpPr>
        <p:spPr bwMode="auto">
          <a:xfrm>
            <a:off x="3626853" y="3937837"/>
            <a:ext cx="188810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itchFamily="18" charset="0"/>
              </a:rPr>
              <a:t>･･･</a:t>
            </a:r>
            <a:r>
              <a:rPr kumimoji="1" lang="ja-JP" altLang="ja-JP" sz="1400" b="1"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cs typeface="Times New Roman" pitchFamily="18" charset="0"/>
              </a:rPr>
              <a:t>要対策</a:t>
            </a:r>
            <a:endParaRPr kumimoji="1" lang="ja-JP"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14"/>
          <p:cNvSpPr>
            <a:spLocks noChangeArrowheads="1"/>
          </p:cNvSpPr>
          <p:nvPr/>
        </p:nvSpPr>
        <p:spPr bwMode="auto">
          <a:xfrm>
            <a:off x="294085" y="-4465"/>
            <a:ext cx="4924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04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304800" algn="l" defTabSz="914400" rtl="0" eaLnBrk="1" fontAlgn="base" latinLnBrk="0" hangingPunct="1">
              <a:lnSpc>
                <a:spcPct val="100000"/>
              </a:lnSpc>
              <a:spcBef>
                <a:spcPct val="0"/>
              </a:spcBef>
              <a:spcAft>
                <a:spcPct val="0"/>
              </a:spcAft>
              <a:buClrTx/>
              <a:buSzTx/>
              <a:buFontTx/>
              <a:buNone/>
              <a:tabLst/>
            </a:pPr>
            <a:br>
              <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15"/>
          <p:cNvSpPr>
            <a:spLocks noChangeArrowheads="1"/>
          </p:cNvSpPr>
          <p:nvPr/>
        </p:nvSpPr>
        <p:spPr bwMode="auto">
          <a:xfrm>
            <a:off x="0" y="134036"/>
            <a:ext cx="3385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524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385753" y="3835524"/>
            <a:ext cx="4411230" cy="738664"/>
          </a:xfrm>
          <a:prstGeom prst="rect">
            <a:avLst/>
          </a:prstGeom>
        </p:spPr>
        <p:txBody>
          <a:bodyPr wrap="square">
            <a:spAutoFit/>
          </a:bodyPr>
          <a:lstStyle/>
          <a:p>
            <a:pPr lvl="0" indent="152400" eaLnBrk="0" fontAlgn="base" hangingPunct="0">
              <a:spcBef>
                <a:spcPct val="0"/>
              </a:spcBef>
              <a:spcAft>
                <a:spcPct val="0"/>
              </a:spcAft>
            </a:pPr>
            <a:r>
              <a:rPr lang="ja-JP" altLang="ja-JP" sz="1400" dirty="0">
                <a:solidFill>
                  <a:prstClr val="black"/>
                </a:solidFill>
                <a:latin typeface="ＭＳ ゴシック" panose="020B0609070205080204" pitchFamily="49" charset="-128"/>
                <a:ea typeface="ＭＳ ゴシック" panose="020B0609070205080204" pitchFamily="49" charset="-128"/>
                <a:cs typeface="ＭＳ Ｐゴシック" pitchFamily="50" charset="-128"/>
              </a:rPr>
              <a:t>不安定　　：</a:t>
            </a:r>
            <a:r>
              <a:rPr lang="en-US" altLang="ja-JP" sz="1400" dirty="0">
                <a:solidFill>
                  <a:prstClr val="black"/>
                </a:solidFill>
                <a:latin typeface="ＭＳ ゴシック" panose="020B0609070205080204" pitchFamily="49" charset="-128"/>
                <a:ea typeface="ＭＳ ゴシック" panose="020B0609070205080204" pitchFamily="49" charset="-128"/>
                <a:cs typeface="ＭＳ Ｐゴシック" pitchFamily="50" charset="-128"/>
              </a:rPr>
              <a:t>65</a:t>
            </a:r>
            <a:r>
              <a:rPr lang="ja-JP" altLang="en-US" sz="1400" dirty="0">
                <a:solidFill>
                  <a:prstClr val="black"/>
                </a:solidFill>
                <a:latin typeface="ＭＳ ゴシック" panose="020B0609070205080204" pitchFamily="49" charset="-128"/>
                <a:ea typeface="ＭＳ ゴシック" panose="020B0609070205080204" pitchFamily="49" charset="-128"/>
                <a:cs typeface="ＭＳ Ｐゴシック" pitchFamily="50" charset="-128"/>
              </a:rPr>
              <a:t>点以上</a:t>
            </a:r>
            <a:r>
              <a:rPr lang="en-US" altLang="ja-JP" sz="1400" dirty="0">
                <a:solidFill>
                  <a:prstClr val="black"/>
                </a:solidFill>
                <a:latin typeface="ＭＳ ゴシック" panose="020B0609070205080204" pitchFamily="49" charset="-128"/>
                <a:ea typeface="ＭＳ ゴシック" panose="020B0609070205080204" pitchFamily="49" charset="-128"/>
                <a:cs typeface="ＭＳ Ｐゴシック" pitchFamily="50"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cs typeface="ＭＳ Ｐゴシック" pitchFamily="50" charset="-128"/>
              </a:rPr>
              <a:t>ランクＡ</a:t>
            </a:r>
          </a:p>
          <a:p>
            <a:pPr lvl="0" indent="152400" eaLnBrk="0" fontAlgn="base" hangingPunct="0">
              <a:spcBef>
                <a:spcPct val="0"/>
              </a:spcBef>
              <a:spcAft>
                <a:spcPct val="0"/>
              </a:spcAft>
            </a:pP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やや不安定：</a:t>
            </a:r>
            <a:r>
              <a:rPr lang="en-US" altLang="ja-JP"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64</a:t>
            </a: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en-US" altLang="ja-JP"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36</a:t>
            </a: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点</a:t>
            </a:r>
            <a:r>
              <a:rPr lang="en-US" altLang="ja-JP"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ランクＢ　　　</a:t>
            </a:r>
            <a:endParaRPr lang="ja-JP" altLang="en-US" sz="1400" dirty="0">
              <a:solidFill>
                <a:prstClr val="black"/>
              </a:solidFill>
              <a:latin typeface="ＭＳ ゴシック" panose="020B0609070205080204" pitchFamily="49" charset="-128"/>
              <a:ea typeface="ＭＳ ゴシック" panose="020B0609070205080204" pitchFamily="49" charset="-128"/>
              <a:cs typeface="ＭＳ Ｐゴシック" pitchFamily="50" charset="-128"/>
            </a:endParaRPr>
          </a:p>
          <a:p>
            <a:pPr lvl="0" indent="152400" eaLnBrk="0" fontAlgn="base" hangingPunct="0">
              <a:spcBef>
                <a:spcPct val="0"/>
              </a:spcBef>
              <a:spcAft>
                <a:spcPct val="0"/>
              </a:spcAft>
            </a:pP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ほぼ安定  ：</a:t>
            </a:r>
            <a:r>
              <a:rPr lang="en-US" altLang="ja-JP"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35</a:t>
            </a: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点以下</a:t>
            </a:r>
            <a:r>
              <a:rPr lang="en-US" altLang="ja-JP"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ランクＣ  </a:t>
            </a:r>
            <a:r>
              <a:rPr lang="en-US" altLang="ja-JP"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400" dirty="0">
                <a:solidFill>
                  <a:prstClr val="black"/>
                </a:solidFill>
                <a:latin typeface="ＭＳ ゴシック" panose="020B0609070205080204" pitchFamily="49" charset="-128"/>
                <a:ea typeface="ＭＳ ゴシック" panose="020B0609070205080204" pitchFamily="49" charset="-128"/>
                <a:cs typeface="Times New Roman" pitchFamily="18" charset="0"/>
              </a:rPr>
              <a:t>経過観察</a:t>
            </a:r>
            <a:endParaRPr lang="ja-JP" altLang="en-US" sz="1400" dirty="0">
              <a:solidFill>
                <a:prstClr val="black"/>
              </a:solidFill>
              <a:latin typeface="ＭＳ ゴシック" panose="020B0609070205080204" pitchFamily="49" charset="-128"/>
              <a:ea typeface="ＭＳ ゴシック" panose="020B0609070205080204" pitchFamily="49" charset="-128"/>
              <a:cs typeface="ＭＳ Ｐゴシック" pitchFamily="50" charset="-128"/>
            </a:endParaRPr>
          </a:p>
        </p:txBody>
      </p:sp>
    </p:spTree>
    <p:extLst>
      <p:ext uri="{BB962C8B-B14F-4D97-AF65-F5344CB8AC3E}">
        <p14:creationId xmlns:p14="http://schemas.microsoft.com/office/powerpoint/2010/main" val="89601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6159" y="692696"/>
            <a:ext cx="7963205" cy="523220"/>
          </a:xfrm>
          <a:prstGeom prst="rect">
            <a:avLst/>
          </a:prstGeom>
        </p:spPr>
        <p:txBody>
          <a:bodyPr wrap="square">
            <a:spAutoFit/>
          </a:bodyPr>
          <a:lstStyle/>
          <a:p>
            <a:pPr lvl="0"/>
            <a:r>
              <a:rPr lang="ja-JP" altLang="en-US" sz="2800" u="sng" kern="0" dirty="0">
                <a:solidFill>
                  <a:srgbClr val="000000"/>
                </a:solidFill>
                <a:latin typeface="Arial"/>
                <a:ea typeface="メイリオ" pitchFamily="50" charset="-128"/>
                <a:cs typeface="メイリオ" pitchFamily="50" charset="-128"/>
              </a:rPr>
              <a:t>②危険度の評価</a:t>
            </a:r>
            <a:r>
              <a:rPr lang="ja-JP" altLang="en-US" sz="2000" u="sng" kern="0" dirty="0">
                <a:solidFill>
                  <a:srgbClr val="000000"/>
                </a:solidFill>
                <a:latin typeface="Arial"/>
                <a:ea typeface="メイリオ" pitchFamily="50" charset="-128"/>
                <a:cs typeface="メイリオ" pitchFamily="50" charset="-128"/>
              </a:rPr>
              <a:t>（個別調査表</a:t>
            </a:r>
            <a:r>
              <a:rPr lang="en-US" altLang="ja-JP" sz="2000" u="sng" kern="0" dirty="0">
                <a:solidFill>
                  <a:srgbClr val="000000"/>
                </a:solidFill>
                <a:latin typeface="Arial"/>
                <a:ea typeface="メイリオ" pitchFamily="50" charset="-128"/>
                <a:cs typeface="メイリオ" pitchFamily="50" charset="-128"/>
              </a:rPr>
              <a:t>(</a:t>
            </a:r>
            <a:r>
              <a:rPr lang="ja-JP" altLang="en-US" sz="2000" u="sng" kern="0" dirty="0">
                <a:solidFill>
                  <a:srgbClr val="000000"/>
                </a:solidFill>
                <a:latin typeface="Arial"/>
                <a:ea typeface="メイリオ" pitchFamily="50" charset="-128"/>
                <a:cs typeface="メイリオ" pitchFamily="50" charset="-128"/>
              </a:rPr>
              <a:t>参考</a:t>
            </a:r>
            <a:r>
              <a:rPr lang="en-US" altLang="ja-JP" sz="2000" u="sng" kern="0" dirty="0">
                <a:solidFill>
                  <a:srgbClr val="000000"/>
                </a:solidFill>
                <a:latin typeface="Arial"/>
                <a:ea typeface="メイリオ" pitchFamily="50" charset="-128"/>
                <a:cs typeface="メイリオ" pitchFamily="50" charset="-128"/>
              </a:rPr>
              <a:t>)</a:t>
            </a:r>
            <a:r>
              <a:rPr lang="ja-JP" altLang="en-US" sz="2000" u="sng" dirty="0">
                <a:solidFill>
                  <a:prstClr val="black"/>
                </a:solidFill>
              </a:rPr>
              <a:t>）</a:t>
            </a:r>
            <a:endParaRPr lang="ja-JP" altLang="en-US" sz="2800" u="sng" dirty="0"/>
          </a:p>
        </p:txBody>
      </p:sp>
      <p:sp>
        <p:nvSpPr>
          <p:cNvPr id="8" name="正方形/長方形 7"/>
          <p:cNvSpPr/>
          <p:nvPr/>
        </p:nvSpPr>
        <p:spPr>
          <a:xfrm>
            <a:off x="591055" y="1340769"/>
            <a:ext cx="8970997" cy="830997"/>
          </a:xfrm>
          <a:prstGeom prst="rect">
            <a:avLst/>
          </a:prstGeom>
        </p:spPr>
        <p:txBody>
          <a:bodyPr wrap="square">
            <a:spAutoFit/>
          </a:bodyPr>
          <a:lstStyle/>
          <a:p>
            <a:pPr marL="133350" indent="139700" algn="just"/>
            <a:endParaRPr lang="en-US" altLang="ja-JP" sz="24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33350" indent="139700" algn="just"/>
            <a:endParaRPr lang="en-US" altLang="ja-JP" sz="24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757781" y="5395580"/>
            <a:ext cx="812554" cy="4237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778986" y="5877272"/>
            <a:ext cx="8112901" cy="707886"/>
          </a:xfrm>
          <a:prstGeom prst="rect">
            <a:avLst/>
          </a:prstGeom>
          <a:noFill/>
        </p:spPr>
        <p:txBody>
          <a:bodyPr wrap="square" rtlCol="0">
            <a:spAutoFit/>
          </a:bodyPr>
          <a:lstStyle/>
          <a:p>
            <a:r>
              <a:rPr kumimoji="1" lang="ja-JP" altLang="en-US" sz="2000" dirty="0">
                <a:solidFill>
                  <a:srgbClr val="FF0000"/>
                </a:solidFill>
              </a:rPr>
              <a:t>対象斜面に存在する落石対象個別毎に、評価項目で点数評価による危険度ランク付けを行い、対策する対象物を明確にした。</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636" y="1271737"/>
            <a:ext cx="6903217" cy="430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7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381" y="2189671"/>
            <a:ext cx="6636922" cy="226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07251" y="719118"/>
            <a:ext cx="9127014" cy="52322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2800" u="sng" kern="0" dirty="0">
                <a:solidFill>
                  <a:srgbClr val="000000"/>
                </a:solidFill>
                <a:latin typeface="Arial"/>
                <a:ea typeface="メイリオ" pitchFamily="50" charset="-128"/>
                <a:cs typeface="メイリオ" pitchFamily="50" charset="-128"/>
              </a:rPr>
              <a:t>③危険度評価結果</a:t>
            </a:r>
            <a:endParaRPr lang="en-US" altLang="ja-JP" sz="2800" u="sng" kern="0" dirty="0">
              <a:solidFill>
                <a:srgbClr val="000000"/>
              </a:solidFill>
              <a:latin typeface="Arial"/>
              <a:ea typeface="メイリオ" pitchFamily="50" charset="-128"/>
              <a:cs typeface="メイリオ" pitchFamily="50" charset="-128"/>
            </a:endParaRPr>
          </a:p>
        </p:txBody>
      </p:sp>
      <p:sp>
        <p:nvSpPr>
          <p:cNvPr id="2" name="正方形/長方形 1"/>
          <p:cNvSpPr/>
          <p:nvPr/>
        </p:nvSpPr>
        <p:spPr>
          <a:xfrm>
            <a:off x="2663980" y="5430104"/>
            <a:ext cx="4203031" cy="8640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下矢印 2"/>
          <p:cNvSpPr/>
          <p:nvPr/>
        </p:nvSpPr>
        <p:spPr>
          <a:xfrm>
            <a:off x="4523354" y="4996690"/>
            <a:ext cx="484286" cy="289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29533" y="4581128"/>
            <a:ext cx="7168950" cy="400110"/>
          </a:xfrm>
          <a:prstGeom prst="rect">
            <a:avLst/>
          </a:prstGeom>
          <a:noFill/>
        </p:spPr>
        <p:txBody>
          <a:bodyPr wrap="none" rtlCol="0">
            <a:spAutoFit/>
          </a:bodyPr>
          <a:lstStyle/>
          <a:p>
            <a:r>
              <a:rPr kumimoji="1" lang="ja-JP" altLang="en-US" sz="2000" dirty="0">
                <a:solidFill>
                  <a:srgbClr val="FF0000"/>
                </a:solidFill>
              </a:rPr>
              <a:t>各地区毎に、危険度ランク</a:t>
            </a:r>
            <a:r>
              <a:rPr kumimoji="1" lang="en-US" altLang="ja-JP" sz="2000" dirty="0">
                <a:solidFill>
                  <a:srgbClr val="FF0000"/>
                </a:solidFill>
              </a:rPr>
              <a:t>A</a:t>
            </a:r>
            <a:r>
              <a:rPr kumimoji="1" lang="ja-JP" altLang="en-US" sz="2000" dirty="0">
                <a:solidFill>
                  <a:srgbClr val="FF0000"/>
                </a:solidFill>
              </a:rPr>
              <a:t>・</a:t>
            </a:r>
            <a:r>
              <a:rPr kumimoji="1" lang="en-US" altLang="ja-JP" sz="2000" dirty="0">
                <a:solidFill>
                  <a:srgbClr val="FF0000"/>
                </a:solidFill>
              </a:rPr>
              <a:t>B</a:t>
            </a:r>
            <a:r>
              <a:rPr kumimoji="1" lang="ja-JP" altLang="en-US" sz="2000" dirty="0">
                <a:solidFill>
                  <a:srgbClr val="FF0000"/>
                </a:solidFill>
              </a:rPr>
              <a:t>に相当する落石対象物が存在</a:t>
            </a:r>
          </a:p>
        </p:txBody>
      </p:sp>
      <p:sp>
        <p:nvSpPr>
          <p:cNvPr id="4" name="正方形/長方形 3"/>
          <p:cNvSpPr/>
          <p:nvPr/>
        </p:nvSpPr>
        <p:spPr>
          <a:xfrm>
            <a:off x="3233756" y="5662097"/>
            <a:ext cx="3063480" cy="400110"/>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対策工の検討が必要</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Rectangle 2"/>
          <p:cNvSpPr>
            <a:spLocks noChangeArrowheads="1"/>
          </p:cNvSpPr>
          <p:nvPr/>
        </p:nvSpPr>
        <p:spPr bwMode="auto">
          <a:xfrm>
            <a:off x="428497" y="1565592"/>
            <a:ext cx="42466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itchFamily="18" charset="0"/>
              </a:rPr>
              <a:t>各地区毎で対象となる転石・浮石の一覧</a:t>
            </a:r>
            <a:endParaRPr kumimoji="1" lang="ja-JP"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13" name="正方形/長方形 12"/>
          <p:cNvSpPr/>
          <p:nvPr/>
        </p:nvSpPr>
        <p:spPr>
          <a:xfrm>
            <a:off x="4088905" y="3212976"/>
            <a:ext cx="2592288" cy="3608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088904" y="3788271"/>
            <a:ext cx="2592289" cy="3608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88904" y="2636912"/>
            <a:ext cx="2592288" cy="3608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150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28497" y="681286"/>
            <a:ext cx="9127014" cy="52322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2800" kern="0" dirty="0">
                <a:solidFill>
                  <a:srgbClr val="000000"/>
                </a:solidFill>
                <a:latin typeface="Arial"/>
                <a:ea typeface="メイリオ" pitchFamily="50" charset="-128"/>
                <a:cs typeface="メイリオ" pitchFamily="50" charset="-128"/>
              </a:rPr>
              <a:t>④対策工の検討（除去工の計画）</a:t>
            </a:r>
            <a:endParaRPr lang="en-US" altLang="ja-JP" sz="2800" kern="0" dirty="0">
              <a:solidFill>
                <a:srgbClr val="000000"/>
              </a:solidFill>
              <a:latin typeface="Arial"/>
              <a:ea typeface="メイリオ" pitchFamily="50" charset="-128"/>
              <a:cs typeface="メイリオ" pitchFamily="50" charset="-128"/>
            </a:endParaRPr>
          </a:p>
        </p:txBody>
      </p:sp>
      <p:sp>
        <p:nvSpPr>
          <p:cNvPr id="6" name="テキスト ボックス 5"/>
          <p:cNvSpPr txBox="1"/>
          <p:nvPr/>
        </p:nvSpPr>
        <p:spPr>
          <a:xfrm>
            <a:off x="566867" y="1052736"/>
            <a:ext cx="8988644" cy="1938992"/>
          </a:xfrm>
          <a:prstGeom prst="rect">
            <a:avLst/>
          </a:prstGeom>
          <a:noFill/>
        </p:spPr>
        <p:txBody>
          <a:bodyPr wrap="square" rtlCol="0">
            <a:spAutoFit/>
          </a:bodyPr>
          <a:lstStyle/>
          <a:p>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a:latin typeface="+mn-ea"/>
              </a:rPr>
              <a:t>危険ﾗﾝｸ</a:t>
            </a:r>
            <a:r>
              <a:rPr lang="en-US" altLang="ja-JP" sz="1400" dirty="0">
                <a:latin typeface="+mn-ea"/>
              </a:rPr>
              <a:t>A,B</a:t>
            </a:r>
            <a:r>
              <a:rPr lang="ja-JP" altLang="ja-JP" sz="1400" dirty="0">
                <a:latin typeface="+mn-ea"/>
              </a:rPr>
              <a:t>評価となった転石・浮石個体における対策工法については、完全に取り除いたり</a:t>
            </a:r>
            <a:r>
              <a:rPr lang="ja-JP" altLang="en-US" sz="1400" dirty="0">
                <a:latin typeface="+mn-ea"/>
              </a:rPr>
              <a:t>、</a:t>
            </a:r>
            <a:r>
              <a:rPr lang="ja-JP" altLang="ja-JP" sz="1400" dirty="0">
                <a:latin typeface="+mn-ea"/>
              </a:rPr>
              <a:t>斜面に固定する</a:t>
            </a:r>
            <a:r>
              <a:rPr lang="ja-JP" altLang="ja-JP" sz="1400" b="1" dirty="0">
                <a:latin typeface="+mn-ea"/>
              </a:rPr>
              <a:t>「落石予防工」</a:t>
            </a:r>
            <a:r>
              <a:rPr lang="ja-JP" altLang="ja-JP" sz="1400" dirty="0">
                <a:latin typeface="+mn-ea"/>
              </a:rPr>
              <a:t>と、転落してくる落石を斜面下に設置した施設で防護する</a:t>
            </a:r>
            <a:r>
              <a:rPr lang="ja-JP" altLang="ja-JP" sz="1400" b="1" dirty="0">
                <a:latin typeface="+mn-ea"/>
              </a:rPr>
              <a:t>「落石防護工」</a:t>
            </a:r>
            <a:r>
              <a:rPr lang="ja-JP" altLang="ja-JP" sz="1400" dirty="0">
                <a:latin typeface="+mn-ea"/>
              </a:rPr>
              <a:t>とがある。</a:t>
            </a:r>
          </a:p>
          <a:p>
            <a:r>
              <a:rPr lang="ja-JP" altLang="en-US" sz="1400" dirty="0">
                <a:latin typeface="+mn-ea"/>
              </a:rPr>
              <a:t>　</a:t>
            </a:r>
            <a:r>
              <a:rPr lang="ja-JP" altLang="ja-JP" sz="1400" dirty="0">
                <a:latin typeface="+mn-ea"/>
              </a:rPr>
              <a:t>落石対策の基本は、</a:t>
            </a:r>
            <a:r>
              <a:rPr lang="ja-JP" altLang="ja-JP" sz="1400" u="sng" dirty="0">
                <a:latin typeface="+mn-ea"/>
              </a:rPr>
              <a:t>「容易に排除が可能と判断される個体については除去工を前提」</a:t>
            </a:r>
            <a:r>
              <a:rPr lang="ja-JP" altLang="ja-JP" sz="1400" dirty="0">
                <a:latin typeface="+mn-ea"/>
              </a:rPr>
              <a:t>として対策工法を選定することを理想としていることから、以下</a:t>
            </a:r>
            <a:r>
              <a:rPr lang="ja-JP" altLang="en-US" sz="1400" dirty="0">
                <a:latin typeface="+mn-ea"/>
              </a:rPr>
              <a:t>左図</a:t>
            </a:r>
            <a:r>
              <a:rPr lang="ja-JP" altLang="ja-JP" sz="1400" dirty="0">
                <a:latin typeface="+mn-ea"/>
              </a:rPr>
              <a:t>に示す「対策工法の選定フロー」により、</a:t>
            </a:r>
            <a:r>
              <a:rPr lang="ja-JP" altLang="ja-JP" sz="1400" u="sng" dirty="0">
                <a:latin typeface="+mn-ea"/>
              </a:rPr>
              <a:t>除去工あるいは</a:t>
            </a:r>
            <a:r>
              <a:rPr lang="ja-JP" altLang="en-US" sz="1400" u="sng" dirty="0">
                <a:latin typeface="+mn-ea"/>
              </a:rPr>
              <a:t>、</a:t>
            </a:r>
            <a:r>
              <a:rPr lang="ja-JP" altLang="ja-JP" sz="1400" u="sng" dirty="0">
                <a:latin typeface="+mn-ea"/>
              </a:rPr>
              <a:t>他の対策工とに分類</a:t>
            </a:r>
            <a:r>
              <a:rPr lang="ja-JP" altLang="ja-JP" sz="1400" dirty="0">
                <a:latin typeface="+mn-ea"/>
              </a:rPr>
              <a:t>するものとした。</a:t>
            </a:r>
          </a:p>
          <a:p>
            <a:r>
              <a:rPr lang="ja-JP" altLang="en-US" sz="1400" dirty="0">
                <a:latin typeface="+mn-ea"/>
              </a:rPr>
              <a:t>　</a:t>
            </a:r>
            <a:r>
              <a:rPr lang="ja-JP" altLang="ja-JP" sz="1400" dirty="0">
                <a:latin typeface="+mn-ea"/>
              </a:rPr>
              <a:t>この時｢除去工法｣以外の対策工法の選択が必要となった場合には、工法選定比較検討を行ったうえで総合的評価による、｢対策工｣を決定した。</a:t>
            </a:r>
            <a:endParaRPr kumimoji="1" lang="ja-JP" altLang="en-US" sz="1400" dirty="0">
              <a:latin typeface="+mn-ea"/>
              <a:cs typeface="メイリオ" panose="020B0604030504040204" pitchFamily="50" charset="-128"/>
            </a:endParaRPr>
          </a:p>
        </p:txBody>
      </p:sp>
      <p:sp>
        <p:nvSpPr>
          <p:cNvPr id="11" name="テキスト ボックス 10"/>
          <p:cNvSpPr txBox="1"/>
          <p:nvPr/>
        </p:nvSpPr>
        <p:spPr>
          <a:xfrm>
            <a:off x="6046809" y="5259111"/>
            <a:ext cx="1012426" cy="523220"/>
          </a:xfrm>
          <a:prstGeom prst="rect">
            <a:avLst/>
          </a:prstGeom>
          <a:noFill/>
          <a:ln w="12700">
            <a:solidFill>
              <a:srgbClr val="3333FF"/>
            </a:solidFill>
          </a:ln>
        </p:spPr>
        <p:txBody>
          <a:bodyPr wrap="square" rtlCol="0">
            <a:spAutoFit/>
          </a:bodyPr>
          <a:lstStyle/>
          <a:p>
            <a:r>
              <a:rPr kumimoji="1" lang="ja-JP" altLang="en-US" sz="14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除去工の</a:t>
            </a:r>
            <a:endParaRPr kumimoji="1" lang="en-US" altLang="ja-JP" sz="14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イメージ</a:t>
            </a:r>
          </a:p>
        </p:txBody>
      </p:sp>
      <p:sp>
        <p:nvSpPr>
          <p:cNvPr id="13" name="下矢印 12"/>
          <p:cNvSpPr/>
          <p:nvPr/>
        </p:nvSpPr>
        <p:spPr>
          <a:xfrm>
            <a:off x="10881659" y="2060848"/>
            <a:ext cx="678085"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647633" y="1082134"/>
            <a:ext cx="1261884" cy="523220"/>
          </a:xfrm>
          <a:prstGeom prst="rect">
            <a:avLst/>
          </a:prstGeom>
          <a:noFill/>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採　用</a:t>
            </a:r>
            <a:endParaRPr kumimoji="1"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24" y="3645024"/>
            <a:ext cx="4507573" cy="2613025"/>
          </a:xfrm>
          <a:prstGeom prst="rect">
            <a:avLst/>
          </a:prstGeom>
          <a:noFill/>
          <a:ln w="63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4099" name="図 22" descr="SCAN011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3451" y="5301208"/>
            <a:ext cx="198636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図 23" descr="SCAN011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236" y="3237780"/>
            <a:ext cx="1331119"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図 24" descr="SCAN011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6127" y="3274294"/>
            <a:ext cx="195368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6"/>
          <p:cNvSpPr>
            <a:spLocks noChangeArrowheads="1"/>
          </p:cNvSpPr>
          <p:nvPr/>
        </p:nvSpPr>
        <p:spPr bwMode="auto">
          <a:xfrm>
            <a:off x="7059234" y="3904730"/>
            <a:ext cx="216694" cy="323850"/>
          </a:xfrm>
          <a:prstGeom prst="rightArrow">
            <a:avLst>
              <a:gd name="adj1" fmla="val 50000"/>
              <a:gd name="adj2" fmla="val 30882"/>
            </a:avLst>
          </a:prstGeom>
          <a:solidFill>
            <a:srgbClr val="FFCCFF"/>
          </a:solidFill>
          <a:ln w="9525">
            <a:solidFill>
              <a:srgbClr val="FF00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 name="AutoShape 7"/>
          <p:cNvSpPr>
            <a:spLocks noChangeArrowheads="1"/>
          </p:cNvSpPr>
          <p:nvPr/>
        </p:nvSpPr>
        <p:spPr bwMode="auto">
          <a:xfrm>
            <a:off x="8251848" y="4973070"/>
            <a:ext cx="309563" cy="256130"/>
          </a:xfrm>
          <a:prstGeom prst="downArrow">
            <a:avLst>
              <a:gd name="adj1" fmla="val 50000"/>
              <a:gd name="adj2" fmla="val 27500"/>
            </a:avLst>
          </a:prstGeom>
          <a:solidFill>
            <a:srgbClr val="FFCCFF"/>
          </a:solidFill>
          <a:ln w="9525">
            <a:solidFill>
              <a:srgbClr val="FF00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 name="正方形/長方形 3"/>
          <p:cNvSpPr/>
          <p:nvPr/>
        </p:nvSpPr>
        <p:spPr>
          <a:xfrm>
            <a:off x="5632597" y="2970099"/>
            <a:ext cx="1261884" cy="307777"/>
          </a:xfrm>
          <a:prstGeom prst="rect">
            <a:avLst/>
          </a:prstGeom>
        </p:spPr>
        <p:txBody>
          <a:bodyPr wrap="none">
            <a:spAutoFit/>
          </a:bodyPr>
          <a:lstStyle/>
          <a:p>
            <a:r>
              <a:rPr lang="ja-JP" altLang="ja-JP" sz="1400" dirty="0"/>
              <a:t>＜小割り前＞</a:t>
            </a:r>
            <a:endParaRPr lang="ja-JP" altLang="en-US" sz="1400" dirty="0"/>
          </a:p>
        </p:txBody>
      </p:sp>
      <p:sp>
        <p:nvSpPr>
          <p:cNvPr id="17" name="正方形/長方形 16"/>
          <p:cNvSpPr/>
          <p:nvPr/>
        </p:nvSpPr>
        <p:spPr>
          <a:xfrm>
            <a:off x="6006049" y="5941370"/>
            <a:ext cx="1261884" cy="307777"/>
          </a:xfrm>
          <a:prstGeom prst="rect">
            <a:avLst/>
          </a:prstGeom>
        </p:spPr>
        <p:txBody>
          <a:bodyPr wrap="none">
            <a:spAutoFit/>
          </a:bodyPr>
          <a:lstStyle/>
          <a:p>
            <a:r>
              <a:rPr lang="ja-JP" altLang="ja-JP" sz="1400" dirty="0"/>
              <a:t>＜</a:t>
            </a:r>
            <a:r>
              <a:rPr lang="ja-JP" altLang="en-US" sz="1400" dirty="0"/>
              <a:t>小割完了</a:t>
            </a:r>
            <a:r>
              <a:rPr lang="ja-JP" altLang="ja-JP" sz="1400" dirty="0"/>
              <a:t>＞</a:t>
            </a:r>
            <a:endParaRPr lang="ja-JP" altLang="en-US" sz="1400" dirty="0"/>
          </a:p>
        </p:txBody>
      </p:sp>
      <p:sp>
        <p:nvSpPr>
          <p:cNvPr id="18" name="正方形/長方形 17"/>
          <p:cNvSpPr/>
          <p:nvPr/>
        </p:nvSpPr>
        <p:spPr>
          <a:xfrm>
            <a:off x="7601161" y="2968308"/>
            <a:ext cx="1441420" cy="307777"/>
          </a:xfrm>
          <a:prstGeom prst="rect">
            <a:avLst/>
          </a:prstGeom>
        </p:spPr>
        <p:txBody>
          <a:bodyPr wrap="none">
            <a:spAutoFit/>
          </a:bodyPr>
          <a:lstStyle/>
          <a:p>
            <a:r>
              <a:rPr lang="ja-JP" altLang="ja-JP" sz="1400" dirty="0"/>
              <a:t>＜</a:t>
            </a:r>
            <a:r>
              <a:rPr lang="ja-JP" altLang="en-US" sz="1400" dirty="0"/>
              <a:t>ネット被覆</a:t>
            </a:r>
            <a:r>
              <a:rPr lang="ja-JP" altLang="ja-JP" sz="1400" dirty="0"/>
              <a:t>＞</a:t>
            </a:r>
            <a:endParaRPr lang="ja-JP" altLang="en-US" sz="1400" dirty="0"/>
          </a:p>
        </p:txBody>
      </p:sp>
      <p:sp>
        <p:nvSpPr>
          <p:cNvPr id="5" name="正方形/長方形 4"/>
          <p:cNvSpPr/>
          <p:nvPr/>
        </p:nvSpPr>
        <p:spPr>
          <a:xfrm>
            <a:off x="5499061" y="2970098"/>
            <a:ext cx="4134459" cy="3771270"/>
          </a:xfrm>
          <a:prstGeom prst="rect">
            <a:avLst/>
          </a:prstGeom>
          <a:noFill/>
          <a:ln w="9525">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92760" y="5996533"/>
            <a:ext cx="648072" cy="168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792760" y="5945959"/>
            <a:ext cx="720080" cy="253916"/>
          </a:xfrm>
          <a:prstGeom prst="rect">
            <a:avLst/>
          </a:prstGeom>
          <a:noFill/>
        </p:spPr>
        <p:txBody>
          <a:bodyPr wrap="square" rtlCol="0">
            <a:spAutoFit/>
          </a:bodyPr>
          <a:lstStyle/>
          <a:p>
            <a:r>
              <a:rPr kumimoji="1" lang="ja-JP" altLang="en-US" sz="1050" dirty="0"/>
              <a:t>対策工</a:t>
            </a:r>
          </a:p>
        </p:txBody>
      </p:sp>
      <p:sp>
        <p:nvSpPr>
          <p:cNvPr id="19" name="テキスト ボックス 18"/>
          <p:cNvSpPr txBox="1"/>
          <p:nvPr/>
        </p:nvSpPr>
        <p:spPr>
          <a:xfrm>
            <a:off x="2072680" y="3391108"/>
            <a:ext cx="2232248" cy="276999"/>
          </a:xfrm>
          <a:prstGeom prst="rect">
            <a:avLst/>
          </a:prstGeom>
          <a:noFill/>
        </p:spPr>
        <p:txBody>
          <a:bodyPr wrap="square" rtlCol="0">
            <a:spAutoFit/>
          </a:bodyPr>
          <a:lstStyle/>
          <a:p>
            <a:r>
              <a:rPr kumimoji="1" lang="ja-JP" altLang="en-US" sz="1200" dirty="0"/>
              <a:t>対策工法の選定フロー</a:t>
            </a:r>
          </a:p>
        </p:txBody>
      </p:sp>
    </p:spTree>
    <p:extLst>
      <p:ext uri="{BB962C8B-B14F-4D97-AF65-F5344CB8AC3E}">
        <p14:creationId xmlns:p14="http://schemas.microsoft.com/office/powerpoint/2010/main" val="186185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6506" y="692696"/>
            <a:ext cx="4563507" cy="52322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2800" kern="0" dirty="0">
                <a:solidFill>
                  <a:srgbClr val="000000"/>
                </a:solidFill>
                <a:latin typeface="Arial"/>
                <a:ea typeface="メイリオ" pitchFamily="50" charset="-128"/>
                <a:cs typeface="メイリオ" pitchFamily="50" charset="-128"/>
              </a:rPr>
              <a:t>⑤</a:t>
            </a:r>
            <a:r>
              <a:rPr lang="ja-JP" altLang="ja-JP" sz="2800" b="1" dirty="0"/>
              <a:t>対策工法選定の計画</a:t>
            </a:r>
            <a:endParaRPr lang="en-US" altLang="ja-JP" sz="2800" kern="0" dirty="0">
              <a:solidFill>
                <a:srgbClr val="000000"/>
              </a:solidFill>
              <a:latin typeface="Arial"/>
              <a:ea typeface="メイリオ" pitchFamily="50" charset="-128"/>
              <a:cs typeface="メイリオ" pitchFamily="50" charset="-128"/>
            </a:endParaRPr>
          </a:p>
        </p:txBody>
      </p:sp>
      <p:sp>
        <p:nvSpPr>
          <p:cNvPr id="6" name="正方形/長方形 5"/>
          <p:cNvSpPr/>
          <p:nvPr/>
        </p:nvSpPr>
        <p:spPr>
          <a:xfrm>
            <a:off x="4566954" y="726024"/>
            <a:ext cx="4801314" cy="369332"/>
          </a:xfrm>
          <a:prstGeom prst="rect">
            <a:avLst/>
          </a:prstGeom>
        </p:spPr>
        <p:txBody>
          <a:bodyPr wrap="none">
            <a:spAutoFit/>
          </a:bodyPr>
          <a:lstStyle/>
          <a:p>
            <a:r>
              <a:rPr lang="ja-JP" altLang="ja-JP" dirty="0"/>
              <a:t>（除去工以外の対策工法が必要</a:t>
            </a:r>
            <a:r>
              <a:rPr lang="ja-JP" altLang="en-US" dirty="0"/>
              <a:t>となる個体</a:t>
            </a:r>
            <a:r>
              <a:rPr lang="ja-JP" altLang="ja-JP" dirty="0"/>
              <a:t>）</a:t>
            </a:r>
            <a:endParaRPr lang="ja-JP" altLang="en-US" dirty="0"/>
          </a:p>
        </p:txBody>
      </p:sp>
      <p:sp>
        <p:nvSpPr>
          <p:cNvPr id="7" name="正方形/長方形 6"/>
          <p:cNvSpPr/>
          <p:nvPr/>
        </p:nvSpPr>
        <p:spPr>
          <a:xfrm>
            <a:off x="428497" y="1682094"/>
            <a:ext cx="4422693" cy="3139321"/>
          </a:xfrm>
          <a:prstGeom prst="rect">
            <a:avLst/>
          </a:prstGeom>
        </p:spPr>
        <p:txBody>
          <a:bodyPr wrap="square">
            <a:spAutoFit/>
          </a:bodyPr>
          <a:lstStyle/>
          <a:p>
            <a:r>
              <a:rPr lang="en-US" altLang="ja-JP" dirty="0"/>
              <a:t>【</a:t>
            </a:r>
            <a:r>
              <a:rPr lang="ja-JP" altLang="ja-JP" dirty="0"/>
              <a:t>落石対策工の選定</a:t>
            </a:r>
            <a:r>
              <a:rPr lang="en-US" altLang="ja-JP" dirty="0"/>
              <a:t>】</a:t>
            </a:r>
            <a:endParaRPr lang="ja-JP" altLang="ja-JP" dirty="0"/>
          </a:p>
          <a:p>
            <a:r>
              <a:rPr lang="ja-JP" altLang="en-US" dirty="0"/>
              <a:t>　</a:t>
            </a:r>
            <a:r>
              <a:rPr lang="ja-JP" altLang="ja-JP" dirty="0">
                <a:latin typeface="+mn-ea"/>
              </a:rPr>
              <a:t>落石対策工は、「落石予防工」・「落石防護工」の効果を考慮し、斜面形態，落石規模</a:t>
            </a:r>
            <a:r>
              <a:rPr lang="ja-JP" altLang="en-US" dirty="0">
                <a:latin typeface="+mn-ea"/>
              </a:rPr>
              <a:t>・</a:t>
            </a:r>
            <a:r>
              <a:rPr lang="ja-JP" altLang="ja-JP" dirty="0">
                <a:latin typeface="+mn-ea"/>
              </a:rPr>
              <a:t>運動形態及び</a:t>
            </a:r>
            <a:r>
              <a:rPr lang="ja-JP" altLang="en-US" dirty="0">
                <a:latin typeface="+mn-ea"/>
              </a:rPr>
              <a:t>、保全対象の状況</a:t>
            </a:r>
            <a:r>
              <a:rPr lang="en-US" altLang="ja-JP" dirty="0">
                <a:latin typeface="+mn-ea"/>
              </a:rPr>
              <a:t>(</a:t>
            </a:r>
            <a:r>
              <a:rPr lang="ja-JP" altLang="ja-JP" dirty="0">
                <a:latin typeface="+mn-ea"/>
              </a:rPr>
              <a:t>道路構造，交通状況</a:t>
            </a:r>
            <a:r>
              <a:rPr lang="ja-JP" altLang="en-US" dirty="0">
                <a:latin typeface="+mn-ea"/>
              </a:rPr>
              <a:t>等</a:t>
            </a:r>
            <a:r>
              <a:rPr lang="en-US" altLang="ja-JP" dirty="0">
                <a:latin typeface="+mn-ea"/>
              </a:rPr>
              <a:t>)</a:t>
            </a:r>
            <a:r>
              <a:rPr lang="ja-JP" altLang="en-US" dirty="0" err="1">
                <a:latin typeface="+mn-ea"/>
              </a:rPr>
              <a:t>、</a:t>
            </a:r>
            <a:r>
              <a:rPr lang="ja-JP" altLang="ja-JP" dirty="0">
                <a:latin typeface="+mn-ea"/>
              </a:rPr>
              <a:t>経済性，景観・環境性を考慮して選定する。</a:t>
            </a:r>
            <a:endParaRPr lang="en-US" altLang="ja-JP" dirty="0">
              <a:latin typeface="+mn-ea"/>
            </a:endParaRPr>
          </a:p>
          <a:p>
            <a:r>
              <a:rPr lang="ja-JP" altLang="en-US" dirty="0">
                <a:latin typeface="+mn-ea"/>
              </a:rPr>
              <a:t>　対策工は</a:t>
            </a:r>
            <a:r>
              <a:rPr lang="ja-JP" altLang="ja-JP" dirty="0">
                <a:latin typeface="+mn-ea"/>
              </a:rPr>
              <a:t>機能，耐久性，施工性，経済性，維持管理上の問題等を考慮して、最も適した工種およびその組み合わせを選択する。</a:t>
            </a:r>
          </a:p>
          <a:p>
            <a:r>
              <a:rPr lang="en-US" altLang="ja-JP" dirty="0"/>
              <a:t> </a:t>
            </a:r>
            <a:endParaRPr lang="ja-JP" altLang="ja-JP" dirty="0"/>
          </a:p>
        </p:txBody>
      </p:sp>
      <p:pic>
        <p:nvPicPr>
          <p:cNvPr id="5122" name="図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3147" y="1457201"/>
            <a:ext cx="3924234" cy="51247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5435831" y="1118647"/>
            <a:ext cx="3672800" cy="338554"/>
          </a:xfrm>
          <a:prstGeom prst="rect">
            <a:avLst/>
          </a:prstGeom>
        </p:spPr>
        <p:txBody>
          <a:bodyPr wrap="none">
            <a:spAutoFit/>
          </a:bodyPr>
          <a:lstStyle/>
          <a:p>
            <a:r>
              <a:rPr lang="ja-JP" altLang="en-US" sz="1600" dirty="0"/>
              <a:t>＜</a:t>
            </a:r>
            <a:r>
              <a:rPr lang="ja-JP" altLang="ja-JP" sz="1600" dirty="0"/>
              <a:t>落石対策工選定フローチャート</a:t>
            </a:r>
            <a:r>
              <a:rPr lang="ja-JP" altLang="en-US" sz="1600" dirty="0"/>
              <a:t>例＞</a:t>
            </a:r>
          </a:p>
        </p:txBody>
      </p:sp>
    </p:spTree>
    <p:extLst>
      <p:ext uri="{BB962C8B-B14F-4D97-AF65-F5344CB8AC3E}">
        <p14:creationId xmlns:p14="http://schemas.microsoft.com/office/powerpoint/2010/main" val="190152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6506" y="746986"/>
            <a:ext cx="4353282" cy="52322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2800" kern="0" dirty="0">
                <a:solidFill>
                  <a:srgbClr val="000000"/>
                </a:solidFill>
                <a:latin typeface="Arial"/>
                <a:ea typeface="メイリオ" pitchFamily="50" charset="-128"/>
                <a:cs typeface="メイリオ" pitchFamily="50" charset="-128"/>
              </a:rPr>
              <a:t>⑥</a:t>
            </a:r>
            <a:r>
              <a:rPr lang="ja-JP" altLang="ja-JP" sz="2800" b="1" dirty="0"/>
              <a:t>対策工法</a:t>
            </a:r>
            <a:r>
              <a:rPr lang="ja-JP" altLang="en-US" sz="2800" b="1" dirty="0"/>
              <a:t>の</a:t>
            </a:r>
            <a:r>
              <a:rPr lang="ja-JP" altLang="ja-JP" sz="2800" b="1" dirty="0"/>
              <a:t>選定</a:t>
            </a:r>
            <a:r>
              <a:rPr lang="ja-JP" altLang="en-US" sz="2800" b="1" dirty="0"/>
              <a:t>結果</a:t>
            </a:r>
            <a:endParaRPr lang="en-US" altLang="ja-JP" sz="2800" kern="0" dirty="0">
              <a:solidFill>
                <a:srgbClr val="000000"/>
              </a:solidFill>
              <a:latin typeface="Arial"/>
              <a:ea typeface="メイリオ" pitchFamily="50" charset="-128"/>
              <a:cs typeface="メイリオ" pitchFamily="50" charset="-128"/>
            </a:endParaRPr>
          </a:p>
        </p:txBody>
      </p:sp>
      <p:sp>
        <p:nvSpPr>
          <p:cNvPr id="6" name="正方形/長方形 5"/>
          <p:cNvSpPr/>
          <p:nvPr/>
        </p:nvSpPr>
        <p:spPr>
          <a:xfrm>
            <a:off x="4484948" y="823930"/>
            <a:ext cx="4801314" cy="369332"/>
          </a:xfrm>
          <a:prstGeom prst="rect">
            <a:avLst/>
          </a:prstGeom>
        </p:spPr>
        <p:txBody>
          <a:bodyPr wrap="none">
            <a:spAutoFit/>
          </a:bodyPr>
          <a:lstStyle/>
          <a:p>
            <a:r>
              <a:rPr lang="ja-JP" altLang="ja-JP" dirty="0"/>
              <a:t>（除去工以外の対策工法が必要</a:t>
            </a:r>
            <a:r>
              <a:rPr lang="ja-JP" altLang="en-US" dirty="0"/>
              <a:t>となる個体</a:t>
            </a:r>
            <a:r>
              <a:rPr lang="ja-JP" altLang="ja-JP" dirty="0"/>
              <a:t>）</a:t>
            </a:r>
            <a:endParaRPr lang="ja-JP" altLang="en-US" dirty="0"/>
          </a:p>
        </p:txBody>
      </p:sp>
      <p:sp>
        <p:nvSpPr>
          <p:cNvPr id="8" name="正方形/長方形 7"/>
          <p:cNvSpPr/>
          <p:nvPr/>
        </p:nvSpPr>
        <p:spPr>
          <a:xfrm>
            <a:off x="11427720" y="1609001"/>
            <a:ext cx="595035" cy="338554"/>
          </a:xfrm>
          <a:prstGeom prst="rect">
            <a:avLst/>
          </a:prstGeom>
        </p:spPr>
        <p:txBody>
          <a:bodyPr wrap="none">
            <a:spAutoFit/>
          </a:bodyPr>
          <a:lstStyle/>
          <a:p>
            <a:pPr fontAlgn="ctr"/>
            <a:r>
              <a:rPr lang="ja-JP" altLang="en-US" sz="1600" dirty="0"/>
              <a:t>＜＞</a:t>
            </a:r>
          </a:p>
        </p:txBody>
      </p:sp>
      <p:graphicFrame>
        <p:nvGraphicFramePr>
          <p:cNvPr id="2" name="表 1"/>
          <p:cNvGraphicFramePr>
            <a:graphicFrameLocks noGrp="1"/>
          </p:cNvGraphicFramePr>
          <p:nvPr>
            <p:extLst>
              <p:ext uri="{D42A27DB-BD31-4B8C-83A1-F6EECF244321}">
                <p14:modId xmlns:p14="http://schemas.microsoft.com/office/powerpoint/2010/main" val="262482815"/>
              </p:ext>
            </p:extLst>
          </p:nvPr>
        </p:nvGraphicFramePr>
        <p:xfrm>
          <a:off x="1208584" y="2348881"/>
          <a:ext cx="7176798" cy="2119098"/>
        </p:xfrm>
        <a:graphic>
          <a:graphicData uri="http://schemas.openxmlformats.org/drawingml/2006/table">
            <a:tbl>
              <a:tblPr/>
              <a:tblGrid>
                <a:gridCol w="936104">
                  <a:extLst>
                    <a:ext uri="{9D8B030D-6E8A-4147-A177-3AD203B41FA5}">
                      <a16:colId xmlns:a16="http://schemas.microsoft.com/office/drawing/2014/main" val="20000"/>
                    </a:ext>
                  </a:extLst>
                </a:gridCol>
                <a:gridCol w="312035">
                  <a:extLst>
                    <a:ext uri="{9D8B030D-6E8A-4147-A177-3AD203B41FA5}">
                      <a16:colId xmlns:a16="http://schemas.microsoft.com/office/drawing/2014/main" val="20001"/>
                    </a:ext>
                  </a:extLst>
                </a:gridCol>
                <a:gridCol w="4056451">
                  <a:extLst>
                    <a:ext uri="{9D8B030D-6E8A-4147-A177-3AD203B41FA5}">
                      <a16:colId xmlns:a16="http://schemas.microsoft.com/office/drawing/2014/main" val="20002"/>
                    </a:ext>
                  </a:extLst>
                </a:gridCol>
                <a:gridCol w="1014113">
                  <a:extLst>
                    <a:ext uri="{9D8B030D-6E8A-4147-A177-3AD203B41FA5}">
                      <a16:colId xmlns:a16="http://schemas.microsoft.com/office/drawing/2014/main" val="20003"/>
                    </a:ext>
                  </a:extLst>
                </a:gridCol>
                <a:gridCol w="858095">
                  <a:extLst>
                    <a:ext uri="{9D8B030D-6E8A-4147-A177-3AD203B41FA5}">
                      <a16:colId xmlns:a16="http://schemas.microsoft.com/office/drawing/2014/main" val="20004"/>
                    </a:ext>
                  </a:extLst>
                </a:gridCol>
              </a:tblGrid>
              <a:tr h="326897">
                <a:tc rowSpan="2" gridSpan="2">
                  <a:txBody>
                    <a:bodyPr/>
                    <a:lstStyle/>
                    <a:p>
                      <a:pPr algn="ctr">
                        <a:spcAft>
                          <a:spcPts val="0"/>
                        </a:spcAft>
                      </a:pPr>
                      <a:r>
                        <a:rPr lang="ja-JP" sz="1200" kern="100" dirty="0">
                          <a:effectLst/>
                          <a:latin typeface="ＭＳ 明朝"/>
                          <a:cs typeface="Times New Roman"/>
                        </a:rPr>
                        <a:t>地　区</a:t>
                      </a:r>
                    </a:p>
                  </a:txBody>
                  <a:tcPr marL="68104" marR="6810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a:spcAft>
                          <a:spcPts val="0"/>
                        </a:spcAft>
                      </a:pPr>
                      <a:r>
                        <a:rPr lang="ja-JP" sz="1200" kern="100" dirty="0">
                          <a:effectLst/>
                          <a:latin typeface="ＭＳ 明朝"/>
                          <a:cs typeface="Times New Roman"/>
                        </a:rPr>
                        <a:t>適用対策工法</a:t>
                      </a:r>
                    </a:p>
                  </a:txBody>
                  <a:tcPr marL="68104" marR="6810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200" kern="100" dirty="0">
                          <a:effectLst/>
                          <a:latin typeface="ＭＳ 明朝"/>
                          <a:cs typeface="Times New Roman"/>
                        </a:rPr>
                        <a:t>対策対象個体数</a:t>
                      </a: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8511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200" kern="100">
                          <a:effectLst/>
                          <a:latin typeface="ＭＳ 明朝"/>
                          <a:cs typeface="Times New Roman"/>
                        </a:rPr>
                        <a:t>対策対象</a:t>
                      </a:r>
                    </a:p>
                    <a:p>
                      <a:pPr algn="ctr">
                        <a:spcAft>
                          <a:spcPts val="0"/>
                        </a:spcAft>
                      </a:pPr>
                      <a:r>
                        <a:rPr lang="en-US" sz="1200" kern="100">
                          <a:effectLst/>
                          <a:latin typeface="ＭＳ 明朝"/>
                          <a:cs typeface="Times New Roman"/>
                        </a:rPr>
                        <a:t>(</a:t>
                      </a:r>
                      <a:r>
                        <a:rPr lang="ja-JP" sz="1200" kern="100">
                          <a:effectLst/>
                          <a:latin typeface="ＭＳ 明朝"/>
                          <a:cs typeface="Times New Roman"/>
                        </a:rPr>
                        <a:t>個</a:t>
                      </a:r>
                      <a:r>
                        <a:rPr lang="en-US" sz="1200" kern="100">
                          <a:effectLst/>
                          <a:latin typeface="ＭＳ 明朝"/>
                          <a:cs typeface="Times New Roman"/>
                        </a:rPr>
                        <a:t>)</a:t>
                      </a:r>
                      <a:endParaRPr lang="ja-JP" sz="1200" kern="100">
                        <a:effectLst/>
                        <a:latin typeface="ＭＳ 明朝"/>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kern="100">
                          <a:effectLst/>
                          <a:latin typeface="ＭＳ 明朝"/>
                          <a:cs typeface="Times New Roman"/>
                        </a:rPr>
                        <a:t>全体</a:t>
                      </a:r>
                    </a:p>
                    <a:p>
                      <a:pPr algn="ctr">
                        <a:spcAft>
                          <a:spcPts val="0"/>
                        </a:spcAft>
                      </a:pPr>
                      <a:r>
                        <a:rPr lang="en-US" sz="1200" kern="100">
                          <a:effectLst/>
                          <a:latin typeface="ＭＳ 明朝"/>
                          <a:cs typeface="Times New Roman"/>
                        </a:rPr>
                        <a:t>(</a:t>
                      </a:r>
                      <a:r>
                        <a:rPr lang="ja-JP" sz="1200" kern="100">
                          <a:effectLst/>
                          <a:latin typeface="ＭＳ 明朝"/>
                          <a:cs typeface="Times New Roman"/>
                        </a:rPr>
                        <a:t>個</a:t>
                      </a:r>
                      <a:r>
                        <a:rPr lang="en-US" sz="1200" kern="100">
                          <a:effectLst/>
                          <a:latin typeface="ＭＳ 明朝"/>
                          <a:cs typeface="Times New Roman"/>
                        </a:rPr>
                        <a:t>)</a:t>
                      </a:r>
                      <a:endParaRPr lang="ja-JP" sz="1200" kern="100">
                        <a:effectLst/>
                        <a:latin typeface="ＭＳ 明朝"/>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915">
                <a:tc gridSpan="2">
                  <a:txBody>
                    <a:bodyPr/>
                    <a:lstStyle/>
                    <a:p>
                      <a:pPr marL="22860" marR="0" indent="0" algn="just" defTabSz="914400" eaLnBrk="1" fontAlgn="auto" latinLnBrk="0" hangingPunct="1">
                        <a:lnSpc>
                          <a:spcPct val="100000"/>
                        </a:lnSpc>
                        <a:spcBef>
                          <a:spcPts val="0"/>
                        </a:spcBef>
                        <a:spcAft>
                          <a:spcPts val="0"/>
                        </a:spcAft>
                        <a:buClrTx/>
                        <a:buSzTx/>
                        <a:buFontTx/>
                        <a:buNone/>
                        <a:tabLst/>
                        <a:defRPr/>
                      </a:pPr>
                      <a:r>
                        <a:rPr lang="ja-JP" altLang="ja-JP" sz="1200" dirty="0">
                          <a:latin typeface="+mj-ea"/>
                          <a:ea typeface="+mj-ea"/>
                        </a:rPr>
                        <a:t>上萩山工区</a:t>
                      </a:r>
                    </a:p>
                  </a:txBody>
                  <a:tcPr marL="68104" marR="68104"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ja-JP" altLang="ja-JP" sz="1200" dirty="0">
                          <a:latin typeface="+mj-ea"/>
                          <a:ea typeface="+mj-ea"/>
                        </a:rPr>
                        <a:t>①ロープ伏工</a:t>
                      </a:r>
                      <a:r>
                        <a:rPr lang="en-US" altLang="ja-JP" sz="1200" dirty="0">
                          <a:latin typeface="+mj-ea"/>
                          <a:ea typeface="+mj-ea"/>
                        </a:rPr>
                        <a:t>+</a:t>
                      </a:r>
                      <a:r>
                        <a:rPr lang="ja-JP" altLang="ja-JP" sz="1200" dirty="0">
                          <a:latin typeface="+mj-ea"/>
                          <a:ea typeface="+mj-ea"/>
                        </a:rPr>
                        <a:t>②高エネルギー斜面中腹柵工</a:t>
                      </a:r>
                    </a:p>
                    <a:p>
                      <a:pPr algn="just">
                        <a:spcAft>
                          <a:spcPts val="0"/>
                        </a:spcAft>
                      </a:pPr>
                      <a:endParaRPr lang="ja-JP" sz="1200" kern="100" dirty="0">
                        <a:effectLst/>
                        <a:latin typeface="+mj-ea"/>
                        <a:ea typeface="+mj-ea"/>
                        <a:cs typeface="Times New Roman"/>
                      </a:endParaRPr>
                    </a:p>
                  </a:txBody>
                  <a:tcPr marL="68104" marR="6810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200" kern="100" dirty="0">
                          <a:effectLst/>
                          <a:latin typeface="+mj-ea"/>
                          <a:ea typeface="+mj-ea"/>
                          <a:cs typeface="Times New Roman"/>
                        </a:rPr>
                        <a:t>10</a:t>
                      </a:r>
                      <a:endParaRPr lang="ja-JP" sz="1200" kern="100" dirty="0">
                        <a:effectLst/>
                        <a:latin typeface="+mj-ea"/>
                        <a:ea typeface="+mj-ea"/>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200" kern="100" dirty="0">
                          <a:effectLst/>
                          <a:latin typeface="+mj-ea"/>
                          <a:ea typeface="+mj-ea"/>
                          <a:cs typeface="Times New Roman"/>
                        </a:rPr>
                        <a:t>17</a:t>
                      </a:r>
                      <a:endParaRPr lang="ja-JP" sz="1200" kern="100" dirty="0">
                        <a:effectLst/>
                        <a:latin typeface="+mj-ea"/>
                        <a:ea typeface="+mj-ea"/>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0611">
                <a:tc rowSpan="2">
                  <a:txBody>
                    <a:bodyPr/>
                    <a:lstStyle/>
                    <a:p>
                      <a:pPr marL="22860" algn="just">
                        <a:spcAft>
                          <a:spcPts val="0"/>
                        </a:spcAft>
                      </a:pPr>
                      <a:r>
                        <a:rPr lang="ja-JP" sz="1200" kern="100" dirty="0">
                          <a:effectLst/>
                          <a:latin typeface="+mj-ea"/>
                          <a:ea typeface="+mj-ea"/>
                          <a:cs typeface="Times New Roman"/>
                        </a:rPr>
                        <a:t>笠木工区</a:t>
                      </a:r>
                    </a:p>
                  </a:txBody>
                  <a:tcPr marL="68104" marR="68104"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algn="just">
                        <a:spcAft>
                          <a:spcPts val="0"/>
                        </a:spcAft>
                      </a:pPr>
                      <a:r>
                        <a:rPr lang="en-US" altLang="ja-JP" sz="1200" kern="100" dirty="0">
                          <a:effectLst/>
                          <a:latin typeface="+mj-ea"/>
                          <a:ea typeface="+mj-ea"/>
                          <a:cs typeface="Times New Roman"/>
                        </a:rPr>
                        <a:t>A</a:t>
                      </a:r>
                      <a:endParaRPr lang="ja-JP" sz="1200" kern="100" dirty="0">
                        <a:effectLst/>
                        <a:latin typeface="+mj-ea"/>
                        <a:ea typeface="+mj-ea"/>
                        <a:cs typeface="Times New Roman"/>
                      </a:endParaRPr>
                    </a:p>
                  </a:txBody>
                  <a:tcPr marL="68104" marR="68104" marT="0" marB="0" anchor="ctr">
                    <a:lnL w="6350" cap="flat" cmpd="sng" algn="ctr">
                      <a:solidFill>
                        <a:schemeClr val="tx1"/>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effectLst/>
                          <a:latin typeface="+mj-ea"/>
                          <a:ea typeface="+mj-ea"/>
                          <a:cs typeface="Times New Roman"/>
                        </a:rPr>
                        <a:t>①高強度ロープ伏工</a:t>
                      </a:r>
                      <a:r>
                        <a:rPr lang="en-US" sz="1200" kern="100" dirty="0">
                          <a:effectLst/>
                          <a:latin typeface="+mj-ea"/>
                          <a:ea typeface="+mj-ea"/>
                          <a:cs typeface="Times New Roman"/>
                        </a:rPr>
                        <a:t>+</a:t>
                      </a:r>
                      <a:r>
                        <a:rPr lang="ja-JP" sz="1200" kern="100" dirty="0">
                          <a:effectLst/>
                          <a:latin typeface="+mj-ea"/>
                          <a:ea typeface="+mj-ea"/>
                          <a:cs typeface="Times New Roman"/>
                        </a:rPr>
                        <a:t>②高エネルギー防護柵工</a:t>
                      </a:r>
                    </a:p>
                  </a:txBody>
                  <a:tcPr marL="68104" marR="6810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j-ea"/>
                          <a:ea typeface="+mj-ea"/>
                          <a:cs typeface="Times New Roman"/>
                        </a:rPr>
                        <a:t>9</a:t>
                      </a:r>
                      <a:endParaRPr lang="ja-JP" sz="1200" kern="100" dirty="0">
                        <a:effectLst/>
                        <a:latin typeface="+mj-ea"/>
                        <a:ea typeface="+mj-ea"/>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j-ea"/>
                          <a:ea typeface="+mj-ea"/>
                          <a:cs typeface="Times New Roman"/>
                        </a:rPr>
                        <a:t>16</a:t>
                      </a:r>
                      <a:endParaRPr lang="ja-JP" sz="1200" kern="100" dirty="0">
                        <a:effectLst/>
                        <a:latin typeface="+mj-ea"/>
                        <a:ea typeface="+mj-ea"/>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915">
                <a:tc vMerge="1">
                  <a:txBody>
                    <a:bodyPr/>
                    <a:lstStyle/>
                    <a:p>
                      <a:pPr marL="22860" algn="just">
                        <a:spcAft>
                          <a:spcPts val="0"/>
                        </a:spcAft>
                      </a:pPr>
                      <a:endParaRPr lang="ja-JP" sz="1200" kern="100" dirty="0">
                        <a:effectLst/>
                        <a:latin typeface="+mj-ea"/>
                        <a:ea typeface="+mj-ea"/>
                        <a:cs typeface="Times New Roman"/>
                      </a:endParaRPr>
                    </a:p>
                  </a:txBody>
                  <a:tcPr marL="62865" marR="62865" marT="0" marB="0" anchor="ctr">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algn="just">
                        <a:spcAft>
                          <a:spcPts val="0"/>
                        </a:spcAft>
                      </a:pPr>
                      <a:r>
                        <a:rPr lang="en-US" altLang="ja-JP" sz="1200" kern="100" dirty="0">
                          <a:effectLst/>
                          <a:latin typeface="+mj-ea"/>
                          <a:ea typeface="+mj-ea"/>
                          <a:cs typeface="Times New Roman"/>
                        </a:rPr>
                        <a:t>B</a:t>
                      </a:r>
                      <a:endParaRPr lang="ja-JP" sz="1200" kern="100" dirty="0">
                        <a:effectLst/>
                        <a:latin typeface="+mj-ea"/>
                        <a:ea typeface="+mj-ea"/>
                        <a:cs typeface="Times New Roman"/>
                      </a:endParaRPr>
                    </a:p>
                  </a:txBody>
                  <a:tcPr marL="68104" marR="68104" marT="0" marB="0" anchor="ctr">
                    <a:lnL w="6350" cap="flat" cmpd="sng" algn="ctr">
                      <a:solidFill>
                        <a:schemeClr val="tx1"/>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kern="100" dirty="0">
                          <a:effectLst/>
                          <a:latin typeface="+mj-ea"/>
                          <a:ea typeface="+mj-ea"/>
                          <a:cs typeface="Times New Roman"/>
                        </a:rPr>
                        <a:t>①除去工</a:t>
                      </a:r>
                      <a:r>
                        <a:rPr lang="en-US" sz="1200" kern="100" dirty="0">
                          <a:effectLst/>
                          <a:latin typeface="+mj-ea"/>
                          <a:ea typeface="+mj-ea"/>
                          <a:cs typeface="Times New Roman"/>
                        </a:rPr>
                        <a:t>+</a:t>
                      </a:r>
                      <a:r>
                        <a:rPr lang="ja-JP" sz="1200" kern="100" dirty="0">
                          <a:effectLst/>
                          <a:latin typeface="+mj-ea"/>
                          <a:ea typeface="+mj-ea"/>
                          <a:cs typeface="Times New Roman"/>
                        </a:rPr>
                        <a:t>②高強度ロープ伏工</a:t>
                      </a:r>
                    </a:p>
                    <a:p>
                      <a:pPr algn="r">
                        <a:spcAft>
                          <a:spcPts val="0"/>
                        </a:spcAft>
                      </a:pPr>
                      <a:r>
                        <a:rPr lang="en-US" sz="1200" kern="100" dirty="0">
                          <a:effectLst/>
                          <a:latin typeface="+mj-ea"/>
                          <a:ea typeface="+mj-ea"/>
                          <a:cs typeface="Times New Roman"/>
                        </a:rPr>
                        <a:t>+</a:t>
                      </a:r>
                      <a:r>
                        <a:rPr lang="ja-JP" sz="1200" kern="100" dirty="0">
                          <a:effectLst/>
                          <a:latin typeface="+mj-ea"/>
                          <a:ea typeface="+mj-ea"/>
                          <a:cs typeface="Times New Roman"/>
                        </a:rPr>
                        <a:t>③高エネルギー斜面中腹柵工</a:t>
                      </a:r>
                    </a:p>
                  </a:txBody>
                  <a:tcPr marL="68104" marR="68104"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j-ea"/>
                          <a:ea typeface="+mj-ea"/>
                          <a:cs typeface="Times New Roman"/>
                        </a:rPr>
                        <a:t>19</a:t>
                      </a:r>
                      <a:endParaRPr lang="ja-JP" sz="1200" kern="100" dirty="0">
                        <a:effectLst/>
                        <a:latin typeface="+mj-ea"/>
                        <a:ea typeface="+mj-ea"/>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mj-ea"/>
                          <a:ea typeface="+mj-ea"/>
                          <a:cs typeface="Times New Roman"/>
                        </a:rPr>
                        <a:t>33</a:t>
                      </a:r>
                      <a:endParaRPr lang="ja-JP" sz="1200" kern="100" dirty="0">
                        <a:effectLst/>
                        <a:latin typeface="+mj-ea"/>
                        <a:ea typeface="+mj-ea"/>
                        <a:cs typeface="Times New Roman"/>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1364602" y="1947555"/>
            <a:ext cx="4249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9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970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itchFamily="18" charset="0"/>
              </a:rPr>
              <a:t>各箇所毎の対策工法選定結果を示す。</a:t>
            </a:r>
            <a:endParaRPr kumimoji="1" lang="ja-JP"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1283768" y="4740571"/>
            <a:ext cx="7269631" cy="923330"/>
          </a:xfrm>
          <a:prstGeom prst="rect">
            <a:avLst/>
          </a:prstGeom>
        </p:spPr>
        <p:txBody>
          <a:bodyPr wrap="square">
            <a:spAutoFit/>
          </a:bodyPr>
          <a:lstStyle/>
          <a:p>
            <a:pPr lvl="0" indent="139700" eaLnBrk="0" fontAlgn="base" hangingPunct="0">
              <a:spcBef>
                <a:spcPct val="0"/>
              </a:spcBef>
              <a:spcAft>
                <a:spcPct val="0"/>
              </a:spcAft>
            </a:pPr>
            <a:r>
              <a:rPr lang="ja-JP" altLang="ja-JP" dirty="0">
                <a:latin typeface="+mn-ea"/>
                <a:cs typeface="Times New Roman" pitchFamily="18" charset="0"/>
              </a:rPr>
              <a:t>適用評価の結果、</a:t>
            </a:r>
            <a:r>
              <a:rPr lang="en-US" altLang="ja-JP" dirty="0">
                <a:latin typeface="+mn-ea"/>
                <a:cs typeface="Times New Roman" pitchFamily="18" charset="0"/>
              </a:rPr>
              <a:t>｢</a:t>
            </a:r>
            <a:r>
              <a:rPr lang="ja-JP" altLang="ja-JP" dirty="0">
                <a:latin typeface="+mn-ea"/>
                <a:cs typeface="Times New Roman" pitchFamily="18" charset="0"/>
              </a:rPr>
              <a:t>除去工</a:t>
            </a:r>
            <a:r>
              <a:rPr lang="en-US" altLang="ja-JP" dirty="0">
                <a:latin typeface="+mn-ea"/>
                <a:cs typeface="Times New Roman" pitchFamily="18" charset="0"/>
              </a:rPr>
              <a:t>｣</a:t>
            </a:r>
            <a:r>
              <a:rPr lang="ja-JP" altLang="en-US" dirty="0">
                <a:latin typeface="+mn-ea"/>
                <a:cs typeface="Times New Roman" pitchFamily="18" charset="0"/>
              </a:rPr>
              <a:t>が適用</a:t>
            </a:r>
            <a:r>
              <a:rPr lang="ja-JP" altLang="ja-JP" dirty="0">
                <a:latin typeface="+mn-ea"/>
                <a:cs typeface="Times New Roman" pitchFamily="18" charset="0"/>
              </a:rPr>
              <a:t>可能なのは、笠木工区であるが、一部の個体のみの適用であり、</a:t>
            </a:r>
            <a:r>
              <a:rPr lang="ja-JP" altLang="en-US" dirty="0">
                <a:latin typeface="+mn-ea"/>
                <a:cs typeface="Times New Roman" pitchFamily="18" charset="0"/>
              </a:rPr>
              <a:t>両工区において、</a:t>
            </a:r>
            <a:r>
              <a:rPr lang="en-US" altLang="ja-JP" dirty="0">
                <a:latin typeface="+mn-ea"/>
                <a:cs typeface="Times New Roman" pitchFamily="18" charset="0"/>
              </a:rPr>
              <a:t>｢</a:t>
            </a:r>
            <a:r>
              <a:rPr lang="ja-JP" altLang="en-US" dirty="0">
                <a:latin typeface="+mn-ea"/>
                <a:cs typeface="Times New Roman" pitchFamily="18" charset="0"/>
              </a:rPr>
              <a:t>予防工</a:t>
            </a:r>
            <a:r>
              <a:rPr lang="en-US" altLang="ja-JP" dirty="0">
                <a:latin typeface="+mn-ea"/>
                <a:cs typeface="Times New Roman" pitchFamily="18" charset="0"/>
              </a:rPr>
              <a:t>｣</a:t>
            </a:r>
            <a:r>
              <a:rPr lang="ja-JP" altLang="en-US" dirty="0" err="1">
                <a:latin typeface="+mn-ea"/>
                <a:cs typeface="Times New Roman" pitchFamily="18" charset="0"/>
              </a:rPr>
              <a:t>，</a:t>
            </a:r>
            <a:r>
              <a:rPr lang="en-US" altLang="ja-JP" dirty="0">
                <a:latin typeface="+mn-ea"/>
                <a:cs typeface="Times New Roman" pitchFamily="18" charset="0"/>
              </a:rPr>
              <a:t>｢</a:t>
            </a:r>
            <a:r>
              <a:rPr lang="ja-JP" altLang="en-US" dirty="0">
                <a:latin typeface="+mn-ea"/>
                <a:cs typeface="Times New Roman" pitchFamily="18" charset="0"/>
              </a:rPr>
              <a:t>防護工</a:t>
            </a:r>
            <a:r>
              <a:rPr lang="en-US" altLang="ja-JP" dirty="0">
                <a:latin typeface="+mn-ea"/>
                <a:cs typeface="Times New Roman" pitchFamily="18" charset="0"/>
              </a:rPr>
              <a:t>｣</a:t>
            </a:r>
            <a:r>
              <a:rPr lang="ja-JP" altLang="en-US" dirty="0">
                <a:latin typeface="+mn-ea"/>
                <a:cs typeface="Times New Roman" pitchFamily="18" charset="0"/>
              </a:rPr>
              <a:t>共に供用対策が必要となる結果となった。</a:t>
            </a:r>
            <a:endParaRPr lang="ja-JP" altLang="en-US" sz="3200" dirty="0">
              <a:latin typeface="+mn-ea"/>
              <a:cs typeface="ＭＳ Ｐゴシック" pitchFamily="50" charset="-128"/>
            </a:endParaRPr>
          </a:p>
        </p:txBody>
      </p:sp>
    </p:spTree>
    <p:extLst>
      <p:ext uri="{BB962C8B-B14F-4D97-AF65-F5344CB8AC3E}">
        <p14:creationId xmlns:p14="http://schemas.microsoft.com/office/powerpoint/2010/main" val="190806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txBox="1">
            <a:spLocks/>
          </p:cNvSpPr>
          <p:nvPr/>
        </p:nvSpPr>
        <p:spPr>
          <a:xfrm>
            <a:off x="477336" y="476672"/>
            <a:ext cx="89154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ja-JP" sz="4000" dirty="0">
                <a:solidFill>
                  <a:srgbClr val="3333FF"/>
                </a:solidFill>
                <a:effectLst/>
                <a:latin typeface="ArialMT"/>
              </a:rPr>
              <a:t>3.</a:t>
            </a:r>
            <a:r>
              <a:rPr lang="ja-JP" altLang="en-US" sz="4000" dirty="0">
                <a:solidFill>
                  <a:srgbClr val="3333FF"/>
                </a:solidFill>
                <a:effectLst/>
                <a:latin typeface="ArialMT"/>
              </a:rPr>
              <a:t>苦労した点，工夫した点</a:t>
            </a:r>
            <a:r>
              <a:rPr lang="ja-JP" altLang="en-US" sz="4800" dirty="0">
                <a:solidFill>
                  <a:srgbClr val="464646"/>
                </a:solidFill>
                <a:effectLst/>
                <a:latin typeface="MS-PGothic"/>
              </a:rPr>
              <a:t>　</a:t>
            </a:r>
            <a:endParaRPr lang="ja-JP" altLang="en-US" sz="1800" dirty="0">
              <a:solidFill>
                <a:srgbClr val="464646"/>
              </a:solidFill>
              <a:effectLst/>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818541" y="1844825"/>
            <a:ext cx="8424936" cy="4007251"/>
          </a:xfrm>
          <a:prstGeom prst="rect">
            <a:avLst/>
          </a:prstGeom>
        </p:spPr>
        <p:txBody>
          <a:bodyPr wrap="square">
            <a:spAutoFit/>
          </a:bodyPr>
          <a:lstStyle/>
          <a:p>
            <a:pPr marL="342900" indent="-342900" fontAlgn="base">
              <a:spcBef>
                <a:spcPct val="20000"/>
              </a:spcBef>
              <a:spcAft>
                <a:spcPct val="0"/>
              </a:spcAft>
              <a:buClr>
                <a:srgbClr val="CCCCFF"/>
              </a:buClr>
            </a:pPr>
            <a:r>
              <a:rPr lang="en-US" altLang="ja-JP" sz="2400" kern="0" dirty="0">
                <a:solidFill>
                  <a:srgbClr val="000000"/>
                </a:solidFill>
                <a:latin typeface="+mn-ea"/>
                <a:cs typeface="メイリオ" pitchFamily="50" charset="-128"/>
              </a:rPr>
              <a:t>(1)</a:t>
            </a:r>
            <a:r>
              <a:rPr lang="ja-JP" altLang="en-US" sz="2400" kern="0" dirty="0">
                <a:solidFill>
                  <a:srgbClr val="000000"/>
                </a:solidFill>
                <a:latin typeface="+mn-ea"/>
                <a:cs typeface="メイリオ" pitchFamily="50" charset="-128"/>
              </a:rPr>
              <a:t>既存施設における損傷状況を短期間で調査・整理し、原因・対策条件を明確にした。</a:t>
            </a:r>
            <a:r>
              <a:rPr lang="ja-JP" altLang="en-US" sz="2400" kern="0" dirty="0">
                <a:solidFill>
                  <a:srgbClr val="FF0000"/>
                </a:solidFill>
                <a:latin typeface="+mn-ea"/>
                <a:cs typeface="メイリオ" pitchFamily="50" charset="-128"/>
              </a:rPr>
              <a:t>→上萩山工区</a:t>
            </a:r>
            <a:endParaRPr lang="en-US" altLang="ja-JP" sz="2400" kern="0" dirty="0">
              <a:solidFill>
                <a:srgbClr val="FF0000"/>
              </a:solidFill>
              <a:latin typeface="+mn-ea"/>
              <a:cs typeface="メイリオ" panose="020B0604030504040204" pitchFamily="50" charset="-128"/>
            </a:endParaRPr>
          </a:p>
          <a:p>
            <a:pPr marL="342900" indent="-342900" fontAlgn="base">
              <a:spcBef>
                <a:spcPct val="20000"/>
              </a:spcBef>
              <a:spcAft>
                <a:spcPct val="0"/>
              </a:spcAft>
              <a:buClr>
                <a:srgbClr val="CCCCFF"/>
              </a:buClr>
            </a:pPr>
            <a:r>
              <a:rPr lang="en-US" altLang="ja-JP" sz="2400" kern="0" dirty="0">
                <a:solidFill>
                  <a:srgbClr val="000000"/>
                </a:solidFill>
                <a:latin typeface="+mn-ea"/>
                <a:cs typeface="メイリオ" panose="020B0604030504040204" pitchFamily="50" charset="-128"/>
              </a:rPr>
              <a:t>(2)</a:t>
            </a:r>
            <a:r>
              <a:rPr lang="ja-JP" altLang="en-US" sz="2400" kern="0" dirty="0">
                <a:solidFill>
                  <a:srgbClr val="000000"/>
                </a:solidFill>
                <a:latin typeface="+mn-ea"/>
                <a:cs typeface="メイリオ" panose="020B0604030504040204" pitchFamily="50" charset="-128"/>
              </a:rPr>
              <a:t>予備調査における落石危険度調査は概略的判定であることから、あらためて現況調査を実施し、落石対策指針に基づいた危険度ランク評価を行い、対策が必要な対象物を明確にした。</a:t>
            </a:r>
            <a:r>
              <a:rPr lang="ja-JP" altLang="en-US" sz="2400" kern="0" dirty="0">
                <a:solidFill>
                  <a:srgbClr val="FF0000"/>
                </a:solidFill>
                <a:latin typeface="+mn-ea"/>
                <a:cs typeface="メイリオ" panose="020B0604030504040204" pitchFamily="50" charset="-128"/>
              </a:rPr>
              <a:t>→笠木工区</a:t>
            </a:r>
            <a:endParaRPr lang="en-US" altLang="ja-JP" sz="2400" kern="0" dirty="0">
              <a:solidFill>
                <a:srgbClr val="FF0000"/>
              </a:solidFill>
              <a:latin typeface="+mn-ea"/>
              <a:cs typeface="メイリオ" panose="020B0604030504040204" pitchFamily="50" charset="-128"/>
            </a:endParaRPr>
          </a:p>
          <a:p>
            <a:pPr marL="342900" indent="-342900" fontAlgn="base">
              <a:spcBef>
                <a:spcPct val="20000"/>
              </a:spcBef>
              <a:spcAft>
                <a:spcPct val="0"/>
              </a:spcAft>
              <a:buClr>
                <a:srgbClr val="CCCCFF"/>
              </a:buClr>
            </a:pPr>
            <a:r>
              <a:rPr lang="en-US" altLang="ja-JP" sz="2400" kern="0" dirty="0">
                <a:solidFill>
                  <a:srgbClr val="000000"/>
                </a:solidFill>
                <a:latin typeface="+mn-ea"/>
                <a:cs typeface="メイリオ" pitchFamily="50" charset="-128"/>
              </a:rPr>
              <a:t>(3)</a:t>
            </a:r>
            <a:r>
              <a:rPr lang="ja-JP" altLang="en-US" sz="2400" kern="0" dirty="0">
                <a:solidFill>
                  <a:srgbClr val="000000"/>
                </a:solidFill>
                <a:latin typeface="+mn-ea"/>
                <a:cs typeface="メイリオ" pitchFamily="50" charset="-128"/>
              </a:rPr>
              <a:t>基礎地盤面の深度・岩級区分について、簡易貫入・ｻｳﾝﾃﾞｨﾝｸﾞ試験を実施して決定根拠を明確した。</a:t>
            </a:r>
            <a:r>
              <a:rPr lang="ja-JP" altLang="en-US" sz="2400" kern="0" dirty="0">
                <a:solidFill>
                  <a:srgbClr val="FF0000"/>
                </a:solidFill>
                <a:latin typeface="+mn-ea"/>
                <a:cs typeface="メイリオ" panose="020B0604030504040204" pitchFamily="50" charset="-128"/>
              </a:rPr>
              <a:t>→笠木工区</a:t>
            </a:r>
            <a:endParaRPr lang="en-US" altLang="ja-JP" sz="2400" kern="0" dirty="0">
              <a:solidFill>
                <a:srgbClr val="FF0000"/>
              </a:solidFill>
              <a:latin typeface="+mn-ea"/>
              <a:cs typeface="メイリオ" pitchFamily="50" charset="-128"/>
            </a:endParaRPr>
          </a:p>
          <a:p>
            <a:pPr marL="342900" indent="-342900" fontAlgn="base">
              <a:spcBef>
                <a:spcPct val="20000"/>
              </a:spcBef>
              <a:spcAft>
                <a:spcPct val="0"/>
              </a:spcAft>
              <a:buClr>
                <a:srgbClr val="CCCCFF"/>
              </a:buClr>
            </a:pPr>
            <a:r>
              <a:rPr lang="en-US" altLang="ja-JP" sz="2400" kern="0" dirty="0">
                <a:solidFill>
                  <a:srgbClr val="000000"/>
                </a:solidFill>
                <a:latin typeface="+mn-ea"/>
                <a:cs typeface="メイリオ" pitchFamily="50" charset="-128"/>
              </a:rPr>
              <a:t>(4)</a:t>
            </a:r>
            <a:r>
              <a:rPr lang="ja-JP" altLang="en-US" sz="2400" kern="0" dirty="0">
                <a:solidFill>
                  <a:srgbClr val="000000"/>
                </a:solidFill>
                <a:latin typeface="+mn-ea"/>
                <a:cs typeface="メイリオ" pitchFamily="50" charset="-128"/>
              </a:rPr>
              <a:t>対策施設工の配置位置</a:t>
            </a:r>
            <a:r>
              <a:rPr lang="en-US" altLang="ja-JP" sz="2400" kern="0" dirty="0">
                <a:solidFill>
                  <a:srgbClr val="000000"/>
                </a:solidFill>
                <a:latin typeface="+mn-ea"/>
                <a:cs typeface="メイリオ" pitchFamily="50" charset="-128"/>
              </a:rPr>
              <a:t>(</a:t>
            </a:r>
            <a:r>
              <a:rPr lang="ja-JP" altLang="en-US" sz="2400" kern="0" dirty="0">
                <a:solidFill>
                  <a:srgbClr val="000000"/>
                </a:solidFill>
                <a:latin typeface="+mn-ea"/>
                <a:cs typeface="メイリオ" pitchFamily="50" charset="-128"/>
              </a:rPr>
              <a:t>起・終点</a:t>
            </a:r>
            <a:r>
              <a:rPr lang="en-US" altLang="ja-JP" sz="2400" kern="0" dirty="0">
                <a:solidFill>
                  <a:srgbClr val="000000"/>
                </a:solidFill>
                <a:latin typeface="+mn-ea"/>
                <a:cs typeface="メイリオ" pitchFamily="50" charset="-128"/>
              </a:rPr>
              <a:t>)</a:t>
            </a:r>
            <a:r>
              <a:rPr lang="ja-JP" altLang="en-US" sz="2400" kern="0" dirty="0">
                <a:solidFill>
                  <a:srgbClr val="000000"/>
                </a:solidFill>
                <a:latin typeface="+mn-ea"/>
                <a:cs typeface="メイリオ" pitchFamily="50" charset="-128"/>
              </a:rPr>
              <a:t>は、必要に応じて落石シミュレーションの試行錯誤により、位置を策定した。</a:t>
            </a:r>
            <a:r>
              <a:rPr lang="ja-JP" altLang="en-US" sz="2400" kern="0" dirty="0">
                <a:solidFill>
                  <a:srgbClr val="3333FF"/>
                </a:solidFill>
                <a:latin typeface="+mn-ea"/>
                <a:cs typeface="メイリオ" pitchFamily="50" charset="-128"/>
              </a:rPr>
              <a:t>　</a:t>
            </a:r>
            <a:r>
              <a:rPr lang="ja-JP" altLang="en-US" sz="2400" kern="0" dirty="0">
                <a:solidFill>
                  <a:srgbClr val="000000"/>
                </a:solidFill>
                <a:latin typeface="+mn-ea"/>
                <a:cs typeface="メイリオ" pitchFamily="50" charset="-128"/>
              </a:rPr>
              <a:t>　</a:t>
            </a:r>
          </a:p>
        </p:txBody>
      </p:sp>
      <p:sp>
        <p:nvSpPr>
          <p:cNvPr id="2" name="正方形/長方形 1"/>
          <p:cNvSpPr/>
          <p:nvPr/>
        </p:nvSpPr>
        <p:spPr>
          <a:xfrm>
            <a:off x="5258277" y="5852076"/>
            <a:ext cx="3985200" cy="461665"/>
          </a:xfrm>
          <a:prstGeom prst="rect">
            <a:avLst/>
          </a:prstGeom>
        </p:spPr>
        <p:txBody>
          <a:bodyPr wrap="square">
            <a:spAutoFit/>
          </a:bodyPr>
          <a:lstStyle/>
          <a:p>
            <a:pPr marL="342900" indent="-342900" fontAlgn="base">
              <a:spcBef>
                <a:spcPct val="20000"/>
              </a:spcBef>
              <a:spcAft>
                <a:spcPct val="0"/>
              </a:spcAft>
              <a:buClr>
                <a:srgbClr val="CCCCFF"/>
              </a:buClr>
            </a:pPr>
            <a:r>
              <a:rPr lang="ja-JP" altLang="en-US" sz="2400" kern="0" dirty="0">
                <a:solidFill>
                  <a:srgbClr val="FF0000"/>
                </a:solidFill>
                <a:latin typeface="+mn-ea"/>
                <a:cs typeface="メイリオ" panose="020B0604030504040204" pitchFamily="50" charset="-128"/>
              </a:rPr>
              <a:t>→上萩山工区・笠木工区</a:t>
            </a:r>
            <a:endParaRPr lang="en-US" altLang="ja-JP" sz="2400" kern="0" dirty="0">
              <a:solidFill>
                <a:srgbClr val="FF0000"/>
              </a:solidFill>
              <a:latin typeface="+mn-ea"/>
              <a:cs typeface="メイリオ" panose="020B0604030504040204" pitchFamily="50" charset="-128"/>
            </a:endParaRPr>
          </a:p>
        </p:txBody>
      </p:sp>
    </p:spTree>
    <p:extLst>
      <p:ext uri="{BB962C8B-B14F-4D97-AF65-F5344CB8AC3E}">
        <p14:creationId xmlns:p14="http://schemas.microsoft.com/office/powerpoint/2010/main" val="284945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5460" y="649245"/>
            <a:ext cx="9127014" cy="966418"/>
          </a:xfrm>
          <a:prstGeom prst="rect">
            <a:avLst/>
          </a:prstGeom>
        </p:spPr>
        <p:txBody>
          <a:bodyPr wrap="square">
            <a:spAutoFit/>
          </a:bodyPr>
          <a:lstStyle/>
          <a:p>
            <a:pPr marL="342900" indent="-342900" fontAlgn="base">
              <a:spcBef>
                <a:spcPct val="20000"/>
              </a:spcBef>
              <a:spcAft>
                <a:spcPct val="0"/>
              </a:spcAft>
              <a:buClr>
                <a:srgbClr val="CCCCFF"/>
              </a:buClr>
            </a:pPr>
            <a:r>
              <a:rPr lang="ja-JP" altLang="en-US" sz="2800" kern="0" dirty="0">
                <a:solidFill>
                  <a:srgbClr val="000000"/>
                </a:solidFill>
                <a:latin typeface="Arial"/>
                <a:ea typeface="メイリオ" pitchFamily="50" charset="-128"/>
                <a:cs typeface="メイリオ" pitchFamily="50" charset="-128"/>
              </a:rPr>
              <a:t>①</a:t>
            </a:r>
            <a:r>
              <a:rPr lang="en-US" altLang="ja-JP" sz="2800" kern="0" dirty="0">
                <a:solidFill>
                  <a:srgbClr val="000000"/>
                </a:solidFill>
                <a:latin typeface="Arial"/>
                <a:ea typeface="メイリオ" pitchFamily="50" charset="-128"/>
                <a:cs typeface="メイリオ" pitchFamily="50" charset="-128"/>
              </a:rPr>
              <a:t>-1</a:t>
            </a:r>
            <a:r>
              <a:rPr lang="ja-JP" altLang="en-US" sz="2800" kern="0" dirty="0">
                <a:solidFill>
                  <a:srgbClr val="000000"/>
                </a:solidFill>
                <a:latin typeface="Arial"/>
                <a:ea typeface="メイリオ" pitchFamily="50" charset="-128"/>
                <a:cs typeface="メイリオ" pitchFamily="50" charset="-128"/>
              </a:rPr>
              <a:t>既存施設の損傷状況調査・落石調査結果</a:t>
            </a:r>
            <a:endParaRPr lang="en-US" altLang="ja-JP" sz="28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lvl="0" indent="-342900" fontAlgn="base">
              <a:spcBef>
                <a:spcPct val="20000"/>
              </a:spcBef>
              <a:spcAft>
                <a:spcPct val="0"/>
              </a:spcAft>
              <a:buClr>
                <a:srgbClr val="CCCCFF"/>
              </a:buClr>
            </a:pPr>
            <a:r>
              <a:rPr lang="en-US" altLang="ja-JP" sz="2400" kern="0" dirty="0">
                <a:solidFill>
                  <a:srgbClr val="000000"/>
                </a:solidFill>
                <a:latin typeface="Arial"/>
                <a:ea typeface="メイリオ" pitchFamily="50" charset="-128"/>
                <a:cs typeface="メイリオ" pitchFamily="50" charset="-128"/>
              </a:rPr>
              <a:t>【</a:t>
            </a:r>
            <a:r>
              <a:rPr lang="ja-JP" altLang="en-US" sz="2400" kern="0" dirty="0">
                <a:solidFill>
                  <a:srgbClr val="000000"/>
                </a:solidFill>
                <a:latin typeface="Arial"/>
                <a:ea typeface="メイリオ" pitchFamily="50" charset="-128"/>
                <a:cs typeface="メイリオ" pitchFamily="50" charset="-128"/>
              </a:rPr>
              <a:t>上萩山工区</a:t>
            </a:r>
            <a:r>
              <a:rPr lang="en-US" altLang="ja-JP" sz="2400" kern="0" dirty="0">
                <a:solidFill>
                  <a:srgbClr val="000000"/>
                </a:solidFill>
                <a:latin typeface="Arial"/>
                <a:ea typeface="メイリオ" pitchFamily="50" charset="-128"/>
                <a:cs typeface="メイリオ" pitchFamily="50" charset="-128"/>
              </a:rPr>
              <a:t>】</a:t>
            </a:r>
          </a:p>
        </p:txBody>
      </p:sp>
      <p:sp>
        <p:nvSpPr>
          <p:cNvPr id="6" name="右大かっこ 5"/>
          <p:cNvSpPr/>
          <p:nvPr/>
        </p:nvSpPr>
        <p:spPr>
          <a:xfrm>
            <a:off x="19151600" y="5740401"/>
            <a:ext cx="49875" cy="37147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endParaRPr kumimoji="1" lang="ja-JP" altLang="en-US" sz="1100"/>
          </a:p>
        </p:txBody>
      </p:sp>
      <p:sp>
        <p:nvSpPr>
          <p:cNvPr id="4" name="下矢印 3"/>
          <p:cNvSpPr/>
          <p:nvPr/>
        </p:nvSpPr>
        <p:spPr>
          <a:xfrm>
            <a:off x="8463390" y="3887217"/>
            <a:ext cx="546061"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DESIGN3\share\2017\170083_県道花口下石見線外(下石見工区外)災害防除工事\05設計フォルダ\写真フォルダ\上萩山\170612\CIMG67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899" y="1772817"/>
            <a:ext cx="2489108" cy="1722397"/>
          </a:xfrm>
          <a:prstGeom prst="rect">
            <a:avLst/>
          </a:prstGeom>
          <a:noFill/>
          <a:ln>
            <a:noFill/>
          </a:ln>
        </p:spPr>
      </p:pic>
      <p:pic>
        <p:nvPicPr>
          <p:cNvPr id="11" name="図 10" descr="\\DESIGN3\share\2017\170083_県道花口下石見線外(下石見工区外)災害防除工事\05設計フォルダ\写真フォルダ\上萩山\170612\CIMG67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888" y="1772820"/>
            <a:ext cx="2492710" cy="1725722"/>
          </a:xfrm>
          <a:prstGeom prst="rect">
            <a:avLst/>
          </a:prstGeom>
          <a:noFill/>
          <a:ln>
            <a:noFill/>
          </a:ln>
        </p:spPr>
      </p:pic>
      <p:pic>
        <p:nvPicPr>
          <p:cNvPr id="12" name="図 11" descr="\\DESIGN3\share\2017\170083_県道花口下石見線外(下石見工区外)災害防除工事\05設計フォルダ\写真フォルダ\上萩山\170612\CIMG673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52" y="4250433"/>
            <a:ext cx="2489108" cy="1722397"/>
          </a:xfrm>
          <a:prstGeom prst="rect">
            <a:avLst/>
          </a:prstGeom>
          <a:noFill/>
          <a:ln>
            <a:noFill/>
          </a:ln>
        </p:spPr>
      </p:pic>
      <p:pic>
        <p:nvPicPr>
          <p:cNvPr id="13" name="図 12" descr="\\DESIGN3\share\2017\170083_県道花口下石見線外(下石見工区外)災害防除工事\05設計フォルダ\写真フォルダ\上萩山\170612\CIMG673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7961" y="4247258"/>
            <a:ext cx="2489108" cy="1722397"/>
          </a:xfrm>
          <a:prstGeom prst="rect">
            <a:avLst/>
          </a:prstGeom>
          <a:noFill/>
          <a:ln>
            <a:noFill/>
          </a:ln>
        </p:spPr>
      </p:pic>
      <p:sp>
        <p:nvSpPr>
          <p:cNvPr id="14" name="テキスト ボックス 2"/>
          <p:cNvSpPr txBox="1">
            <a:spLocks noChangeArrowheads="1"/>
          </p:cNvSpPr>
          <p:nvPr/>
        </p:nvSpPr>
        <p:spPr bwMode="auto">
          <a:xfrm>
            <a:off x="506506" y="3550027"/>
            <a:ext cx="4602511" cy="259045"/>
          </a:xfrm>
          <a:prstGeom prst="rect">
            <a:avLst/>
          </a:prstGeom>
          <a:noFill/>
          <a:ln w="9525">
            <a:noFill/>
            <a:miter lim="800000"/>
            <a:headEnd/>
            <a:tailEnd/>
          </a:ln>
        </p:spPr>
        <p:txBody>
          <a:bodyPr rot="0" vert="horz" wrap="square" lIns="91440" tIns="45720" rIns="91440" bIns="45720" anchor="t" anchorCtr="0">
            <a:spAutoFit/>
          </a:bodyPr>
          <a:lstStyle/>
          <a:p>
            <a:pPr algn="just">
              <a:lnSpc>
                <a:spcPts val="1300"/>
              </a:lnSpc>
              <a:spcAft>
                <a:spcPts val="0"/>
              </a:spcAft>
            </a:pPr>
            <a:r>
              <a:rPr lang="en-US" altLang="ja-JP" sz="1200" b="1" kern="100" dirty="0">
                <a:latin typeface="ＭＳ ゴシック" panose="020B0609070205080204" pitchFamily="49" charset="-128"/>
                <a:ea typeface="ＭＳ ゴシック" panose="020B0609070205080204" pitchFamily="49" charset="-128"/>
                <a:cs typeface="Times New Roman"/>
              </a:rPr>
              <a:t>【</a:t>
            </a:r>
            <a:r>
              <a:rPr lang="ja-JP" sz="1200" kern="100" dirty="0">
                <a:effectLst/>
                <a:latin typeface="ＭＳ ゴシック" panose="020B0609070205080204" pitchFamily="49" charset="-128"/>
                <a:ea typeface="ＭＳ ゴシック" panose="020B0609070205080204" pitchFamily="49" charset="-128"/>
                <a:cs typeface="Times New Roman"/>
              </a:rPr>
              <a:t>ロックネット支柱の転倒・変位</a:t>
            </a:r>
            <a:r>
              <a:rPr lang="en-US" sz="1200" kern="100" dirty="0">
                <a:effectLst/>
                <a:latin typeface="ＭＳ ゴシック" panose="020B0609070205080204" pitchFamily="49" charset="-128"/>
                <a:ea typeface="ＭＳ ゴシック" panose="020B0609070205080204" pitchFamily="49" charset="-128"/>
                <a:cs typeface="Times New Roman"/>
              </a:rPr>
              <a:t>(</a:t>
            </a:r>
            <a:r>
              <a:rPr lang="ja-JP" sz="1200" kern="100" dirty="0">
                <a:effectLst/>
                <a:latin typeface="ＭＳ ゴシック" panose="020B0609070205080204" pitchFamily="49" charset="-128"/>
                <a:ea typeface="ＭＳ ゴシック" panose="020B0609070205080204" pitchFamily="49" charset="-128"/>
                <a:cs typeface="Times New Roman"/>
              </a:rPr>
              <a:t>傾倒</a:t>
            </a:r>
            <a:r>
              <a:rPr lang="en-US" sz="1200" kern="100" dirty="0">
                <a:effectLst/>
                <a:latin typeface="ＭＳ ゴシック" panose="020B0609070205080204" pitchFamily="49" charset="-128"/>
                <a:ea typeface="ＭＳ ゴシック" panose="020B0609070205080204" pitchFamily="49" charset="-128"/>
                <a:cs typeface="Times New Roman"/>
              </a:rPr>
              <a:t>)</a:t>
            </a:r>
            <a:r>
              <a:rPr lang="ja-JP" sz="1200" kern="100" dirty="0">
                <a:effectLst/>
                <a:latin typeface="ＭＳ ゴシック" panose="020B0609070205080204" pitchFamily="49" charset="-128"/>
                <a:ea typeface="ＭＳ ゴシック" panose="020B0609070205080204" pitchFamily="49" charset="-128"/>
                <a:cs typeface="Times New Roman"/>
              </a:rPr>
              <a:t>状況</a:t>
            </a:r>
            <a:r>
              <a:rPr lang="en-US" sz="1200" kern="100" dirty="0">
                <a:effectLst/>
                <a:latin typeface="ＭＳ ゴシック" panose="020B0609070205080204" pitchFamily="49" charset="-128"/>
                <a:ea typeface="ＭＳ ゴシック" panose="020B0609070205080204" pitchFamily="49" charset="-128"/>
                <a:cs typeface="Times New Roman"/>
              </a:rPr>
              <a:t>)</a:t>
            </a:r>
            <a:r>
              <a:rPr lang="en-US" altLang="ja-JP" sz="1200" kern="100" dirty="0">
                <a:effectLst/>
                <a:latin typeface="ＭＳ ゴシック" panose="020B0609070205080204" pitchFamily="49" charset="-128"/>
                <a:ea typeface="ＭＳ ゴシック" panose="020B0609070205080204" pitchFamily="49" charset="-128"/>
                <a:cs typeface="Times New Roman"/>
              </a:rPr>
              <a:t>】</a:t>
            </a:r>
            <a:r>
              <a:rPr lang="ja-JP" altLang="en-US" sz="1200" kern="100" dirty="0">
                <a:effectLst/>
                <a:latin typeface="ＭＳ ゴシック" panose="020B0609070205080204" pitchFamily="49" charset="-128"/>
                <a:ea typeface="ＭＳ ゴシック" panose="020B0609070205080204" pitchFamily="49" charset="-128"/>
                <a:cs typeface="Times New Roman"/>
              </a:rPr>
              <a:t>（抜粋）</a:t>
            </a:r>
            <a:endParaRPr lang="ja-JP" sz="1200" kern="100" dirty="0">
              <a:effectLst/>
              <a:latin typeface="ＭＳ ゴシック" panose="020B0609070205080204" pitchFamily="49" charset="-128"/>
              <a:ea typeface="ＭＳ ゴシック" panose="020B0609070205080204" pitchFamily="49" charset="-128"/>
              <a:cs typeface="Times New Roman"/>
            </a:endParaRPr>
          </a:p>
        </p:txBody>
      </p:sp>
      <p:sp>
        <p:nvSpPr>
          <p:cNvPr id="15" name="テキスト ボックス 2"/>
          <p:cNvSpPr txBox="1">
            <a:spLocks noChangeArrowheads="1"/>
          </p:cNvSpPr>
          <p:nvPr/>
        </p:nvSpPr>
        <p:spPr bwMode="auto">
          <a:xfrm>
            <a:off x="642863" y="6028432"/>
            <a:ext cx="4329797" cy="259045"/>
          </a:xfrm>
          <a:prstGeom prst="rect">
            <a:avLst/>
          </a:prstGeom>
          <a:noFill/>
          <a:ln w="9525">
            <a:noFill/>
            <a:miter lim="800000"/>
            <a:headEnd/>
            <a:tailEnd/>
          </a:ln>
        </p:spPr>
        <p:txBody>
          <a:bodyPr rot="0" vert="horz" wrap="square" lIns="91440" tIns="45720" rIns="91440" bIns="45720" anchor="t" anchorCtr="0">
            <a:spAutoFit/>
          </a:bodyPr>
          <a:lstStyle/>
          <a:p>
            <a:pPr algn="just">
              <a:lnSpc>
                <a:spcPts val="1300"/>
              </a:lnSpc>
              <a:spcAft>
                <a:spcPts val="0"/>
              </a:spcAft>
            </a:pPr>
            <a:r>
              <a:rPr lang="en-US" altLang="ja-JP" sz="1200" b="1" kern="100" dirty="0">
                <a:latin typeface="ＭＳ ゴシック" panose="020B0609070205080204" pitchFamily="49" charset="-128"/>
                <a:ea typeface="ＭＳ ゴシック" panose="020B0609070205080204" pitchFamily="49" charset="-128"/>
                <a:cs typeface="Times New Roman"/>
              </a:rPr>
              <a:t>【</a:t>
            </a:r>
            <a:r>
              <a:rPr lang="ja-JP" sz="1200" kern="100" dirty="0">
                <a:effectLst/>
                <a:latin typeface="ＭＳ ゴシック" panose="020B0609070205080204" pitchFamily="49" charset="-128"/>
                <a:ea typeface="ＭＳ ゴシック" panose="020B0609070205080204" pitchFamily="49" charset="-128"/>
                <a:cs typeface="Times New Roman"/>
              </a:rPr>
              <a:t>主アンカー</a:t>
            </a:r>
            <a:r>
              <a:rPr lang="en-US" sz="1200" kern="100" dirty="0">
                <a:effectLst/>
                <a:latin typeface="ＭＳ ゴシック" panose="020B0609070205080204" pitchFamily="49" charset="-128"/>
                <a:ea typeface="ＭＳ ゴシック" panose="020B0609070205080204" pitchFamily="49" charset="-128"/>
                <a:cs typeface="Times New Roman"/>
              </a:rPr>
              <a:t>(</a:t>
            </a:r>
            <a:r>
              <a:rPr lang="ja-JP" sz="1200" kern="100" dirty="0">
                <a:effectLst/>
                <a:latin typeface="ＭＳ ゴシック" panose="020B0609070205080204" pitchFamily="49" charset="-128"/>
                <a:ea typeface="ＭＳ ゴシック" panose="020B0609070205080204" pitchFamily="49" charset="-128"/>
                <a:cs typeface="Times New Roman"/>
              </a:rPr>
              <a:t>岩用</a:t>
            </a:r>
            <a:r>
              <a:rPr lang="en-US" sz="1200" kern="100" dirty="0">
                <a:effectLst/>
                <a:latin typeface="ＭＳ ゴシック" panose="020B0609070205080204" pitchFamily="49" charset="-128"/>
                <a:ea typeface="ＭＳ ゴシック" panose="020B0609070205080204" pitchFamily="49" charset="-128"/>
                <a:cs typeface="Times New Roman"/>
              </a:rPr>
              <a:t>)</a:t>
            </a:r>
            <a:r>
              <a:rPr lang="ja-JP" sz="1200" kern="100" dirty="0">
                <a:effectLst/>
                <a:latin typeface="ＭＳ ゴシック" panose="020B0609070205080204" pitchFamily="49" charset="-128"/>
                <a:ea typeface="ＭＳ ゴシック" panose="020B0609070205080204" pitchFamily="49" charset="-128"/>
                <a:cs typeface="Times New Roman"/>
              </a:rPr>
              <a:t>の引き抜け，変位状況</a:t>
            </a:r>
            <a:r>
              <a:rPr lang="en-US" sz="1200" kern="100" dirty="0">
                <a:effectLst/>
                <a:latin typeface="ＭＳ ゴシック" panose="020B0609070205080204" pitchFamily="49" charset="-128"/>
                <a:ea typeface="ＭＳ ゴシック" panose="020B0609070205080204" pitchFamily="49" charset="-128"/>
                <a:cs typeface="Times New Roman"/>
              </a:rPr>
              <a:t>)</a:t>
            </a:r>
            <a:r>
              <a:rPr lang="en-US" altLang="ja-JP" sz="1200" kern="100" dirty="0">
                <a:effectLst/>
                <a:latin typeface="ＭＳ ゴシック" panose="020B0609070205080204" pitchFamily="49" charset="-128"/>
                <a:ea typeface="ＭＳ ゴシック" panose="020B0609070205080204" pitchFamily="49" charset="-128"/>
                <a:cs typeface="Times New Roman"/>
              </a:rPr>
              <a:t>】</a:t>
            </a:r>
            <a:r>
              <a:rPr lang="ja-JP" altLang="en-US" sz="1200" kern="100" dirty="0">
                <a:effectLst/>
                <a:latin typeface="ＭＳ ゴシック" panose="020B0609070205080204" pitchFamily="49" charset="-128"/>
                <a:ea typeface="ＭＳ ゴシック" panose="020B0609070205080204" pitchFamily="49" charset="-128"/>
                <a:cs typeface="Times New Roman"/>
              </a:rPr>
              <a:t>（抜粋）</a:t>
            </a:r>
            <a:endParaRPr lang="ja-JP" sz="1200" kern="100" dirty="0">
              <a:effectLst/>
              <a:latin typeface="ＭＳ ゴシック" panose="020B0609070205080204" pitchFamily="49" charset="-128"/>
              <a:ea typeface="ＭＳ ゴシック" panose="020B0609070205080204" pitchFamily="49" charset="-128"/>
              <a:cs typeface="Times New Roman"/>
            </a:endParaRPr>
          </a:p>
        </p:txBody>
      </p:sp>
      <p:pic>
        <p:nvPicPr>
          <p:cNvPr id="16" name="図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937" y="1132454"/>
            <a:ext cx="3699540" cy="3003120"/>
          </a:xfrm>
          <a:prstGeom prst="rect">
            <a:avLst/>
          </a:prstGeom>
          <a:noFill/>
          <a:ln>
            <a:solidFill>
              <a:schemeClr val="bg1">
                <a:lumMod val="85000"/>
              </a:schemeClr>
            </a:solidFill>
          </a:ln>
        </p:spPr>
      </p:pic>
      <p:pic>
        <p:nvPicPr>
          <p:cNvPr id="1026" name="図 452"/>
          <p:cNvPicPr>
            <a:picLocks noChangeAspect="1" noChangeArrowheads="1"/>
          </p:cNvPicPr>
          <p:nvPr/>
        </p:nvPicPr>
        <p:blipFill>
          <a:blip r:embed="rId8">
            <a:extLst>
              <a:ext uri="{28A0092B-C50C-407E-A947-70E740481C1C}">
                <a14:useLocalDpi xmlns:a14="http://schemas.microsoft.com/office/drawing/2010/main" val="0"/>
              </a:ext>
            </a:extLst>
          </a:blip>
          <a:srcRect b="52730"/>
          <a:stretch>
            <a:fillRect/>
          </a:stretch>
        </p:blipFill>
        <p:spPr bwMode="auto">
          <a:xfrm>
            <a:off x="5863834" y="4294557"/>
            <a:ext cx="3814972" cy="208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48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2796" y="598131"/>
            <a:ext cx="9127014" cy="52322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2800" u="sng" kern="0" dirty="0">
                <a:solidFill>
                  <a:srgbClr val="000000"/>
                </a:solidFill>
                <a:latin typeface="Arial"/>
                <a:ea typeface="メイリオ" pitchFamily="50" charset="-128"/>
                <a:cs typeface="メイリオ" pitchFamily="50" charset="-128"/>
              </a:rPr>
              <a:t>①</a:t>
            </a:r>
            <a:r>
              <a:rPr lang="en-US" altLang="ja-JP" sz="2800" u="sng" kern="0" dirty="0">
                <a:solidFill>
                  <a:srgbClr val="000000"/>
                </a:solidFill>
                <a:latin typeface="Arial"/>
                <a:ea typeface="メイリオ" pitchFamily="50" charset="-128"/>
                <a:cs typeface="メイリオ" pitchFamily="50" charset="-128"/>
              </a:rPr>
              <a:t>-2</a:t>
            </a:r>
            <a:r>
              <a:rPr lang="ja-JP" altLang="en-US" sz="2800" u="sng" kern="0" dirty="0">
                <a:solidFill>
                  <a:srgbClr val="000000"/>
                </a:solidFill>
                <a:latin typeface="Arial"/>
                <a:ea typeface="メイリオ" pitchFamily="50" charset="-128"/>
                <a:cs typeface="メイリオ" pitchFamily="50" charset="-128"/>
              </a:rPr>
              <a:t>落石対策工の選定（上萩山工区）</a:t>
            </a:r>
            <a:endParaRPr lang="en-US" altLang="ja-JP" sz="2800" u="sng" kern="0" dirty="0">
              <a:solidFill>
                <a:srgbClr val="000000"/>
              </a:solidFill>
              <a:latin typeface="Arial"/>
              <a:ea typeface="メイリオ" pitchFamily="50" charset="-128"/>
              <a:cs typeface="メイリオ" pitchFamily="50" charset="-128"/>
            </a:endParaRPr>
          </a:p>
        </p:txBody>
      </p:sp>
      <p:sp>
        <p:nvSpPr>
          <p:cNvPr id="10" name="正方形/長方形 9"/>
          <p:cNvSpPr/>
          <p:nvPr/>
        </p:nvSpPr>
        <p:spPr>
          <a:xfrm>
            <a:off x="506506" y="1125216"/>
            <a:ext cx="8580953" cy="400110"/>
          </a:xfrm>
          <a:prstGeom prst="rect">
            <a:avLst/>
          </a:prstGeom>
        </p:spPr>
        <p:txBody>
          <a:bodyPr wrap="square">
            <a:spAutoFit/>
          </a:bodyPr>
          <a:lstStyle/>
          <a:p>
            <a:pPr marL="342900" lvl="0" indent="-342900" fontAlgn="base">
              <a:spcBef>
                <a:spcPct val="20000"/>
              </a:spcBef>
              <a:spcAft>
                <a:spcPct val="0"/>
              </a:spcAft>
              <a:buClr>
                <a:srgbClr val="CCCCFF"/>
              </a:buClr>
            </a:pPr>
            <a:r>
              <a:rPr lang="en-US" altLang="ja-JP" sz="2000" kern="0" dirty="0">
                <a:solidFill>
                  <a:srgbClr val="000000"/>
                </a:solidFill>
                <a:latin typeface="Arial"/>
                <a:ea typeface="メイリオ" pitchFamily="50" charset="-128"/>
                <a:cs typeface="メイリオ" pitchFamily="50" charset="-128"/>
              </a:rPr>
              <a:t>【</a:t>
            </a:r>
            <a:r>
              <a:rPr lang="ja-JP" altLang="en-US" sz="2000" kern="0" dirty="0">
                <a:solidFill>
                  <a:srgbClr val="000000"/>
                </a:solidFill>
                <a:latin typeface="Arial"/>
                <a:ea typeface="メイリオ" pitchFamily="50" charset="-128"/>
                <a:cs typeface="メイリオ" pitchFamily="50" charset="-128"/>
              </a:rPr>
              <a:t>課題</a:t>
            </a:r>
            <a:r>
              <a:rPr lang="en-US" altLang="ja-JP" sz="2000" kern="0" dirty="0">
                <a:solidFill>
                  <a:srgbClr val="000000"/>
                </a:solidFill>
                <a:latin typeface="Arial"/>
                <a:ea typeface="メイリオ" pitchFamily="50" charset="-128"/>
                <a:cs typeface="メイリオ" pitchFamily="50" charset="-128"/>
              </a:rPr>
              <a:t>】</a:t>
            </a:r>
            <a:r>
              <a:rPr lang="ja-JP" altLang="en-US" sz="2000" kern="0" dirty="0">
                <a:solidFill>
                  <a:srgbClr val="000000"/>
                </a:solidFill>
                <a:latin typeface="Arial"/>
                <a:ea typeface="メイリオ" pitchFamily="50" charset="-128"/>
                <a:cs typeface="メイリオ" pitchFamily="50" charset="-128"/>
              </a:rPr>
              <a:t>：既存施設を含めたうえでの施設復旧</a:t>
            </a:r>
            <a:endParaRPr lang="en-US" altLang="ja-JP" sz="2000" kern="0" dirty="0">
              <a:solidFill>
                <a:srgbClr val="000000"/>
              </a:solidFill>
              <a:latin typeface="Arial"/>
              <a:ea typeface="メイリオ" pitchFamily="50" charset="-128"/>
              <a:cs typeface="メイリオ" pitchFamily="50" charset="-128"/>
            </a:endParaRPr>
          </a:p>
        </p:txBody>
      </p:sp>
      <p:pic>
        <p:nvPicPr>
          <p:cNvPr id="7" name="図 6"/>
          <p:cNvPicPr/>
          <p:nvPr/>
        </p:nvPicPr>
        <p:blipFill rotWithShape="1">
          <a:blip r:embed="rId3" cstate="print">
            <a:extLst>
              <a:ext uri="{28A0092B-C50C-407E-A947-70E740481C1C}">
                <a14:useLocalDpi xmlns:a14="http://schemas.microsoft.com/office/drawing/2010/main" val="0"/>
              </a:ext>
            </a:extLst>
          </a:blip>
          <a:srcRect l="14634" r="2311"/>
          <a:stretch/>
        </p:blipFill>
        <p:spPr bwMode="auto">
          <a:xfrm>
            <a:off x="5391644" y="1970703"/>
            <a:ext cx="4290793" cy="3211937"/>
          </a:xfrm>
          <a:prstGeom prst="rect">
            <a:avLst/>
          </a:prstGeom>
          <a:noFill/>
          <a:ln>
            <a:noFill/>
          </a:ln>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35" t="54043" r="10004"/>
          <a:stretch/>
        </p:blipFill>
        <p:spPr bwMode="auto">
          <a:xfrm>
            <a:off x="332786" y="1628408"/>
            <a:ext cx="4329451" cy="128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746859" y="1412776"/>
            <a:ext cx="1716191" cy="338554"/>
          </a:xfrm>
          <a:prstGeom prst="rect">
            <a:avLst/>
          </a:prstGeom>
          <a:noFill/>
        </p:spPr>
        <p:txBody>
          <a:bodyPr wrap="square" rtlCol="0">
            <a:spAutoFit/>
          </a:bodyPr>
          <a:lstStyle/>
          <a:p>
            <a:r>
              <a:rPr kumimoji="1" lang="ja-JP" altLang="en-US" sz="1600" dirty="0"/>
              <a:t>［一次選定］</a:t>
            </a:r>
          </a:p>
        </p:txBody>
      </p:sp>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89" r="9091"/>
          <a:stretch/>
        </p:blipFill>
        <p:spPr bwMode="auto">
          <a:xfrm>
            <a:off x="272796" y="4351083"/>
            <a:ext cx="4572055" cy="10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46859" y="4077072"/>
            <a:ext cx="1716191" cy="338554"/>
          </a:xfrm>
          <a:prstGeom prst="rect">
            <a:avLst/>
          </a:prstGeom>
          <a:noFill/>
        </p:spPr>
        <p:txBody>
          <a:bodyPr wrap="square" rtlCol="0">
            <a:spAutoFit/>
          </a:bodyPr>
          <a:lstStyle/>
          <a:p>
            <a:r>
              <a:rPr kumimoji="1" lang="ja-JP" altLang="en-US" sz="1600" dirty="0"/>
              <a:t>［二次選定］</a:t>
            </a:r>
          </a:p>
        </p:txBody>
      </p:sp>
      <p:sp>
        <p:nvSpPr>
          <p:cNvPr id="12" name="テキスト ボックス 11"/>
          <p:cNvSpPr txBox="1"/>
          <p:nvPr/>
        </p:nvSpPr>
        <p:spPr>
          <a:xfrm>
            <a:off x="10257589" y="5662339"/>
            <a:ext cx="2646878" cy="584775"/>
          </a:xfrm>
          <a:prstGeom prst="rect">
            <a:avLst/>
          </a:prstGeom>
          <a:noFill/>
        </p:spPr>
        <p:txBody>
          <a:bodyPr wrap="none" rtlCol="0">
            <a:spAutoFit/>
          </a:bodyPr>
          <a:lstStyle/>
          <a:p>
            <a:r>
              <a:rPr kumimoji="1" lang="ja-JP" altLang="en-US" sz="3200"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第</a:t>
            </a:r>
            <a:r>
              <a:rPr lang="ja-JP" altLang="en-US" sz="3200"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③</a:t>
            </a:r>
            <a:r>
              <a:rPr kumimoji="1" lang="ja-JP" altLang="en-US" sz="3200"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案を採用</a:t>
            </a:r>
          </a:p>
        </p:txBody>
      </p:sp>
      <p:sp>
        <p:nvSpPr>
          <p:cNvPr id="2" name="正方形/長方形 1"/>
          <p:cNvSpPr/>
          <p:nvPr/>
        </p:nvSpPr>
        <p:spPr>
          <a:xfrm>
            <a:off x="199040" y="3068961"/>
            <a:ext cx="4953000" cy="738664"/>
          </a:xfrm>
          <a:prstGeom prst="rect">
            <a:avLst/>
          </a:prstGeom>
        </p:spPr>
        <p:txBody>
          <a:bodyPr>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不可</a:t>
            </a:r>
            <a:r>
              <a:rPr lang="ja-JP" altLang="ja-JP" sz="1400" dirty="0">
                <a:latin typeface="ＭＳ ゴシック" panose="020B0609070205080204" pitchFamily="49" charset="-128"/>
                <a:ea typeface="ＭＳ ゴシック" panose="020B0609070205080204" pitchFamily="49" charset="-128"/>
              </a:rPr>
              <a:t>条件</a:t>
            </a:r>
            <a:r>
              <a:rPr lang="ja-JP" altLang="en-US" sz="1400" dirty="0">
                <a:latin typeface="ＭＳ ゴシック" panose="020B0609070205080204" pitchFamily="49" charset="-128"/>
                <a:ea typeface="ＭＳ ゴシック" panose="020B0609070205080204" pitchFamily="49" charset="-128"/>
              </a:rPr>
              <a:t>の</a:t>
            </a:r>
            <a:r>
              <a:rPr lang="ja-JP" altLang="ja-JP" sz="1400" dirty="0">
                <a:latin typeface="ＭＳ ゴシック" panose="020B0609070205080204" pitchFamily="49" charset="-128"/>
                <a:ea typeface="ＭＳ ゴシック" panose="020B0609070205080204" pitchFamily="49" charset="-128"/>
              </a:rPr>
              <a:t>保安林内影響の回避ならびに、経済性､積雪への対応において優れると判断される｢第③案：斜面中腹柵</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伏工｣を基本工種として選定。</a:t>
            </a:r>
            <a:endParaRPr lang="ja-JP" altLang="en-US" sz="1400"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213302" y="5446894"/>
            <a:ext cx="6923310" cy="1169551"/>
          </a:xfrm>
          <a:prstGeom prst="rect">
            <a:avLst/>
          </a:prstGeom>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ja-JP" sz="1400" dirty="0">
                <a:latin typeface="ＭＳ ゴシック" panose="020B0609070205080204" pitchFamily="49" charset="-128"/>
                <a:ea typeface="ＭＳ ゴシック" panose="020B0609070205080204" pitchFamily="49" charset="-128"/>
              </a:rPr>
              <a:t>一次</a:t>
            </a:r>
            <a:r>
              <a:rPr lang="ja-JP" altLang="en-US" sz="1400" dirty="0">
                <a:latin typeface="ＭＳ ゴシック" panose="020B0609070205080204" pitchFamily="49" charset="-128"/>
                <a:ea typeface="ＭＳ ゴシック" panose="020B0609070205080204" pitchFamily="49" charset="-128"/>
              </a:rPr>
              <a:t>選定</a:t>
            </a:r>
            <a:r>
              <a:rPr lang="ja-JP" altLang="ja-JP" sz="1400" dirty="0">
                <a:latin typeface="ＭＳ ゴシック" panose="020B0609070205080204" pitchFamily="49" charset="-128"/>
                <a:ea typeface="ＭＳ ゴシック" panose="020B0609070205080204" pitchFamily="49" charset="-128"/>
              </a:rPr>
              <a:t>にて選定した｢第③案：斜面中腹柵</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伏工｣について同等工法である中腹柵をコスト面対比を目的に比較した結果、一次</a:t>
            </a:r>
            <a:r>
              <a:rPr lang="ja-JP" altLang="en-US" sz="1400" dirty="0">
                <a:latin typeface="ＭＳ ゴシック" panose="020B0609070205080204" pitchFamily="49" charset="-128"/>
                <a:ea typeface="ＭＳ ゴシック" panose="020B0609070205080204" pitchFamily="49" charset="-128"/>
              </a:rPr>
              <a:t>選定での</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斜面中腹柵</a:t>
            </a:r>
            <a:r>
              <a:rPr lang="en-US" altLang="ja-JP" sz="1400" dirty="0">
                <a:latin typeface="ＭＳ ゴシック" panose="020B0609070205080204" pitchFamily="49" charset="-128"/>
                <a:ea typeface="ＭＳ ゴシック" panose="020B0609070205080204" pitchFamily="49" charset="-128"/>
              </a:rPr>
              <a:t>(SPARC</a:t>
            </a:r>
            <a:r>
              <a:rPr lang="ja-JP" altLang="ja-JP" sz="1400" dirty="0">
                <a:latin typeface="ＭＳ ゴシック" panose="020B0609070205080204" pitchFamily="49" charset="-128"/>
                <a:ea typeface="ＭＳ ゴシック" panose="020B0609070205080204" pitchFamily="49" charset="-128"/>
              </a:rPr>
              <a:t>フェンス</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が約</a:t>
            </a:r>
            <a:r>
              <a:rPr lang="en-US" altLang="ja-JP" sz="1400" dirty="0">
                <a:latin typeface="ＭＳ ゴシック" panose="020B0609070205080204" pitchFamily="49" charset="-128"/>
                <a:ea typeface="ＭＳ ゴシック" panose="020B0609070205080204" pitchFamily="49" charset="-128"/>
              </a:rPr>
              <a:t>10%</a:t>
            </a:r>
            <a:r>
              <a:rPr lang="ja-JP" altLang="ja-JP" sz="1400" dirty="0">
                <a:latin typeface="ＭＳ ゴシック" panose="020B0609070205080204" pitchFamily="49" charset="-128"/>
                <a:ea typeface="ＭＳ ゴシック" panose="020B0609070205080204" pitchFamily="49" charset="-128"/>
              </a:rPr>
              <a:t>程度経済性に優れる結果となった。</a:t>
            </a:r>
          </a:p>
          <a:p>
            <a:r>
              <a:rPr lang="ja-JP" altLang="en-US" sz="1400" dirty="0">
                <a:latin typeface="ＭＳ ゴシック" panose="020B0609070205080204" pitchFamily="49" charset="-128"/>
                <a:ea typeface="ＭＳ ゴシック" panose="020B0609070205080204" pitchFamily="49" charset="-128"/>
              </a:rPr>
              <a:t>　</a:t>
            </a:r>
            <a:r>
              <a:rPr lang="ja-JP" altLang="ja-JP" sz="1400" dirty="0">
                <a:latin typeface="ＭＳ ゴシック" panose="020B0609070205080204" pitchFamily="49" charset="-128"/>
                <a:ea typeface="ＭＳ ゴシック" panose="020B0609070205080204" pitchFamily="49" charset="-128"/>
              </a:rPr>
              <a:t>よって、当該工区における災害防除工法は『斜面中腹柵</a:t>
            </a:r>
            <a:r>
              <a:rPr lang="en-US" altLang="ja-JP" sz="1400" dirty="0">
                <a:latin typeface="ＭＳ ゴシック" panose="020B0609070205080204" pitchFamily="49" charset="-128"/>
                <a:ea typeface="ＭＳ ゴシック" panose="020B0609070205080204" pitchFamily="49" charset="-128"/>
              </a:rPr>
              <a:t>(SPARC</a:t>
            </a:r>
            <a:r>
              <a:rPr lang="ja-JP" altLang="ja-JP" sz="1400" dirty="0">
                <a:latin typeface="ＭＳ ゴシック" panose="020B0609070205080204" pitchFamily="49" charset="-128"/>
                <a:ea typeface="ＭＳ ゴシック" panose="020B0609070205080204" pitchFamily="49" charset="-128"/>
              </a:rPr>
              <a:t>フェンス</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伏工高強度型</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ハイパワーネット</a:t>
            </a:r>
            <a:r>
              <a:rPr lang="en-US" altLang="ja-JP"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』を適用工法として決定</a:t>
            </a:r>
            <a:r>
              <a:rPr lang="ja-JP" altLang="en-US" sz="1400" dirty="0">
                <a:latin typeface="ＭＳ ゴシック" panose="020B0609070205080204" pitchFamily="49" charset="-128"/>
                <a:ea typeface="ＭＳ ゴシック" panose="020B0609070205080204" pitchFamily="49" charset="-128"/>
              </a:rPr>
              <a:t>した</a:t>
            </a:r>
            <a:r>
              <a:rPr lang="ja-JP" altLang="ja-JP" sz="1400" dirty="0">
                <a:latin typeface="ＭＳ ゴシック" panose="020B0609070205080204" pitchFamily="49" charset="-128"/>
                <a:ea typeface="ＭＳ ゴシック" panose="020B0609070205080204" pitchFamily="49" charset="-128"/>
              </a:rPr>
              <a:t>。</a:t>
            </a:r>
          </a:p>
        </p:txBody>
      </p:sp>
      <p:sp>
        <p:nvSpPr>
          <p:cNvPr id="13" name="テキスト ボックス 12"/>
          <p:cNvSpPr txBox="1"/>
          <p:nvPr/>
        </p:nvSpPr>
        <p:spPr>
          <a:xfrm>
            <a:off x="6678945" y="1585129"/>
            <a:ext cx="1716191" cy="338554"/>
          </a:xfrm>
          <a:prstGeom prst="rect">
            <a:avLst/>
          </a:prstGeom>
          <a:noFill/>
        </p:spPr>
        <p:txBody>
          <a:bodyPr wrap="square" rtlCol="0">
            <a:spAutoFit/>
          </a:bodyPr>
          <a:lstStyle/>
          <a:p>
            <a:r>
              <a:rPr kumimoji="1" lang="ja-JP" altLang="en-US" sz="1600" dirty="0"/>
              <a:t>［</a:t>
            </a:r>
            <a:r>
              <a:rPr lang="ja-JP" altLang="en-US" sz="1600" dirty="0"/>
              <a:t>計画図</a:t>
            </a:r>
            <a:r>
              <a:rPr kumimoji="1" lang="ja-JP" altLang="en-US" sz="1600" dirty="0"/>
              <a:t>］</a:t>
            </a:r>
          </a:p>
        </p:txBody>
      </p:sp>
      <p:sp>
        <p:nvSpPr>
          <p:cNvPr id="14" name="下矢印 13"/>
          <p:cNvSpPr/>
          <p:nvPr/>
        </p:nvSpPr>
        <p:spPr>
          <a:xfrm>
            <a:off x="2441311" y="3852120"/>
            <a:ext cx="546061"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7227" y="2564905"/>
            <a:ext cx="4233739" cy="3608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18013" y="4671096"/>
            <a:ext cx="4478970" cy="3608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319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76636" y="1916832"/>
            <a:ext cx="6934200" cy="3474720"/>
          </a:xfrm>
        </p:spPr>
        <p:txBody>
          <a:bodyPr>
            <a:normAutofit lnSpcReduction="10000"/>
          </a:bodyPr>
          <a:lstStyle/>
          <a:p>
            <a:pPr marL="45720" indent="0" algn="ctr">
              <a:buNone/>
            </a:pPr>
            <a:r>
              <a:rPr lang="ja-JP" altLang="en-US" sz="4000" dirty="0">
                <a:solidFill>
                  <a:srgbClr val="3333FF"/>
                </a:solidFill>
                <a:latin typeface="メイリオ"/>
                <a:ea typeface="メイリオ"/>
              </a:rPr>
              <a:t>⽬　　次</a:t>
            </a:r>
          </a:p>
          <a:p>
            <a:pPr marL="0" indent="0">
              <a:lnSpc>
                <a:spcPct val="110000"/>
              </a:lnSpc>
              <a:buNone/>
            </a:pPr>
            <a:endParaRPr lang="en-US" altLang="ja-JP" sz="3600" dirty="0">
              <a:latin typeface="メイリオ"/>
              <a:ea typeface="メイリオ"/>
            </a:endParaRPr>
          </a:p>
          <a:p>
            <a:pPr marL="0" indent="0">
              <a:lnSpc>
                <a:spcPct val="110000"/>
              </a:lnSpc>
              <a:buNone/>
            </a:pPr>
            <a:r>
              <a:rPr lang="ja-JP" altLang="en-US" sz="3600" dirty="0">
                <a:latin typeface="メイリオ"/>
                <a:ea typeface="メイリオ"/>
              </a:rPr>
              <a:t>１</a:t>
            </a:r>
            <a:r>
              <a:rPr lang="en-US" altLang="ja-JP" sz="3600" dirty="0">
                <a:latin typeface="メイリオ"/>
                <a:ea typeface="メイリオ"/>
              </a:rPr>
              <a:t>.</a:t>
            </a:r>
            <a:r>
              <a:rPr lang="ja-JP" altLang="en-US" sz="3600" dirty="0">
                <a:latin typeface="メイリオ"/>
                <a:ea typeface="メイリオ"/>
              </a:rPr>
              <a:t>業務の内容</a:t>
            </a:r>
          </a:p>
          <a:p>
            <a:pPr marL="0" indent="0">
              <a:lnSpc>
                <a:spcPct val="110000"/>
              </a:lnSpc>
              <a:buNone/>
            </a:pPr>
            <a:r>
              <a:rPr lang="ja-JP" altLang="en-US" sz="3600" dirty="0">
                <a:latin typeface="メイリオ"/>
                <a:ea typeface="メイリオ"/>
              </a:rPr>
              <a:t>２</a:t>
            </a:r>
            <a:r>
              <a:rPr lang="en-US" altLang="ja-JP" sz="3600" dirty="0">
                <a:latin typeface="メイリオ"/>
                <a:ea typeface="メイリオ"/>
              </a:rPr>
              <a:t>.</a:t>
            </a:r>
            <a:r>
              <a:rPr lang="ja-JP" altLang="en-US" sz="3600" dirty="0">
                <a:latin typeface="メイリオ"/>
                <a:ea typeface="メイリオ"/>
              </a:rPr>
              <a:t>業務の技術的特徴</a:t>
            </a:r>
          </a:p>
          <a:p>
            <a:pPr marL="0" lvl="0" indent="0">
              <a:lnSpc>
                <a:spcPct val="110000"/>
              </a:lnSpc>
              <a:buClr>
                <a:srgbClr val="2DA2BF"/>
              </a:buClr>
              <a:buNone/>
            </a:pPr>
            <a:r>
              <a:rPr lang="ja-JP" altLang="en-US" sz="3600" dirty="0">
                <a:latin typeface="メイリオ"/>
                <a:ea typeface="メイリオ"/>
              </a:rPr>
              <a:t>３</a:t>
            </a:r>
            <a:r>
              <a:rPr lang="en-US" altLang="ja-JP" sz="3600" dirty="0">
                <a:latin typeface="メイリオ"/>
                <a:ea typeface="メイリオ"/>
              </a:rPr>
              <a:t>.</a:t>
            </a:r>
            <a:r>
              <a:rPr lang="ja-JP" altLang="en-US" sz="3600" dirty="0">
                <a:latin typeface="メイリオ"/>
                <a:ea typeface="メイリオ"/>
              </a:rPr>
              <a:t>苦労した点，⼯</a:t>
            </a:r>
            <a:r>
              <a:rPr lang="ja-JP" altLang="en-US" sz="3600" dirty="0" err="1">
                <a:latin typeface="メイリオ"/>
                <a:ea typeface="メイリオ"/>
              </a:rPr>
              <a:t>夫した</a:t>
            </a:r>
            <a:r>
              <a:rPr lang="ja-JP" altLang="en-US" sz="3600" dirty="0">
                <a:latin typeface="メイリオ"/>
                <a:ea typeface="メイリオ"/>
              </a:rPr>
              <a:t>点</a:t>
            </a:r>
            <a:endParaRPr lang="en-US" altLang="ja-JP" sz="3600" dirty="0">
              <a:latin typeface="メイリオ"/>
              <a:ea typeface="メイリオ"/>
            </a:endParaRPr>
          </a:p>
          <a:p>
            <a:pPr marL="0" lvl="0" indent="0" fontAlgn="base">
              <a:lnSpc>
                <a:spcPct val="110000"/>
              </a:lnSpc>
              <a:buClr>
                <a:srgbClr val="CCCCFF"/>
              </a:buClr>
              <a:buSzTx/>
              <a:buNone/>
            </a:pPr>
            <a:r>
              <a:rPr lang="ja-JP" altLang="en-US" sz="3600" dirty="0">
                <a:latin typeface="メイリオ"/>
                <a:ea typeface="メイリオ"/>
              </a:rPr>
              <a:t>４</a:t>
            </a:r>
            <a:r>
              <a:rPr lang="en-US" altLang="ja-JP" sz="3600" dirty="0">
                <a:latin typeface="メイリオ"/>
                <a:ea typeface="メイリオ"/>
              </a:rPr>
              <a:t>.</a:t>
            </a:r>
            <a:r>
              <a:rPr lang="ja-JP" altLang="en-US" sz="3600" kern="0" dirty="0">
                <a:solidFill>
                  <a:srgbClr val="000000"/>
                </a:solidFill>
                <a:latin typeface="メイリオ" pitchFamily="50" charset="-128"/>
                <a:ea typeface="メイリオ" pitchFamily="50" charset="-128"/>
                <a:cs typeface="メイリオ" pitchFamily="50" charset="-128"/>
              </a:rPr>
              <a:t>表彰に至る高評価の要因</a:t>
            </a:r>
          </a:p>
          <a:p>
            <a:pPr marL="45720" lvl="0" indent="0">
              <a:buClr>
                <a:srgbClr val="2DA2BF"/>
              </a:buClr>
              <a:buNone/>
            </a:pPr>
            <a:endParaRPr lang="en-US" altLang="ja-JP" sz="3600" dirty="0">
              <a:latin typeface="メイリオ"/>
              <a:ea typeface="メイリオ"/>
            </a:endParaRPr>
          </a:p>
          <a:p>
            <a:pPr marL="45720" indent="0">
              <a:buNone/>
            </a:pPr>
            <a:endParaRPr kumimoji="1" lang="ja-JP" altLang="en-US" dirty="0"/>
          </a:p>
        </p:txBody>
      </p:sp>
    </p:spTree>
    <p:extLst>
      <p:ext uri="{BB962C8B-B14F-4D97-AF65-F5344CB8AC3E}">
        <p14:creationId xmlns:p14="http://schemas.microsoft.com/office/powerpoint/2010/main" val="199921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1004" y="424280"/>
            <a:ext cx="9127014" cy="523220"/>
          </a:xfrm>
          <a:prstGeom prst="rect">
            <a:avLst/>
          </a:prstGeom>
        </p:spPr>
        <p:txBody>
          <a:bodyPr wrap="square">
            <a:spAutoFit/>
          </a:bodyPr>
          <a:lstStyle/>
          <a:p>
            <a:pPr marL="342900" indent="-342900" fontAlgn="base">
              <a:spcBef>
                <a:spcPct val="20000"/>
              </a:spcBef>
              <a:spcAft>
                <a:spcPct val="0"/>
              </a:spcAft>
              <a:buClr>
                <a:srgbClr val="CCCCFF"/>
              </a:buClr>
            </a:pPr>
            <a:r>
              <a:rPr lang="ja-JP" altLang="en-US" sz="2800" kern="0" dirty="0">
                <a:solidFill>
                  <a:srgbClr val="000000"/>
                </a:solidFill>
                <a:latin typeface="Arial"/>
                <a:ea typeface="メイリオ" pitchFamily="50" charset="-128"/>
                <a:cs typeface="メイリオ" pitchFamily="50" charset="-128"/>
              </a:rPr>
              <a:t>②</a:t>
            </a:r>
            <a:r>
              <a:rPr lang="en-US" altLang="ja-JP" sz="2800" kern="0" dirty="0">
                <a:solidFill>
                  <a:srgbClr val="000000"/>
                </a:solidFill>
                <a:latin typeface="Arial"/>
                <a:ea typeface="メイリオ" pitchFamily="50" charset="-128"/>
                <a:cs typeface="メイリオ" pitchFamily="50" charset="-128"/>
              </a:rPr>
              <a:t>-1</a:t>
            </a:r>
            <a:r>
              <a:rPr lang="ja-JP" altLang="en-US" sz="2800" kern="0" dirty="0">
                <a:solidFill>
                  <a:srgbClr val="000000"/>
                </a:solidFill>
                <a:latin typeface="Arial"/>
                <a:ea typeface="メイリオ" pitchFamily="50" charset="-128"/>
                <a:cs typeface="メイリオ" pitchFamily="50" charset="-128"/>
              </a:rPr>
              <a:t>状況調査結果・対策条件（笠木工区）</a:t>
            </a:r>
            <a:endParaRPr lang="en-US" altLang="ja-JP" sz="2800" kern="0" dirty="0">
              <a:solidFill>
                <a:srgbClr val="000000"/>
              </a:solidFill>
              <a:latin typeface="Arial"/>
              <a:ea typeface="メイリオ" pitchFamily="50" charset="-128"/>
              <a:cs typeface="メイリオ" pitchFamily="50" charset="-128"/>
            </a:endParaRPr>
          </a:p>
        </p:txBody>
      </p:sp>
      <p:sp>
        <p:nvSpPr>
          <p:cNvPr id="10" name="正方形/長方形 9"/>
          <p:cNvSpPr/>
          <p:nvPr/>
        </p:nvSpPr>
        <p:spPr>
          <a:xfrm>
            <a:off x="772223" y="911915"/>
            <a:ext cx="8034893" cy="400110"/>
          </a:xfrm>
          <a:prstGeom prst="rect">
            <a:avLst/>
          </a:prstGeom>
        </p:spPr>
        <p:txBody>
          <a:bodyPr wrap="square">
            <a:spAutoFit/>
          </a:bodyPr>
          <a:lstStyle/>
          <a:p>
            <a:pPr marL="342900" indent="-342900" fontAlgn="base">
              <a:spcBef>
                <a:spcPct val="20000"/>
              </a:spcBef>
              <a:spcAft>
                <a:spcPct val="0"/>
              </a:spcAft>
              <a:buClr>
                <a:srgbClr val="CCCCFF"/>
              </a:buClr>
            </a:pPr>
            <a:r>
              <a:rPr lang="en-US" altLang="ja-JP" sz="2000" kern="0" dirty="0">
                <a:solidFill>
                  <a:srgbClr val="000000"/>
                </a:solidFill>
                <a:latin typeface="Arial"/>
                <a:ea typeface="メイリオ" pitchFamily="50" charset="-128"/>
                <a:cs typeface="メイリオ" pitchFamily="50" charset="-128"/>
              </a:rPr>
              <a:t>【</a:t>
            </a:r>
            <a:r>
              <a:rPr lang="ja-JP" altLang="en-US" sz="2000" kern="0" dirty="0">
                <a:solidFill>
                  <a:srgbClr val="000000"/>
                </a:solidFill>
                <a:latin typeface="Arial"/>
                <a:ea typeface="メイリオ" pitchFamily="50" charset="-128"/>
                <a:cs typeface="メイリオ" pitchFamily="50" charset="-128"/>
              </a:rPr>
              <a:t>課題</a:t>
            </a:r>
            <a:r>
              <a:rPr lang="en-US" altLang="ja-JP" sz="2000" kern="0" dirty="0">
                <a:solidFill>
                  <a:srgbClr val="000000"/>
                </a:solidFill>
                <a:latin typeface="Arial"/>
                <a:ea typeface="メイリオ" pitchFamily="50" charset="-128"/>
                <a:cs typeface="メイリオ" pitchFamily="50" charset="-128"/>
              </a:rPr>
              <a:t>】</a:t>
            </a:r>
            <a:r>
              <a:rPr lang="ja-JP" altLang="en-US" sz="2000" kern="0" dirty="0">
                <a:solidFill>
                  <a:srgbClr val="000000"/>
                </a:solidFill>
                <a:latin typeface="Arial"/>
                <a:ea typeface="メイリオ" pitchFamily="50" charset="-128"/>
                <a:cs typeface="メイリオ" pitchFamily="50" charset="-128"/>
              </a:rPr>
              <a:t>：</a:t>
            </a:r>
            <a:r>
              <a:rPr lang="ja-JP" altLang="ja-JP" sz="2000" dirty="0"/>
              <a:t>基準書に準じた形での落石危険度</a:t>
            </a:r>
            <a:r>
              <a:rPr lang="ja-JP" altLang="en-US" sz="2000" dirty="0"/>
              <a:t>の再</a:t>
            </a:r>
            <a:r>
              <a:rPr lang="ja-JP" altLang="ja-JP" sz="2000" dirty="0"/>
              <a:t>評価</a:t>
            </a:r>
            <a:endParaRPr lang="en-US" altLang="ja-JP" sz="2000" kern="0" dirty="0">
              <a:solidFill>
                <a:srgbClr val="000000"/>
              </a:solidFill>
              <a:latin typeface="Arial"/>
              <a:ea typeface="メイリオ" pitchFamily="50" charset="-128"/>
              <a:cs typeface="メイリオ" pitchFamily="50" charset="-128"/>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44" y="3382014"/>
            <a:ext cx="2386203"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390043" y="4569644"/>
            <a:ext cx="4953000" cy="1415772"/>
          </a:xfrm>
          <a:prstGeom prst="rect">
            <a:avLst/>
          </a:prstGeom>
        </p:spPr>
        <p:txBody>
          <a:bodyPr>
            <a:spAutoFit/>
          </a:bodyPr>
          <a:lstStyle/>
          <a:p>
            <a:pPr latinLnBrk="1"/>
            <a:r>
              <a:rPr lang="ja-JP" altLang="ja-JP" sz="1600" dirty="0"/>
              <a:t>対策工法の対象区間</a:t>
            </a:r>
          </a:p>
          <a:p>
            <a:pPr latinLnBrk="1"/>
            <a:r>
              <a:rPr lang="ja-JP" altLang="en-US" sz="1400" dirty="0">
                <a:latin typeface="ＭＳ ゴシック" panose="020B0609070205080204" pitchFamily="49" charset="-128"/>
                <a:ea typeface="ＭＳ ゴシック" panose="020B0609070205080204" pitchFamily="49" charset="-128"/>
              </a:rPr>
              <a:t>　</a:t>
            </a:r>
            <a:r>
              <a:rPr lang="ja-JP" altLang="ja-JP" sz="1400" dirty="0">
                <a:latin typeface="ＭＳ ゴシック" panose="020B0609070205080204" pitchFamily="49" charset="-128"/>
                <a:ea typeface="ＭＳ ゴシック" panose="020B0609070205080204" pitchFamily="49" charset="-128"/>
              </a:rPr>
              <a:t>当該区間の対策範囲は、実際に落石が発生し、直接的に山脚部に到達した履歴と転石・落石調査結果の危険ﾗﾝｸによって、今後の落石が極めて高い個体を確認したうえで、現地の状況を勘案し</a:t>
            </a:r>
            <a:r>
              <a:rPr lang="ja-JP" altLang="en-US" sz="1400" dirty="0">
                <a:latin typeface="ＭＳ ゴシック" panose="020B0609070205080204" pitchFamily="49" charset="-128"/>
                <a:ea typeface="ＭＳ ゴシック" panose="020B0609070205080204" pitchFamily="49" charset="-128"/>
              </a:rPr>
              <a:t>、</a:t>
            </a:r>
            <a:r>
              <a:rPr lang="ja-JP" altLang="ja-JP" sz="1400" dirty="0">
                <a:latin typeface="ＭＳ ゴシック" panose="020B0609070205080204" pitchFamily="49" charset="-128"/>
                <a:ea typeface="ＭＳ ゴシック" panose="020B0609070205080204" pitchFamily="49" charset="-128"/>
              </a:rPr>
              <a:t>施工可能工種等の総合的な観点など</a:t>
            </a:r>
            <a:r>
              <a:rPr lang="ja-JP" altLang="en-US" sz="1400" dirty="0">
                <a:latin typeface="ＭＳ ゴシック" panose="020B0609070205080204" pitchFamily="49" charset="-128"/>
                <a:ea typeface="ＭＳ ゴシック" panose="020B0609070205080204" pitchFamily="49" charset="-128"/>
              </a:rPr>
              <a:t>から、</a:t>
            </a:r>
            <a:r>
              <a:rPr lang="en-US" altLang="ja-JP" sz="1400" dirty="0">
                <a:latin typeface="ＭＳ ゴシック" panose="020B0609070205080204" pitchFamily="49" charset="-128"/>
                <a:ea typeface="ＭＳ ゴシック" panose="020B0609070205080204" pitchFamily="49" charset="-128"/>
              </a:rPr>
              <a:t>L=</a:t>
            </a:r>
            <a:r>
              <a:rPr lang="ja-JP" altLang="ja-JP" sz="1400" dirty="0">
                <a:latin typeface="ＭＳ ゴシック" panose="020B0609070205080204" pitchFamily="49" charset="-128"/>
                <a:ea typeface="ＭＳ ゴシック" panose="020B0609070205080204" pitchFamily="49" charset="-128"/>
              </a:rPr>
              <a:t>約</a:t>
            </a:r>
            <a:r>
              <a:rPr lang="en-US" altLang="ja-JP" sz="1400" dirty="0">
                <a:latin typeface="ＭＳ ゴシック" panose="020B0609070205080204" pitchFamily="49" charset="-128"/>
                <a:ea typeface="ＭＳ ゴシック" panose="020B0609070205080204" pitchFamily="49" charset="-128"/>
              </a:rPr>
              <a:t>120</a:t>
            </a:r>
            <a:r>
              <a:rPr lang="ja-JP" altLang="ja-JP" sz="1400" dirty="0" err="1">
                <a:latin typeface="ＭＳ ゴシック" panose="020B0609070205080204" pitchFamily="49" charset="-128"/>
                <a:ea typeface="ＭＳ ゴシック" panose="020B0609070205080204" pitchFamily="49" charset="-128"/>
              </a:rPr>
              <a:t>ｍ</a:t>
            </a:r>
            <a:r>
              <a:rPr lang="ja-JP" altLang="ja-JP" sz="1400" dirty="0">
                <a:latin typeface="ＭＳ ゴシック" panose="020B0609070205080204" pitchFamily="49" charset="-128"/>
                <a:ea typeface="ＭＳ ゴシック" panose="020B0609070205080204" pitchFamily="49" charset="-128"/>
              </a:rPr>
              <a:t>の範囲を必要区間として設定した。</a:t>
            </a:r>
          </a:p>
        </p:txBody>
      </p:sp>
      <p:sp>
        <p:nvSpPr>
          <p:cNvPr id="3" name="正方形/長方形 2"/>
          <p:cNvSpPr/>
          <p:nvPr/>
        </p:nvSpPr>
        <p:spPr>
          <a:xfrm>
            <a:off x="5805710" y="1926357"/>
            <a:ext cx="3588399" cy="1077218"/>
          </a:xfrm>
          <a:prstGeom prst="rect">
            <a:avLst/>
          </a:prstGeom>
        </p:spPr>
        <p:txBody>
          <a:bodyPr wrap="square">
            <a:spAutoFit/>
          </a:bodyPr>
          <a:lstStyle/>
          <a:p>
            <a:pPr latinLnBrk="1"/>
            <a:r>
              <a:rPr lang="ja-JP" altLang="en-US" sz="1600" dirty="0"/>
              <a:t>　</a:t>
            </a:r>
            <a:r>
              <a:rPr lang="ja-JP" altLang="ja-JP" sz="1600" dirty="0"/>
              <a:t>調査結果より、当該斜面に分布し落石危険度ﾗﾝｸ：Ａ</a:t>
            </a:r>
            <a:r>
              <a:rPr lang="en-US" altLang="ja-JP" sz="1600" dirty="0"/>
              <a:t>or</a:t>
            </a:r>
            <a:r>
              <a:rPr lang="ja-JP" altLang="ja-JP" sz="1600" dirty="0"/>
              <a:t>Ｂに該当する転石・浮石の個体別落石エネルギーは、</a:t>
            </a:r>
            <a:r>
              <a:rPr lang="en-US" altLang="ja-JP" sz="1600" b="1" dirty="0">
                <a:latin typeface="ＭＳ Ｐゴシック" panose="020B0600070205080204" pitchFamily="50" charset="-128"/>
                <a:ea typeface="ＭＳ Ｐゴシック" panose="020B0600070205080204" pitchFamily="50" charset="-128"/>
              </a:rPr>
              <a:t>20</a:t>
            </a:r>
            <a:r>
              <a:rPr lang="ja-JP" altLang="ja-JP" sz="1600" b="1" dirty="0">
                <a:latin typeface="ＭＳ Ｐゴシック" panose="020B0600070205080204" pitchFamily="50" charset="-128"/>
                <a:ea typeface="ＭＳ Ｐゴシック" panose="020B0600070205080204" pitchFamily="50" charset="-128"/>
              </a:rPr>
              <a:t>～</a:t>
            </a:r>
            <a:r>
              <a:rPr lang="en-US" altLang="ja-JP" sz="1600" b="1" dirty="0">
                <a:latin typeface="ＭＳ Ｐゴシック" panose="020B0600070205080204" pitchFamily="50" charset="-128"/>
                <a:ea typeface="ＭＳ Ｐゴシック" panose="020B0600070205080204" pitchFamily="50" charset="-128"/>
              </a:rPr>
              <a:t>3,545KJ</a:t>
            </a:r>
            <a:r>
              <a:rPr lang="ja-JP" altLang="ja-JP" sz="1600" dirty="0"/>
              <a:t>となる。</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11" y="1484784"/>
            <a:ext cx="4387300" cy="279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146" y="3392996"/>
            <a:ext cx="200655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23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90129" y="670233"/>
            <a:ext cx="9127014" cy="52322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28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28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基礎地盤の選定条件を明確にする</a:t>
            </a:r>
            <a:endParaRPr lang="en-US" altLang="ja-JP" sz="2800" u="sng"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492923" y="1340768"/>
            <a:ext cx="9007728" cy="830997"/>
          </a:xfrm>
          <a:prstGeom prst="rect">
            <a:avLst/>
          </a:prstGeom>
          <a:noFill/>
        </p:spPr>
        <p:txBody>
          <a:bodyPr wrap="square" rtlCol="0">
            <a:spAutoFit/>
          </a:bodyPr>
          <a:lstStyle/>
          <a:p>
            <a:r>
              <a:rPr lang="ja-JP" altLang="en-US" sz="2400" kern="0" dirty="0">
                <a:solidFill>
                  <a:srgbClr val="000000"/>
                </a:solidFill>
                <a:latin typeface="Arial"/>
                <a:ea typeface="メイリオ" pitchFamily="50" charset="-128"/>
                <a:cs typeface="メイリオ" pitchFamily="50" charset="-128"/>
              </a:rPr>
              <a:t>基礎地盤面の深度・岩級区分について、貫入試験・露頭面観察を実施して決定根拠を明確にした。</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4312258" y="4077072"/>
            <a:ext cx="9685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923" y="2171765"/>
            <a:ext cx="5235373" cy="341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105" y="2261263"/>
            <a:ext cx="1794199" cy="123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9105" y="3709249"/>
            <a:ext cx="1794199" cy="123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7809595" y="2261263"/>
            <a:ext cx="1789303" cy="1239702"/>
          </a:xfrm>
          <a:prstGeom prst="rect">
            <a:avLst/>
          </a:prstGeom>
          <a:noFill/>
          <a:ln>
            <a:noFill/>
          </a:ln>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7809595" y="3671785"/>
            <a:ext cx="1789303" cy="1239702"/>
          </a:xfrm>
          <a:prstGeom prst="rect">
            <a:avLst/>
          </a:prstGeom>
          <a:noFill/>
          <a:ln>
            <a:noFill/>
          </a:ln>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981789" y="5065083"/>
            <a:ext cx="1492716"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ｻｳﾝﾃﾞｨﾝｸﾞ試験</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5728296" y="5065084"/>
            <a:ext cx="2185214"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簡易動的コーン貫入</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試験</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7450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6506" y="911915"/>
            <a:ext cx="8658962" cy="400110"/>
          </a:xfrm>
          <a:prstGeom prst="rect">
            <a:avLst/>
          </a:prstGeom>
        </p:spPr>
        <p:txBody>
          <a:bodyPr wrap="square">
            <a:spAutoFit/>
          </a:bodyPr>
          <a:lstStyle/>
          <a:p>
            <a:pPr marL="342900" indent="-342900" fontAlgn="base">
              <a:spcBef>
                <a:spcPct val="20000"/>
              </a:spcBef>
              <a:spcAft>
                <a:spcPct val="0"/>
              </a:spcAft>
              <a:buClr>
                <a:srgbClr val="CCCCFF"/>
              </a:buClr>
            </a:pPr>
            <a:r>
              <a:rPr lang="en-US" altLang="ja-JP" sz="2000" kern="0" dirty="0">
                <a:solidFill>
                  <a:srgbClr val="000000"/>
                </a:solidFill>
                <a:latin typeface="Arial"/>
                <a:ea typeface="メイリオ" pitchFamily="50" charset="-128"/>
                <a:cs typeface="メイリオ" pitchFamily="50" charset="-128"/>
              </a:rPr>
              <a:t>【</a:t>
            </a:r>
            <a:r>
              <a:rPr lang="ja-JP" altLang="en-US" sz="2000" kern="0" dirty="0">
                <a:solidFill>
                  <a:srgbClr val="000000"/>
                </a:solidFill>
                <a:latin typeface="Arial"/>
                <a:ea typeface="メイリオ" pitchFamily="50" charset="-128"/>
                <a:cs typeface="メイリオ" pitchFamily="50" charset="-128"/>
              </a:rPr>
              <a:t>課題</a:t>
            </a:r>
            <a:r>
              <a:rPr lang="en-US" altLang="ja-JP" sz="2000" kern="0" dirty="0">
                <a:solidFill>
                  <a:srgbClr val="000000"/>
                </a:solidFill>
                <a:latin typeface="Arial"/>
                <a:ea typeface="メイリオ" pitchFamily="50" charset="-128"/>
                <a:cs typeface="メイリオ" pitchFamily="50" charset="-128"/>
              </a:rPr>
              <a:t>】</a:t>
            </a:r>
            <a:r>
              <a:rPr lang="ja-JP" altLang="en-US" sz="2000" kern="0" dirty="0">
                <a:solidFill>
                  <a:srgbClr val="000000"/>
                </a:solidFill>
                <a:latin typeface="Arial"/>
                <a:ea typeface="メイリオ" pitchFamily="50" charset="-128"/>
                <a:cs typeface="メイリオ" pitchFamily="50" charset="-128"/>
              </a:rPr>
              <a:t>：予防工・防護工あるいは相互による組み合わせでの</a:t>
            </a:r>
            <a:r>
              <a:rPr lang="ja-JP" altLang="ja-JP" sz="2000" dirty="0"/>
              <a:t>評価</a:t>
            </a:r>
            <a:endParaRPr lang="en-US" altLang="ja-JP" sz="2000" kern="0" dirty="0">
              <a:solidFill>
                <a:srgbClr val="000000"/>
              </a:solidFill>
              <a:latin typeface="Arial"/>
              <a:ea typeface="メイリオ" pitchFamily="50" charset="-128"/>
              <a:cs typeface="メイリオ" pitchFamily="50" charset="-128"/>
            </a:endParaRPr>
          </a:p>
        </p:txBody>
      </p:sp>
      <p:sp>
        <p:nvSpPr>
          <p:cNvPr id="7" name="テキスト ボックス 6"/>
          <p:cNvSpPr txBox="1"/>
          <p:nvPr/>
        </p:nvSpPr>
        <p:spPr>
          <a:xfrm>
            <a:off x="10257589" y="5508522"/>
            <a:ext cx="2491388" cy="584775"/>
          </a:xfrm>
          <a:prstGeom prst="rect">
            <a:avLst/>
          </a:prstGeom>
          <a:noFill/>
        </p:spPr>
        <p:txBody>
          <a:bodyPr wrap="none" rtlCol="0">
            <a:spAutoFit/>
          </a:bodyPr>
          <a:lstStyle/>
          <a:p>
            <a:r>
              <a:rPr kumimoji="1" lang="ja-JP" altLang="en-US" sz="3200"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dirty="0">
                <a:solidFill>
                  <a:srgbClr val="008000"/>
                </a:solidFill>
                <a:latin typeface="メイリオ" panose="020B0604030504040204" pitchFamily="50" charset="-128"/>
                <a:ea typeface="メイリオ" panose="020B0604030504040204" pitchFamily="50" charset="-128"/>
                <a:cs typeface="メイリオ" panose="020B0604030504040204" pitchFamily="50" charset="-128"/>
              </a:rPr>
              <a:t>案を採用</a:t>
            </a:r>
          </a:p>
        </p:txBody>
      </p:sp>
      <p:sp>
        <p:nvSpPr>
          <p:cNvPr id="9" name="正方形/長方形 8"/>
          <p:cNvSpPr/>
          <p:nvPr/>
        </p:nvSpPr>
        <p:spPr>
          <a:xfrm>
            <a:off x="267095" y="388695"/>
            <a:ext cx="9127014" cy="523220"/>
          </a:xfrm>
          <a:prstGeom prst="rect">
            <a:avLst/>
          </a:prstGeom>
        </p:spPr>
        <p:txBody>
          <a:bodyPr wrap="square">
            <a:spAutoFit/>
          </a:bodyPr>
          <a:lstStyle/>
          <a:p>
            <a:pPr marL="342900" indent="-342900" fontAlgn="base">
              <a:spcBef>
                <a:spcPct val="20000"/>
              </a:spcBef>
              <a:spcAft>
                <a:spcPct val="0"/>
              </a:spcAft>
              <a:buClr>
                <a:srgbClr val="CCCCFF"/>
              </a:buClr>
            </a:pPr>
            <a:r>
              <a:rPr lang="ja-JP" altLang="en-US" sz="2800" u="sng" kern="0" dirty="0">
                <a:solidFill>
                  <a:srgbClr val="000000"/>
                </a:solidFill>
                <a:latin typeface="Arial"/>
                <a:ea typeface="メイリオ" pitchFamily="50" charset="-128"/>
                <a:cs typeface="メイリオ" pitchFamily="50" charset="-128"/>
              </a:rPr>
              <a:t>②</a:t>
            </a:r>
            <a:r>
              <a:rPr lang="en-US" altLang="ja-JP" sz="2800" u="sng" kern="0" dirty="0">
                <a:solidFill>
                  <a:srgbClr val="000000"/>
                </a:solidFill>
                <a:latin typeface="Arial"/>
                <a:ea typeface="メイリオ" pitchFamily="50" charset="-128"/>
                <a:cs typeface="メイリオ" pitchFamily="50" charset="-128"/>
              </a:rPr>
              <a:t>-3</a:t>
            </a:r>
            <a:r>
              <a:rPr lang="ja-JP" altLang="en-US" sz="2800" u="sng" kern="0" dirty="0">
                <a:solidFill>
                  <a:srgbClr val="000000"/>
                </a:solidFill>
                <a:latin typeface="Arial"/>
                <a:ea typeface="メイリオ" pitchFamily="50" charset="-128"/>
                <a:cs typeface="メイリオ" pitchFamily="50" charset="-128"/>
              </a:rPr>
              <a:t>落石対策工の選定（笠木工区）</a:t>
            </a:r>
            <a:endParaRPr lang="en-US" altLang="ja-JP" sz="2800" u="sng" kern="0" dirty="0">
              <a:solidFill>
                <a:srgbClr val="000000"/>
              </a:solidFill>
              <a:latin typeface="Arial"/>
              <a:ea typeface="メイリオ" pitchFamily="50" charset="-128"/>
              <a:cs typeface="メイリオ" pitchFamily="50" charset="-128"/>
            </a:endParaRPr>
          </a:p>
        </p:txBody>
      </p:sp>
      <p:sp>
        <p:nvSpPr>
          <p:cNvPr id="10" name="テキスト ボックス 9"/>
          <p:cNvSpPr txBox="1"/>
          <p:nvPr/>
        </p:nvSpPr>
        <p:spPr>
          <a:xfrm>
            <a:off x="94201" y="1333084"/>
            <a:ext cx="5095066" cy="338554"/>
          </a:xfrm>
          <a:prstGeom prst="rect">
            <a:avLst/>
          </a:prstGeom>
          <a:noFill/>
        </p:spPr>
        <p:txBody>
          <a:bodyPr wrap="square" rtlCol="0">
            <a:spAutoFit/>
          </a:bodyPr>
          <a:lstStyle/>
          <a:p>
            <a:r>
              <a:rPr kumimoji="1" lang="ja-JP" altLang="en-US" sz="1600" dirty="0"/>
              <a:t>［一次選定］</a:t>
            </a:r>
            <a:r>
              <a:rPr lang="ja-JP" altLang="ja-JP" sz="1600" dirty="0">
                <a:latin typeface="ＭＳ ゴシック" panose="020B0609070205080204" pitchFamily="49" charset="-128"/>
                <a:ea typeface="ＭＳ ゴシック" panose="020B0609070205080204" pitchFamily="49" charset="-128"/>
              </a:rPr>
              <a:t>対象 落石エネルギー：</a:t>
            </a:r>
            <a:r>
              <a:rPr lang="en-US" altLang="ja-JP" sz="1600" dirty="0">
                <a:latin typeface="ＭＳ ゴシック" panose="020B0609070205080204" pitchFamily="49" charset="-128"/>
                <a:ea typeface="ＭＳ ゴシック" panose="020B0609070205080204" pitchFamily="49" charset="-128"/>
              </a:rPr>
              <a:t>86</a:t>
            </a:r>
            <a:r>
              <a:rPr lang="ja-JP" altLang="ja-JP"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3545KJ</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391257" y="3689752"/>
            <a:ext cx="4361955" cy="338554"/>
          </a:xfrm>
          <a:prstGeom prst="rect">
            <a:avLst/>
          </a:prstGeom>
          <a:noFill/>
        </p:spPr>
        <p:txBody>
          <a:bodyPr wrap="square" rtlCol="0">
            <a:spAutoFit/>
          </a:bodyPr>
          <a:lstStyle/>
          <a:p>
            <a:r>
              <a:rPr kumimoji="1" lang="ja-JP" altLang="en-US" sz="1600" dirty="0"/>
              <a:t>［二次選定］</a:t>
            </a:r>
            <a:r>
              <a:rPr lang="ja-JP" altLang="ja-JP" sz="1600" dirty="0">
                <a:latin typeface="ＭＳ ゴシック" panose="020B0609070205080204" pitchFamily="49" charset="-128"/>
                <a:ea typeface="ＭＳ ゴシック" panose="020B0609070205080204" pitchFamily="49" charset="-128"/>
              </a:rPr>
              <a:t>同等工種との比較</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5844427" y="1521710"/>
            <a:ext cx="3251745" cy="338554"/>
          </a:xfrm>
          <a:prstGeom prst="rect">
            <a:avLst/>
          </a:prstGeom>
          <a:noFill/>
        </p:spPr>
        <p:txBody>
          <a:bodyPr wrap="square" rtlCol="0">
            <a:spAutoFit/>
          </a:bodyPr>
          <a:lstStyle/>
          <a:p>
            <a:r>
              <a:rPr kumimoji="1" lang="ja-JP" altLang="en-US" sz="1600" dirty="0"/>
              <a:t>［</a:t>
            </a:r>
            <a:r>
              <a:rPr lang="ja-JP" altLang="ja-JP" sz="1600" dirty="0"/>
              <a:t>予備</a:t>
            </a:r>
            <a:r>
              <a:rPr lang="ja-JP" altLang="en-US" sz="1600" dirty="0"/>
              <a:t>計画</a:t>
            </a:r>
            <a:r>
              <a:rPr lang="ja-JP" altLang="ja-JP" sz="1600" dirty="0"/>
              <a:t>と</a:t>
            </a:r>
            <a:r>
              <a:rPr lang="ja-JP" altLang="en-US" sz="1600" dirty="0"/>
              <a:t>の</a:t>
            </a:r>
            <a:r>
              <a:rPr lang="ja-JP" altLang="ja-JP" sz="1600" dirty="0"/>
              <a:t>概算事業費比較</a:t>
            </a:r>
            <a:r>
              <a:rPr kumimoji="1" lang="ja-JP" altLang="en-US" sz="1600" dirty="0"/>
              <a:t>］</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9" r="33511" b="9254"/>
          <a:stretch/>
        </p:blipFill>
        <p:spPr bwMode="auto">
          <a:xfrm>
            <a:off x="439117" y="1671638"/>
            <a:ext cx="4055220" cy="13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24" r="30772" b="6453"/>
          <a:stretch/>
        </p:blipFill>
        <p:spPr bwMode="auto">
          <a:xfrm>
            <a:off x="403996" y="4005064"/>
            <a:ext cx="4349216" cy="165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25493" y="2997251"/>
            <a:ext cx="4953000" cy="646331"/>
          </a:xfrm>
          <a:prstGeom prst="rect">
            <a:avLst/>
          </a:prstGeom>
        </p:spPr>
        <p:txBody>
          <a:bodyPr>
            <a:spAutoFit/>
          </a:bodyPr>
          <a:lstStyle/>
          <a:p>
            <a:r>
              <a:rPr lang="ja-JP" altLang="en-US" sz="1200" dirty="0"/>
              <a:t>　</a:t>
            </a:r>
            <a:r>
              <a:rPr lang="ja-JP" altLang="ja-JP" sz="1200" dirty="0">
                <a:latin typeface="ＭＳ ゴシック" panose="020B0609070205080204" pitchFamily="49" charset="-128"/>
                <a:ea typeface="ＭＳ ゴシック" panose="020B0609070205080204" pitchFamily="49" charset="-128"/>
              </a:rPr>
              <a:t>選定条件となる経済性､積雪への対応、経済性において優れると判断される｢第①案：伏工高強度型</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ハイパワーネット</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除去工｣を個別処理対策の基本工種として選定した。</a:t>
            </a:r>
            <a:endParaRPr lang="ja-JP" altLang="en-US" sz="1200" dirty="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460183" y="5662434"/>
            <a:ext cx="4953000" cy="1200329"/>
          </a:xfrm>
          <a:prstGeom prst="rect">
            <a:avLst/>
          </a:prstGeom>
        </p:spPr>
        <p:txBody>
          <a:bodyPr>
            <a:spAutoFit/>
          </a:bodyPr>
          <a:lstStyle/>
          <a:p>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防護工のみで斜面全体の単独対策を行う第</a:t>
            </a:r>
            <a:r>
              <a:rPr lang="en-US" altLang="ja-JP" sz="1200" dirty="0">
                <a:latin typeface="ＭＳ ゴシック" panose="020B0609070205080204" pitchFamily="49" charset="-128"/>
                <a:ea typeface="ＭＳ ゴシック" panose="020B0609070205080204" pitchFamily="49" charset="-128"/>
              </a:rPr>
              <a:t>C</a:t>
            </a:r>
            <a:r>
              <a:rPr lang="ja-JP" altLang="ja-JP" sz="1200" dirty="0">
                <a:latin typeface="ＭＳ ゴシック" panose="020B0609070205080204" pitchFamily="49" charset="-128"/>
                <a:ea typeface="ＭＳ ゴシック" panose="020B0609070205080204" pitchFamily="49" charset="-128"/>
              </a:rPr>
              <a:t>案～第</a:t>
            </a:r>
            <a:r>
              <a:rPr lang="en-US" altLang="ja-JP" sz="1200" dirty="0">
                <a:latin typeface="ＭＳ ゴシック" panose="020B0609070205080204" pitchFamily="49" charset="-128"/>
                <a:ea typeface="ＭＳ ゴシック" panose="020B0609070205080204" pitchFamily="49" charset="-128"/>
              </a:rPr>
              <a:t>D</a:t>
            </a:r>
            <a:r>
              <a:rPr lang="ja-JP" altLang="ja-JP" sz="1200" dirty="0">
                <a:latin typeface="ＭＳ ゴシック" panose="020B0609070205080204" pitchFamily="49" charset="-128"/>
                <a:ea typeface="ＭＳ ゴシック" panose="020B0609070205080204" pitchFamily="49" charset="-128"/>
              </a:rPr>
              <a:t>案は、施工が単純工程で済むものの経済性では</a:t>
            </a:r>
            <a:r>
              <a:rPr lang="en-US" altLang="ja-JP" sz="1200" dirty="0">
                <a:latin typeface="ＭＳ ゴシック" panose="020B0609070205080204" pitchFamily="49" charset="-128"/>
                <a:ea typeface="ＭＳ ゴシック" panose="020B0609070205080204" pitchFamily="49" charset="-128"/>
              </a:rPr>
              <a:t>2.5</a:t>
            </a:r>
            <a:r>
              <a:rPr lang="ja-JP" altLang="ja-JP" sz="1200" dirty="0">
                <a:latin typeface="ＭＳ ゴシック" panose="020B0609070205080204" pitchFamily="49" charset="-128"/>
                <a:ea typeface="ＭＳ ゴシック" panose="020B0609070205080204" pitchFamily="49" charset="-128"/>
              </a:rPr>
              <a:t>倍～</a:t>
            </a:r>
            <a:r>
              <a:rPr lang="en-US" altLang="ja-JP" sz="1200" dirty="0">
                <a:latin typeface="ＭＳ ゴシック" panose="020B0609070205080204" pitchFamily="49" charset="-128"/>
                <a:ea typeface="ＭＳ ゴシック" panose="020B0609070205080204" pitchFamily="49" charset="-128"/>
              </a:rPr>
              <a:t>3.5</a:t>
            </a:r>
            <a:r>
              <a:rPr lang="ja-JP" altLang="ja-JP" sz="1200" dirty="0">
                <a:latin typeface="ＭＳ ゴシック" panose="020B0609070205080204" pitchFamily="49" charset="-128"/>
                <a:ea typeface="ＭＳ ゴシック" panose="020B0609070205080204" pitchFamily="49" charset="-128"/>
              </a:rPr>
              <a:t>倍相当のコストで大きく不利となる結果</a:t>
            </a:r>
            <a:r>
              <a:rPr lang="ja-JP" altLang="en-US" sz="1200" dirty="0">
                <a:latin typeface="ＭＳ ゴシック" panose="020B0609070205080204" pitchFamily="49" charset="-128"/>
                <a:ea typeface="ＭＳ ゴシック" panose="020B0609070205080204" pitchFamily="49" charset="-128"/>
              </a:rPr>
              <a:t>とな</a:t>
            </a:r>
            <a:r>
              <a:rPr lang="ja-JP" altLang="ja-JP" sz="1200" dirty="0">
                <a:latin typeface="ＭＳ ゴシック" panose="020B0609070205080204" pitchFamily="49" charset="-128"/>
                <a:ea typeface="ＭＳ ゴシック" panose="020B0609070205080204" pitchFamily="49" charset="-128"/>
              </a:rPr>
              <a:t>った。</a:t>
            </a:r>
          </a:p>
          <a:p>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よって、当該計画区間における落石対策としては、予防工対策と防護工対策を組み合わせる【予防工</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ハイパワーネット</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除去工</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防護工</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アークフェンス</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】による対策工法を適用</a:t>
            </a:r>
            <a:r>
              <a:rPr lang="ja-JP" altLang="en-US" sz="1200" dirty="0">
                <a:latin typeface="ＭＳ ゴシック" panose="020B0609070205080204" pitchFamily="49" charset="-128"/>
                <a:ea typeface="ＭＳ ゴシック" panose="020B0609070205080204" pitchFamily="49" charset="-128"/>
              </a:rPr>
              <a:t>した</a:t>
            </a:r>
            <a:r>
              <a:rPr lang="ja-JP" altLang="ja-JP" sz="1200" dirty="0">
                <a:latin typeface="ＭＳ ゴシック" panose="020B0609070205080204" pitchFamily="49" charset="-128"/>
                <a:ea typeface="ＭＳ ゴシック" panose="020B0609070205080204" pitchFamily="49" charset="-128"/>
              </a:rPr>
              <a:t>。</a:t>
            </a:r>
          </a:p>
        </p:txBody>
      </p:sp>
      <p:sp>
        <p:nvSpPr>
          <p:cNvPr id="5" name="正方形/長方形 4"/>
          <p:cNvSpPr/>
          <p:nvPr/>
        </p:nvSpPr>
        <p:spPr>
          <a:xfrm>
            <a:off x="5413183" y="4325397"/>
            <a:ext cx="4241181" cy="1169551"/>
          </a:xfrm>
          <a:prstGeom prst="rect">
            <a:avLst/>
          </a:prstGeom>
        </p:spPr>
        <p:txBody>
          <a:bodyPr wrap="square">
            <a:spAutoFit/>
          </a:bodyPr>
          <a:lstStyle/>
          <a:p>
            <a:r>
              <a:rPr lang="ja-JP" altLang="en-US" sz="1400" dirty="0"/>
              <a:t>　当該</a:t>
            </a:r>
            <a:r>
              <a:rPr lang="ja-JP" altLang="ja-JP" sz="1400" dirty="0"/>
              <a:t>業務の笠木</a:t>
            </a:r>
            <a:r>
              <a:rPr lang="en-US" altLang="ja-JP" sz="1400" dirty="0"/>
              <a:t>B</a:t>
            </a:r>
            <a:r>
              <a:rPr lang="ja-JP" altLang="ja-JP" sz="1400" dirty="0"/>
              <a:t>工区においては、予備計画実施時の落石危険度調査についての再評価を行うことを含め、改めて対策工法を見直した結果、当初予定における概算事業費を大きく低減することが可能となった。</a:t>
            </a:r>
            <a:endParaRPr lang="ja-JP" altLang="en-US" sz="1400" dirty="0"/>
          </a:p>
        </p:txBody>
      </p:sp>
      <p:sp>
        <p:nvSpPr>
          <p:cNvPr id="15" name="下矢印 14"/>
          <p:cNvSpPr/>
          <p:nvPr/>
        </p:nvSpPr>
        <p:spPr>
          <a:xfrm>
            <a:off x="3948276" y="3527890"/>
            <a:ext cx="546061"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6490" y="1988840"/>
            <a:ext cx="3847620" cy="224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92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101572" y="219998"/>
            <a:ext cx="3315331"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砂防技術指針</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】H26.10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より</a:t>
            </a:r>
          </a:p>
        </p:txBody>
      </p:sp>
      <p:sp>
        <p:nvSpPr>
          <p:cNvPr id="10" name="テキスト ボックス 9"/>
          <p:cNvSpPr txBox="1"/>
          <p:nvPr/>
        </p:nvSpPr>
        <p:spPr>
          <a:xfrm>
            <a:off x="6170987" y="4103069"/>
            <a:ext cx="1210588" cy="338554"/>
          </a:xfrm>
          <a:prstGeom prst="rect">
            <a:avLst/>
          </a:prstGeom>
          <a:noFill/>
        </p:spPr>
        <p:txBody>
          <a:bodyPr wrap="none" rtlCol="0">
            <a:spAutoFit/>
          </a:bodyPr>
          <a:lstStyle/>
          <a:p>
            <a:r>
              <a:rPr kumimoji="1"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検討事例</a:t>
            </a:r>
            <a:r>
              <a:rPr kumimoji="1" lang="en-US" altLang="ja-JP" sz="1600" dirty="0">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1"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2" name="正方形/長方形 21"/>
          <p:cNvSpPr/>
          <p:nvPr/>
        </p:nvSpPr>
        <p:spPr>
          <a:xfrm>
            <a:off x="244397" y="666274"/>
            <a:ext cx="9127014" cy="52322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2800" u="sng" kern="0" dirty="0">
                <a:solidFill>
                  <a:srgbClr val="000000"/>
                </a:solidFill>
                <a:latin typeface="Arial"/>
                <a:ea typeface="メイリオ" pitchFamily="50" charset="-128"/>
                <a:cs typeface="メイリオ" pitchFamily="50" charset="-128"/>
              </a:rPr>
              <a:t>③施設配置位置</a:t>
            </a:r>
            <a:r>
              <a:rPr lang="en-US" altLang="ja-JP" sz="2800" u="sng" kern="0" dirty="0">
                <a:solidFill>
                  <a:srgbClr val="000000"/>
                </a:solidFill>
                <a:latin typeface="Arial"/>
                <a:ea typeface="メイリオ" pitchFamily="50" charset="-128"/>
                <a:cs typeface="メイリオ" pitchFamily="50" charset="-128"/>
              </a:rPr>
              <a:t>(</a:t>
            </a:r>
            <a:r>
              <a:rPr lang="ja-JP" altLang="en-US" sz="2800" u="sng" kern="0" dirty="0">
                <a:solidFill>
                  <a:srgbClr val="000000"/>
                </a:solidFill>
                <a:latin typeface="Arial"/>
                <a:ea typeface="メイリオ" pitchFamily="50" charset="-128"/>
                <a:cs typeface="メイリオ" pitchFamily="50" charset="-128"/>
              </a:rPr>
              <a:t>必要範囲</a:t>
            </a:r>
            <a:r>
              <a:rPr lang="en-US" altLang="ja-JP" sz="2800" u="sng" kern="0" dirty="0">
                <a:solidFill>
                  <a:srgbClr val="000000"/>
                </a:solidFill>
                <a:latin typeface="Arial"/>
                <a:ea typeface="メイリオ" pitchFamily="50" charset="-128"/>
                <a:cs typeface="メイリオ" pitchFamily="50" charset="-128"/>
              </a:rPr>
              <a:t>)</a:t>
            </a:r>
            <a:r>
              <a:rPr lang="ja-JP" altLang="en-US" sz="2800" u="sng" kern="0" dirty="0">
                <a:solidFill>
                  <a:srgbClr val="000000"/>
                </a:solidFill>
                <a:latin typeface="Arial"/>
                <a:ea typeface="メイリオ" pitchFamily="50" charset="-128"/>
                <a:cs typeface="メイリオ" pitchFamily="50" charset="-128"/>
              </a:rPr>
              <a:t>を明確にする</a:t>
            </a:r>
            <a:endParaRPr lang="en-US" altLang="ja-JP" sz="2800" u="sng" kern="0" dirty="0">
              <a:solidFill>
                <a:srgbClr val="000000"/>
              </a:solidFill>
              <a:latin typeface="Arial"/>
              <a:ea typeface="メイリオ" pitchFamily="50" charset="-128"/>
              <a:cs typeface="メイリオ" pitchFamily="50" charset="-128"/>
            </a:endParaRPr>
          </a:p>
        </p:txBody>
      </p:sp>
      <p:sp>
        <p:nvSpPr>
          <p:cNvPr id="29" name="テキスト ボックス 28"/>
          <p:cNvSpPr txBox="1"/>
          <p:nvPr/>
        </p:nvSpPr>
        <p:spPr>
          <a:xfrm>
            <a:off x="10101572" y="5568255"/>
            <a:ext cx="5082480" cy="1077218"/>
          </a:xfrm>
          <a:prstGeom prst="rect">
            <a:avLst/>
          </a:prstGeom>
          <a:noFill/>
        </p:spPr>
        <p:txBody>
          <a:bodyPr wrap="square" rtlCol="0">
            <a:spAutoFit/>
          </a:bodyPr>
          <a:lstStyle/>
          <a:p>
            <a:r>
              <a:rPr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・コアは、</a:t>
            </a:r>
            <a:r>
              <a:rPr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値</a:t>
            </a:r>
            <a:r>
              <a:rPr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以上を示すが、亀裂が多く</a:t>
            </a:r>
            <a:endParaRPr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　土砂化し軟質である。</a:t>
            </a:r>
            <a:endParaRPr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・基準書（マニュアル）では軟岩は</a:t>
            </a:r>
            <a:r>
              <a:rPr kumimoji="1"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CM</a:t>
            </a:r>
            <a:r>
              <a:rPr kumimoji="1"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相当</a:t>
            </a:r>
            <a:endParaRPr kumimoji="1"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であり、</a:t>
            </a:r>
            <a:r>
              <a:rPr kumimoji="1"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CL</a:t>
            </a:r>
            <a:r>
              <a:rPr kumimoji="1" lang="ja-JP" altLang="en-US"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級の取り扱いについて記載なし。</a:t>
            </a:r>
            <a:endParaRPr kumimoji="1" lang="en-US" altLang="ja-JP" sz="16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751452" y="1412776"/>
            <a:ext cx="8511381" cy="830997"/>
          </a:xfrm>
          <a:prstGeom prst="rect">
            <a:avLst/>
          </a:prstGeom>
        </p:spPr>
        <p:txBody>
          <a:bodyPr wrap="square">
            <a:spAutoFit/>
          </a:bodyPr>
          <a:lstStyle/>
          <a:p>
            <a:r>
              <a:rPr lang="ja-JP" altLang="en-US" sz="2400" kern="0" dirty="0">
                <a:solidFill>
                  <a:srgbClr val="000000"/>
                </a:solidFill>
                <a:latin typeface="Arial"/>
                <a:ea typeface="メイリオ" pitchFamily="50" charset="-128"/>
                <a:cs typeface="メイリオ" pitchFamily="50" charset="-128"/>
              </a:rPr>
              <a:t>対策施設の配置位置</a:t>
            </a:r>
            <a:r>
              <a:rPr lang="en-US" altLang="ja-JP" sz="2400" kern="0" dirty="0">
                <a:solidFill>
                  <a:srgbClr val="000000"/>
                </a:solidFill>
                <a:latin typeface="Arial"/>
                <a:ea typeface="メイリオ" pitchFamily="50" charset="-128"/>
                <a:cs typeface="メイリオ" pitchFamily="50" charset="-128"/>
              </a:rPr>
              <a:t>(</a:t>
            </a:r>
            <a:r>
              <a:rPr lang="ja-JP" altLang="en-US" sz="2400" kern="0" dirty="0">
                <a:solidFill>
                  <a:srgbClr val="000000"/>
                </a:solidFill>
                <a:latin typeface="Arial"/>
                <a:ea typeface="メイリオ" pitchFamily="50" charset="-128"/>
                <a:cs typeface="メイリオ" pitchFamily="50" charset="-128"/>
              </a:rPr>
              <a:t>起・終点</a:t>
            </a:r>
            <a:r>
              <a:rPr lang="en-US" altLang="ja-JP" sz="2400" kern="0" dirty="0">
                <a:solidFill>
                  <a:srgbClr val="000000"/>
                </a:solidFill>
                <a:latin typeface="Arial"/>
                <a:ea typeface="メイリオ" pitchFamily="50" charset="-128"/>
                <a:cs typeface="メイリオ" pitchFamily="50" charset="-128"/>
              </a:rPr>
              <a:t>)</a:t>
            </a:r>
            <a:r>
              <a:rPr lang="ja-JP" altLang="en-US" sz="2400" kern="0" dirty="0">
                <a:solidFill>
                  <a:srgbClr val="000000"/>
                </a:solidFill>
                <a:latin typeface="Arial"/>
                <a:ea typeface="メイリオ" pitchFamily="50" charset="-128"/>
                <a:cs typeface="メイリオ" pitchFamily="50" charset="-128"/>
              </a:rPr>
              <a:t>は、必要に応じて落石シミュレーションの試行錯誤により、最終的に位置を策定した。</a:t>
            </a:r>
            <a:endParaRPr lang="ja-JP" altLang="en-US" sz="2400" dirty="0"/>
          </a:p>
        </p:txBody>
      </p:sp>
      <p:pic>
        <p:nvPicPr>
          <p:cNvPr id="1029" name="図 12"/>
          <p:cNvPicPr>
            <a:picLocks noChangeAspect="1" noChangeArrowheads="1"/>
          </p:cNvPicPr>
          <p:nvPr/>
        </p:nvPicPr>
        <p:blipFill>
          <a:blip r:embed="rId3" cstate="print">
            <a:extLst>
              <a:ext uri="{28A0092B-C50C-407E-A947-70E740481C1C}">
                <a14:useLocalDpi xmlns:a14="http://schemas.microsoft.com/office/drawing/2010/main" val="0"/>
              </a:ext>
            </a:extLst>
          </a:blip>
          <a:srcRect l="14507" t="9650" r="17845" b="57362"/>
          <a:stretch>
            <a:fillRect/>
          </a:stretch>
        </p:blipFill>
        <p:spPr bwMode="auto">
          <a:xfrm>
            <a:off x="3983000" y="2309915"/>
            <a:ext cx="2815708" cy="1793154"/>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2" name="テキスト ボックス 2"/>
          <p:cNvSpPr txBox="1">
            <a:spLocks noChangeArrowheads="1"/>
          </p:cNvSpPr>
          <p:nvPr/>
        </p:nvSpPr>
        <p:spPr bwMode="auto">
          <a:xfrm>
            <a:off x="4770483" y="2349022"/>
            <a:ext cx="1067990" cy="2308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en-US" altLang="ja-JP" sz="900" dirty="0">
                <a:solidFill>
                  <a:srgbClr val="000000"/>
                </a:solidFill>
                <a:latin typeface="Century" pitchFamily="18" charset="0"/>
                <a:ea typeface="ＭＳ 明朝" pitchFamily="17" charset="-128"/>
                <a:cs typeface="ＭＳ Ｐゴシック" pitchFamily="50" charset="-128"/>
              </a:rPr>
              <a:t>θ</a:t>
            </a:r>
            <a:r>
              <a:rPr lang="ja-JP" altLang="en-US" sz="900" dirty="0">
                <a:solidFill>
                  <a:srgbClr val="000000"/>
                </a:solidFill>
                <a:latin typeface="Century" pitchFamily="18" charset="0"/>
                <a:ea typeface="ＭＳ 明朝" pitchFamily="17" charset="-128"/>
                <a:cs typeface="ＭＳ Ｐゴシック" pitchFamily="50" charset="-128"/>
              </a:rPr>
              <a:t>＝</a:t>
            </a:r>
            <a:r>
              <a:rPr lang="en-US" altLang="ja-JP" sz="900" dirty="0">
                <a:solidFill>
                  <a:srgbClr val="000000"/>
                </a:solidFill>
                <a:latin typeface="Century" pitchFamily="18" charset="0"/>
                <a:ea typeface="ＭＳ 明朝" pitchFamily="17" charset="-128"/>
                <a:cs typeface="ＭＳ Ｐゴシック" pitchFamily="50" charset="-128"/>
              </a:rPr>
              <a:t>0°</a:t>
            </a:r>
            <a:r>
              <a:rPr kumimoji="1" lang="en-US" altLang="ja-JP" sz="9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32" name="図 449"/>
          <p:cNvPicPr>
            <a:picLocks noChangeAspect="1" noChangeArrowheads="1"/>
          </p:cNvPicPr>
          <p:nvPr/>
        </p:nvPicPr>
        <p:blipFill>
          <a:blip r:embed="rId4" cstate="print">
            <a:extLst>
              <a:ext uri="{28A0092B-C50C-407E-A947-70E740481C1C}">
                <a14:useLocalDpi xmlns:a14="http://schemas.microsoft.com/office/drawing/2010/main" val="0"/>
              </a:ext>
            </a:extLst>
          </a:blip>
          <a:srcRect r="39354" b="13438"/>
          <a:stretch>
            <a:fillRect/>
          </a:stretch>
        </p:blipFill>
        <p:spPr bwMode="auto">
          <a:xfrm>
            <a:off x="515616" y="2464438"/>
            <a:ext cx="2897870" cy="3561491"/>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2273" y="4441623"/>
            <a:ext cx="5040560" cy="152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図 14"/>
          <p:cNvPicPr/>
          <p:nvPr/>
        </p:nvPicPr>
        <p:blipFill rotWithShape="1">
          <a:blip r:embed="rId6" cstate="print">
            <a:extLst>
              <a:ext uri="{28A0092B-C50C-407E-A947-70E740481C1C}">
                <a14:useLocalDpi xmlns:a14="http://schemas.microsoft.com/office/drawing/2010/main" val="0"/>
              </a:ext>
            </a:extLst>
          </a:blip>
          <a:srcRect l="13469" t="9780" r="19003" b="57621"/>
          <a:stretch/>
        </p:blipFill>
        <p:spPr bwMode="auto">
          <a:xfrm>
            <a:off x="6928082" y="2276872"/>
            <a:ext cx="2651290" cy="1793154"/>
          </a:xfrm>
          <a:prstGeom prst="rect">
            <a:avLst/>
          </a:prstGeom>
          <a:ln>
            <a:solidFill>
              <a:srgbClr val="4F81BD"/>
            </a:solidFill>
          </a:ln>
          <a:extLst>
            <a:ext uri="{53640926-AAD7-44D8-BBD7-CCE9431645EC}">
              <a14:shadowObscured xmlns:a14="http://schemas.microsoft.com/office/drawing/2010/main"/>
            </a:ext>
          </a:extLst>
        </p:spPr>
      </p:pic>
      <p:sp>
        <p:nvSpPr>
          <p:cNvPr id="4" name="正方形/長方形 3"/>
          <p:cNvSpPr/>
          <p:nvPr/>
        </p:nvSpPr>
        <p:spPr>
          <a:xfrm>
            <a:off x="4222273" y="6016070"/>
            <a:ext cx="4953000" cy="523220"/>
          </a:xfrm>
          <a:prstGeom prst="rect">
            <a:avLst/>
          </a:prstGeom>
        </p:spPr>
        <p:txBody>
          <a:bodyPr>
            <a:spAutoFit/>
          </a:bodyPr>
          <a:lstStyle/>
          <a:p>
            <a:r>
              <a:rPr lang="en-US" altLang="ja-JP" sz="1400" dirty="0">
                <a:latin typeface="+mn-ea"/>
              </a:rPr>
              <a:t>Case1</a:t>
            </a:r>
            <a:r>
              <a:rPr lang="ja-JP" altLang="en-US" sz="1400" dirty="0">
                <a:latin typeface="+mn-ea"/>
              </a:rPr>
              <a:t>は、</a:t>
            </a:r>
            <a:r>
              <a:rPr lang="ja-JP" altLang="ja-JP" sz="1400" dirty="0">
                <a:latin typeface="+mn-ea"/>
              </a:rPr>
              <a:t>有意水準（危険率）とされる【</a:t>
            </a:r>
            <a:r>
              <a:rPr lang="en-US" altLang="ja-JP" sz="1400" dirty="0">
                <a:latin typeface="+mn-ea"/>
              </a:rPr>
              <a:t>5</a:t>
            </a:r>
            <a:r>
              <a:rPr lang="ja-JP" altLang="ja-JP" sz="1400" dirty="0">
                <a:latin typeface="+mn-ea"/>
              </a:rPr>
              <a:t>％】を超える結果となった。</a:t>
            </a:r>
            <a:endParaRPr lang="ja-JP" altLang="en-US" sz="1400" dirty="0">
              <a:latin typeface="+mn-ea"/>
            </a:endParaRPr>
          </a:p>
        </p:txBody>
      </p:sp>
      <p:sp>
        <p:nvSpPr>
          <p:cNvPr id="3" name="テキスト ボックス 2"/>
          <p:cNvSpPr txBox="1">
            <a:spLocks noChangeArrowheads="1"/>
          </p:cNvSpPr>
          <p:nvPr/>
        </p:nvSpPr>
        <p:spPr bwMode="auto">
          <a:xfrm>
            <a:off x="7815100" y="2356344"/>
            <a:ext cx="1067990" cy="2308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en-US" altLang="ja-JP" sz="900" dirty="0">
                <a:solidFill>
                  <a:srgbClr val="000000"/>
                </a:solidFill>
                <a:latin typeface="Century" pitchFamily="18" charset="0"/>
                <a:ea typeface="ＭＳ 明朝" pitchFamily="17" charset="-128"/>
                <a:cs typeface="ＭＳ Ｐゴシック" pitchFamily="50" charset="-128"/>
              </a:rPr>
              <a:t>θ</a:t>
            </a:r>
            <a:r>
              <a:rPr lang="ja-JP" altLang="en-US" sz="900" dirty="0">
                <a:solidFill>
                  <a:srgbClr val="000000"/>
                </a:solidFill>
                <a:latin typeface="Century" pitchFamily="18" charset="0"/>
                <a:ea typeface="ＭＳ 明朝" pitchFamily="17" charset="-128"/>
                <a:cs typeface="ＭＳ Ｐゴシック" pitchFamily="50" charset="-128"/>
              </a:rPr>
              <a:t>＝</a:t>
            </a:r>
            <a:r>
              <a:rPr lang="en-US" altLang="ja-JP" sz="900" dirty="0">
                <a:solidFill>
                  <a:srgbClr val="000000"/>
                </a:solidFill>
                <a:latin typeface="Century" pitchFamily="18" charset="0"/>
                <a:ea typeface="ＭＳ 明朝" pitchFamily="17" charset="-128"/>
                <a:cs typeface="ＭＳ Ｐゴシック" pitchFamily="50" charset="-128"/>
              </a:rPr>
              <a:t>22.5°</a:t>
            </a:r>
            <a:r>
              <a:rPr kumimoji="1" lang="en-US" altLang="ja-JP" sz="9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07920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94471" y="1556792"/>
            <a:ext cx="9361040" cy="4824536"/>
          </a:xfrm>
        </p:spPr>
        <p:txBody>
          <a:bodyPr>
            <a:noAutofit/>
          </a:bodyPr>
          <a:lstStyle/>
          <a:p>
            <a:pPr marL="0" lvl="0" indent="0" algn="just" latinLnBrk="1">
              <a:spcBef>
                <a:spcPts val="0"/>
              </a:spcBef>
              <a:buClrTx/>
              <a:buSzTx/>
              <a:buNone/>
            </a:pPr>
            <a:r>
              <a:rPr lang="ja-JP" altLang="en-US" sz="2200" dirty="0">
                <a:solidFill>
                  <a:prstClr val="black"/>
                </a:solidFill>
                <a:latin typeface="+mn-ea"/>
                <a:ea typeface="+mn-ea"/>
                <a:cs typeface="メイリオ" panose="020B0604030504040204" pitchFamily="50" charset="-128"/>
              </a:rPr>
              <a:t>・既存施設における損傷状況を短期間で調査・整理して、原因・対策</a:t>
            </a:r>
            <a:endParaRPr lang="en-US" altLang="ja-JP" sz="220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r>
              <a:rPr lang="ja-JP" altLang="en-US" sz="2200" dirty="0">
                <a:solidFill>
                  <a:prstClr val="black"/>
                </a:solidFill>
                <a:latin typeface="+mn-ea"/>
                <a:ea typeface="+mn-ea"/>
                <a:cs typeface="メイリオ" panose="020B0604030504040204" pitchFamily="50" charset="-128"/>
              </a:rPr>
              <a:t>　条件を明確にし、</a:t>
            </a:r>
            <a:r>
              <a:rPr lang="ja-JP" altLang="en-US" sz="2200" kern="0" dirty="0">
                <a:solidFill>
                  <a:prstClr val="black"/>
                </a:solidFill>
                <a:latin typeface="+mn-ea"/>
                <a:ea typeface="+mn-ea"/>
                <a:cs typeface="メイリオ" panose="020B0604030504040204" pitchFamily="50" charset="-128"/>
              </a:rPr>
              <a:t>解決できたこと。</a:t>
            </a:r>
            <a:endParaRPr lang="en-US" altLang="ja-JP" sz="2200" kern="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endParaRPr lang="en-US" altLang="ja-JP" sz="220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r>
              <a:rPr lang="ja-JP" altLang="en-US" sz="2200" dirty="0">
                <a:solidFill>
                  <a:prstClr val="black"/>
                </a:solidFill>
                <a:latin typeface="+mn-ea"/>
                <a:ea typeface="+mn-ea"/>
                <a:cs typeface="メイリオ" panose="020B0604030504040204" pitchFamily="50" charset="-128"/>
              </a:rPr>
              <a:t>・予備調査における落石危険度調査</a:t>
            </a:r>
            <a:r>
              <a:rPr lang="en-US" altLang="ja-JP" sz="2200" dirty="0">
                <a:solidFill>
                  <a:prstClr val="black"/>
                </a:solidFill>
                <a:latin typeface="+mn-ea"/>
                <a:ea typeface="+mn-ea"/>
                <a:cs typeface="メイリオ" panose="020B0604030504040204" pitchFamily="50" charset="-128"/>
              </a:rPr>
              <a:t>(</a:t>
            </a:r>
            <a:r>
              <a:rPr lang="ja-JP" altLang="en-US" sz="2200" dirty="0">
                <a:solidFill>
                  <a:prstClr val="black"/>
                </a:solidFill>
                <a:latin typeface="+mn-ea"/>
                <a:ea typeface="+mn-ea"/>
                <a:cs typeface="メイリオ" panose="020B0604030504040204" pitchFamily="50" charset="-128"/>
              </a:rPr>
              <a:t>概略的判定</a:t>
            </a:r>
            <a:r>
              <a:rPr lang="en-US" altLang="ja-JP" sz="2200" dirty="0">
                <a:solidFill>
                  <a:prstClr val="black"/>
                </a:solidFill>
                <a:latin typeface="+mn-ea"/>
                <a:ea typeface="+mn-ea"/>
                <a:cs typeface="メイリオ" panose="020B0604030504040204" pitchFamily="50" charset="-128"/>
              </a:rPr>
              <a:t>)</a:t>
            </a:r>
            <a:r>
              <a:rPr lang="ja-JP" altLang="en-US" sz="2200" dirty="0">
                <a:solidFill>
                  <a:prstClr val="black"/>
                </a:solidFill>
                <a:latin typeface="+mn-ea"/>
                <a:ea typeface="+mn-ea"/>
                <a:cs typeface="メイリオ" panose="020B0604030504040204" pitchFamily="50" charset="-128"/>
              </a:rPr>
              <a:t>について、あらため</a:t>
            </a:r>
            <a:endParaRPr lang="en-US" altLang="ja-JP" sz="220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r>
              <a:rPr lang="ja-JP" altLang="en-US" sz="2200" dirty="0">
                <a:solidFill>
                  <a:prstClr val="black"/>
                </a:solidFill>
                <a:latin typeface="+mn-ea"/>
                <a:ea typeface="+mn-ea"/>
                <a:cs typeface="メイリオ" panose="020B0604030504040204" pitchFamily="50" charset="-128"/>
              </a:rPr>
              <a:t>　</a:t>
            </a:r>
            <a:r>
              <a:rPr lang="ja-JP" altLang="en-US" sz="2200" dirty="0" err="1">
                <a:solidFill>
                  <a:prstClr val="black"/>
                </a:solidFill>
                <a:latin typeface="+mn-ea"/>
                <a:ea typeface="+mn-ea"/>
                <a:cs typeface="メイリオ" panose="020B0604030504040204" pitchFamily="50" charset="-128"/>
              </a:rPr>
              <a:t>て</a:t>
            </a:r>
            <a:r>
              <a:rPr lang="ja-JP" altLang="en-US" sz="2200" dirty="0">
                <a:solidFill>
                  <a:prstClr val="black"/>
                </a:solidFill>
                <a:latin typeface="+mn-ea"/>
                <a:ea typeface="+mn-ea"/>
                <a:cs typeface="メイリオ" panose="020B0604030504040204" pitchFamily="50" charset="-128"/>
              </a:rPr>
              <a:t>現況調査を実施し、落石対策指針に基づいた危険度ランク評価を</a:t>
            </a:r>
            <a:endParaRPr lang="en-US" altLang="ja-JP" sz="220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r>
              <a:rPr lang="ja-JP" altLang="en-US" sz="2200" dirty="0">
                <a:solidFill>
                  <a:prstClr val="black"/>
                </a:solidFill>
                <a:latin typeface="+mn-ea"/>
                <a:ea typeface="+mn-ea"/>
                <a:cs typeface="メイリオ" panose="020B0604030504040204" pitchFamily="50" charset="-128"/>
              </a:rPr>
              <a:t>　行い、対策が必要な対象物を明確に決定したこと。</a:t>
            </a:r>
            <a:endParaRPr lang="en-US" altLang="ja-JP" sz="220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endParaRPr lang="en-US" altLang="ja-JP" sz="220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r>
              <a:rPr lang="ja-JP" altLang="en-US" sz="2200" dirty="0">
                <a:solidFill>
                  <a:prstClr val="black"/>
                </a:solidFill>
                <a:latin typeface="+mn-ea"/>
                <a:ea typeface="+mn-ea"/>
                <a:cs typeface="メイリオ" panose="020B0604030504040204" pitchFamily="50" charset="-128"/>
              </a:rPr>
              <a:t>・基礎地盤面の深度・岩級区分について、貫入試験を実施し、基礎工</a:t>
            </a:r>
            <a:endParaRPr lang="en-US" altLang="ja-JP" sz="220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r>
              <a:rPr lang="ja-JP" altLang="en-US" sz="2200" dirty="0">
                <a:solidFill>
                  <a:prstClr val="black"/>
                </a:solidFill>
                <a:latin typeface="+mn-ea"/>
                <a:ea typeface="+mn-ea"/>
                <a:cs typeface="メイリオ" panose="020B0604030504040204" pitchFamily="50" charset="-128"/>
              </a:rPr>
              <a:t>　深度の決定根拠を明確</a:t>
            </a:r>
            <a:r>
              <a:rPr lang="ja-JP" altLang="en-US" sz="2200" kern="0" dirty="0">
                <a:solidFill>
                  <a:prstClr val="black"/>
                </a:solidFill>
                <a:latin typeface="+mn-ea"/>
                <a:ea typeface="+mn-ea"/>
                <a:cs typeface="メイリオ" panose="020B0604030504040204" pitchFamily="50" charset="-128"/>
              </a:rPr>
              <a:t>にしたこと。</a:t>
            </a:r>
            <a:endParaRPr lang="en-US" altLang="ja-JP" sz="2200" kern="0" dirty="0">
              <a:solidFill>
                <a:prstClr val="black"/>
              </a:solidFill>
              <a:latin typeface="+mn-ea"/>
              <a:ea typeface="+mn-ea"/>
              <a:cs typeface="メイリオ" panose="020B0604030504040204" pitchFamily="50" charset="-128"/>
            </a:endParaRPr>
          </a:p>
          <a:p>
            <a:pPr marL="0" lvl="0" indent="0" algn="just" latinLnBrk="1">
              <a:spcBef>
                <a:spcPts val="0"/>
              </a:spcBef>
              <a:buClrTx/>
              <a:buSzTx/>
              <a:buNone/>
            </a:pPr>
            <a:endParaRPr lang="en-US" altLang="ja-JP" sz="2200" dirty="0">
              <a:solidFill>
                <a:srgbClr val="000000"/>
              </a:solidFill>
              <a:latin typeface="+mn-ea"/>
              <a:ea typeface="+mn-ea"/>
              <a:cs typeface="メイリオ" pitchFamily="50" charset="-128"/>
            </a:endParaRPr>
          </a:p>
          <a:p>
            <a:pPr marL="0" lvl="0" indent="0" algn="just" latinLnBrk="1">
              <a:spcBef>
                <a:spcPts val="0"/>
              </a:spcBef>
              <a:buClrTx/>
              <a:buSzTx/>
              <a:buNone/>
            </a:pPr>
            <a:r>
              <a:rPr lang="ja-JP" altLang="en-US" sz="2200" dirty="0">
                <a:solidFill>
                  <a:srgbClr val="000000"/>
                </a:solidFill>
                <a:latin typeface="+mn-ea"/>
                <a:ea typeface="+mn-ea"/>
                <a:cs typeface="メイリオ" pitchFamily="50" charset="-128"/>
              </a:rPr>
              <a:t>・対策施設工の配置位置は、必要に応じて落石シミュレーションの試行</a:t>
            </a:r>
            <a:endParaRPr lang="en-US" altLang="ja-JP" sz="2200" dirty="0">
              <a:solidFill>
                <a:srgbClr val="000000"/>
              </a:solidFill>
              <a:latin typeface="+mn-ea"/>
              <a:ea typeface="+mn-ea"/>
              <a:cs typeface="メイリオ" pitchFamily="50" charset="-128"/>
            </a:endParaRPr>
          </a:p>
          <a:p>
            <a:pPr marL="0" lvl="0" indent="0" algn="just" latinLnBrk="1">
              <a:spcBef>
                <a:spcPts val="0"/>
              </a:spcBef>
              <a:buClrTx/>
              <a:buSzTx/>
              <a:buNone/>
            </a:pPr>
            <a:r>
              <a:rPr lang="ja-JP" altLang="en-US" sz="2200" dirty="0">
                <a:solidFill>
                  <a:srgbClr val="000000"/>
                </a:solidFill>
                <a:latin typeface="+mn-ea"/>
                <a:ea typeface="+mn-ea"/>
                <a:cs typeface="メイリオ" pitchFamily="50" charset="-128"/>
              </a:rPr>
              <a:t>　錯誤により、起・終点位置を策定したこと。</a:t>
            </a:r>
            <a:endParaRPr lang="en-US" altLang="ja-JP" sz="2200" dirty="0">
              <a:solidFill>
                <a:srgbClr val="000000"/>
              </a:solidFill>
              <a:latin typeface="+mn-ea"/>
              <a:ea typeface="+mn-ea"/>
              <a:cs typeface="メイリオ" pitchFamily="50" charset="-128"/>
            </a:endParaRPr>
          </a:p>
          <a:p>
            <a:pPr marL="0" lvl="0" indent="-342900" fontAlgn="base">
              <a:spcBef>
                <a:spcPts val="0"/>
              </a:spcBef>
              <a:buClr>
                <a:srgbClr val="CCCCFF"/>
              </a:buClr>
              <a:buSzTx/>
              <a:buNone/>
            </a:pPr>
            <a:endParaRPr lang="en-US" altLang="ja-JP" sz="2400" kern="0" dirty="0">
              <a:solidFill>
                <a:prstClr val="black"/>
              </a:solidFill>
              <a:latin typeface="+mn-ea"/>
              <a:ea typeface="+mn-ea"/>
              <a:cs typeface="メイリオ" panose="020B0604030504040204" pitchFamily="50" charset="-128"/>
            </a:endParaRPr>
          </a:p>
          <a:p>
            <a:pPr marL="0" lvl="0" indent="-342900" fontAlgn="base">
              <a:spcBef>
                <a:spcPts val="0"/>
              </a:spcBef>
              <a:buClr>
                <a:srgbClr val="CCCCFF"/>
              </a:buClr>
              <a:buSzTx/>
              <a:buNone/>
            </a:pPr>
            <a:r>
              <a:rPr lang="ja-JP" altLang="en-US" sz="3200" kern="0" dirty="0">
                <a:solidFill>
                  <a:prstClr val="black"/>
                </a:solidFill>
                <a:latin typeface="+mn-ea"/>
                <a:ea typeface="+mn-ea"/>
                <a:cs typeface="メイリオ" panose="020B0604030504040204" pitchFamily="50" charset="-128"/>
              </a:rPr>
              <a:t>　などが高評価に繋がったと考えられます。</a:t>
            </a:r>
            <a:endParaRPr kumimoji="1" lang="ja-JP" altLang="en-US" sz="3200" dirty="0">
              <a:latin typeface="+mn-ea"/>
              <a:ea typeface="+mn-ea"/>
              <a:cs typeface="メイリオ" panose="020B0604030504040204" pitchFamily="50" charset="-128"/>
            </a:endParaRPr>
          </a:p>
        </p:txBody>
      </p:sp>
      <p:sp>
        <p:nvSpPr>
          <p:cNvPr id="4" name="タイトル 2"/>
          <p:cNvSpPr>
            <a:spLocks noGrp="1"/>
          </p:cNvSpPr>
          <p:nvPr>
            <p:ph type="title"/>
          </p:nvPr>
        </p:nvSpPr>
        <p:spPr>
          <a:xfrm>
            <a:off x="506506" y="692696"/>
            <a:ext cx="8915400" cy="648072"/>
          </a:xfrm>
        </p:spPr>
        <p:txBody>
          <a:bodyPr>
            <a:noAutofit/>
          </a:bodyPr>
          <a:lstStyle/>
          <a:p>
            <a:pPr marL="342900" lvl="0" indent="-342900" fontAlgn="base">
              <a:spcBef>
                <a:spcPct val="20000"/>
              </a:spcBef>
              <a:spcAft>
                <a:spcPct val="0"/>
              </a:spcAft>
            </a:pPr>
            <a:r>
              <a:rPr lang="ja-JP" altLang="en-US" sz="4000" b="0" dirty="0">
                <a:solidFill>
                  <a:srgbClr val="3333FF"/>
                </a:solidFill>
                <a:latin typeface="ArialMT"/>
              </a:rPr>
              <a:t>４</a:t>
            </a:r>
            <a:r>
              <a:rPr lang="en-US" altLang="ja-JP" sz="4000" b="0" dirty="0">
                <a:solidFill>
                  <a:srgbClr val="3333FF"/>
                </a:solidFill>
                <a:latin typeface="ArialMT"/>
              </a:rPr>
              <a:t>.</a:t>
            </a:r>
            <a:r>
              <a:rPr lang="ja-JP" altLang="en-US" sz="3600" b="0" kern="0" dirty="0">
                <a:solidFill>
                  <a:srgbClr val="3333FF"/>
                </a:solidFill>
                <a:effectLst/>
                <a:latin typeface="メイリオ" pitchFamily="50" charset="-128"/>
                <a:ea typeface="メイリオ" pitchFamily="50" charset="-128"/>
                <a:cs typeface="メイリオ" pitchFamily="50" charset="-128"/>
              </a:rPr>
              <a:t>表彰に至る高評価の要因</a:t>
            </a:r>
            <a:endParaRPr kumimoji="1" lang="ja-JP" altLang="en-US" sz="4000" dirty="0">
              <a:solidFill>
                <a:srgbClr val="3333FF"/>
              </a:solidFill>
            </a:endParaRPr>
          </a:p>
        </p:txBody>
      </p:sp>
    </p:spTree>
    <p:extLst>
      <p:ext uri="{BB962C8B-B14F-4D97-AF65-F5344CB8AC3E}">
        <p14:creationId xmlns:p14="http://schemas.microsoft.com/office/powerpoint/2010/main" val="59206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2835" y="1484784"/>
            <a:ext cx="8970997" cy="4462760"/>
          </a:xfrm>
          <a:prstGeom prst="rect">
            <a:avLst/>
          </a:prstGeom>
        </p:spPr>
        <p:txBody>
          <a:bodyPr wrap="square">
            <a:spAutoFit/>
          </a:bodyPr>
          <a:lstStyle/>
          <a:p>
            <a:pPr marL="342900" lvl="0" indent="-342900" fontAlgn="base">
              <a:spcBef>
                <a:spcPct val="20000"/>
              </a:spcBef>
              <a:spcAft>
                <a:spcPct val="0"/>
              </a:spcAft>
              <a:buClr>
                <a:srgbClr val="CCCCFF"/>
              </a:buClr>
            </a:pPr>
            <a:r>
              <a:rPr lang="ja-JP" altLang="en-US" sz="4000" kern="0" dirty="0">
                <a:solidFill>
                  <a:srgbClr val="3333FF"/>
                </a:solidFill>
                <a:latin typeface="Arial"/>
              </a:rPr>
              <a:t>おわりに</a:t>
            </a:r>
          </a:p>
          <a:p>
            <a:pPr marL="342900" lvl="0" indent="-342900" fontAlgn="base">
              <a:spcAft>
                <a:spcPct val="0"/>
              </a:spcAft>
              <a:buClr>
                <a:srgbClr val="CCCCFF"/>
              </a:buClr>
            </a:pPr>
            <a:r>
              <a:rPr lang="ja-JP" altLang="en-US" sz="2800" kern="0" dirty="0">
                <a:latin typeface="Arial"/>
              </a:rPr>
              <a:t>　</a:t>
            </a:r>
            <a:endParaRPr lang="en-US" altLang="ja-JP" sz="2800" kern="0" dirty="0">
              <a:latin typeface="Arial"/>
            </a:endParaRPr>
          </a:p>
          <a:p>
            <a:pPr marL="342900" lvl="0" indent="-342900" fontAlgn="base">
              <a:spcAft>
                <a:spcPct val="0"/>
              </a:spcAft>
              <a:buClr>
                <a:srgbClr val="CCCCFF"/>
              </a:buClr>
            </a:pPr>
            <a:r>
              <a:rPr lang="ja-JP" altLang="en-US" sz="2800" kern="0" dirty="0">
                <a:latin typeface="Arial"/>
              </a:rPr>
              <a:t>　</a:t>
            </a:r>
            <a:r>
              <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rPr>
              <a:t>○発注担当者様におかれましては、地元関係者や地権者様の調整等ならびに、弊社からの疑問点や問合せに対し、迅速に対応していただいた事、大変感謝しております。</a:t>
            </a:r>
            <a:endParaRPr lang="en-US" altLang="ja-JP" sz="3600" kern="0" dirty="0">
              <a:latin typeface="メイリオ" panose="020B0604030504040204" pitchFamily="50" charset="-128"/>
              <a:ea typeface="メイリオ" panose="020B0604030504040204" pitchFamily="50" charset="-128"/>
              <a:cs typeface="メイリオ" panose="020B0604030504040204" pitchFamily="50" charset="-128"/>
            </a:endParaRPr>
          </a:p>
          <a:p>
            <a:pPr marL="342900" lvl="0" indent="-342900" fontAlgn="base">
              <a:spcAft>
                <a:spcPct val="0"/>
              </a:spcAft>
              <a:buClr>
                <a:srgbClr val="CCCCFF"/>
              </a:buClr>
            </a:pPr>
            <a:r>
              <a:rPr lang="ja-JP" altLang="en-US" sz="3600" kern="0" dirty="0">
                <a:latin typeface="メイリオ" panose="020B0604030504040204" pitchFamily="50" charset="-128"/>
                <a:ea typeface="メイリオ" panose="020B0604030504040204" pitchFamily="50" charset="-128"/>
                <a:cs typeface="メイリオ" panose="020B0604030504040204" pitchFamily="50" charset="-128"/>
              </a:rPr>
              <a:t>　本当に有難うございました。</a:t>
            </a:r>
          </a:p>
        </p:txBody>
      </p:sp>
    </p:spTree>
    <p:extLst>
      <p:ext uri="{BB962C8B-B14F-4D97-AF65-F5344CB8AC3E}">
        <p14:creationId xmlns:p14="http://schemas.microsoft.com/office/powerpoint/2010/main" val="4198704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95300" y="1600201"/>
            <a:ext cx="8915400" cy="453072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a:buFont typeface="Wingdings" pitchFamily="2" charset="2"/>
              <a:buNone/>
            </a:pPr>
            <a:r>
              <a:rPr lang="ja-JP" altLang="en-US" dirty="0"/>
              <a:t>　</a:t>
            </a:r>
          </a:p>
          <a:p>
            <a:pPr>
              <a:buFont typeface="Wingdings" pitchFamily="2" charset="2"/>
              <a:buNone/>
            </a:pPr>
            <a:endParaRPr lang="ja-JP" altLang="en-US" dirty="0"/>
          </a:p>
          <a:p>
            <a:pPr>
              <a:buFont typeface="Wingdings" pitchFamily="2" charset="2"/>
              <a:buNone/>
            </a:pPr>
            <a:r>
              <a:rPr lang="ja-JP" altLang="en-US" dirty="0"/>
              <a:t>　　</a:t>
            </a:r>
            <a:r>
              <a:rPr lang="ja-JP" altLang="en-US" sz="3600" dirty="0">
                <a:solidFill>
                  <a:srgbClr val="0000FF"/>
                </a:solidFill>
              </a:rPr>
              <a:t>ご清聴ありがとうございました。</a:t>
            </a:r>
          </a:p>
        </p:txBody>
      </p:sp>
    </p:spTree>
    <p:extLst>
      <p:ext uri="{BB962C8B-B14F-4D97-AF65-F5344CB8AC3E}">
        <p14:creationId xmlns:p14="http://schemas.microsoft.com/office/powerpoint/2010/main" val="174057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99065" y="1412777"/>
            <a:ext cx="8346927" cy="5139869"/>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◇発 注 者：鳥取県西部総合事務所日野振興センター</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zh-TW" altLang="en-US" sz="2000" dirty="0">
                <a:latin typeface="メイリオ" panose="020B0604030504040204" pitchFamily="50" charset="-128"/>
                <a:ea typeface="メイリオ" panose="020B0604030504040204" pitchFamily="50" charset="-128"/>
                <a:cs typeface="メイリオ" panose="020B0604030504040204" pitchFamily="50" charset="-128"/>
              </a:rPr>
              <a:t>◇履⾏期間：平成</a:t>
            </a:r>
            <a:r>
              <a:rPr lang="en-US" altLang="zh-TW" sz="2000" dirty="0">
                <a:latin typeface="メイリオ" panose="020B0604030504040204" pitchFamily="50" charset="-128"/>
                <a:ea typeface="メイリオ" panose="020B0604030504040204" pitchFamily="50" charset="-128"/>
                <a:cs typeface="メイリオ" panose="020B0604030504040204" pitchFamily="50" charset="-128"/>
              </a:rPr>
              <a:t>2</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a:t>
            </a:r>
            <a:r>
              <a:rPr lang="zh-TW" altLang="en-US" sz="2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en-US" altLang="zh-TW"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25</a:t>
            </a:r>
            <a:r>
              <a:rPr lang="en-US" altLang="zh-TW" sz="20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29</a:t>
            </a:r>
            <a:r>
              <a:rPr lang="zh-TW" altLang="en-US" sz="2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11</a:t>
            </a:r>
            <a:r>
              <a:rPr lang="en-US" altLang="zh-TW"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30</a:t>
            </a:r>
            <a:r>
              <a:rPr lang="en-US" altLang="zh-TW" sz="2000" dirty="0">
                <a:latin typeface="メイリオ" panose="020B0604030504040204" pitchFamily="50" charset="-128"/>
                <a:ea typeface="メイリオ" panose="020B0604030504040204" pitchFamily="50" charset="-128"/>
                <a:cs typeface="メイリオ" panose="020B0604030504040204" pitchFamily="50" charset="-128"/>
              </a:rPr>
              <a:t>⽇</a:t>
            </a:r>
          </a:p>
          <a:p>
            <a:br>
              <a:rPr lang="en-US" altLang="zh-TW"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◇業務概要：県道花口下石見線外の</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地区</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下石見、上萩山、笠木</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において、災害防除工事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落石対策</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を目的に、現状</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に適合した落石対策施設計画と測量</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用地調査測量を</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実施したものである。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◇担当技術者</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設計業務</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管理技術者：小田達也（技術士：建設部門）</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照査技術者：井関　茂（</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RCCM: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道路）</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測量業務</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主任技術者：高井雄二（測量士）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照査技術者：村本陽一（測量士）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現場代理人：高井雄二（測量士）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補償</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業務</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主任技術者：佐野琢也（補償業務管理士、一級建築士）</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照査技術者：中本泰司（補償業務管理士、一級建築士）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2"/>
          <p:cNvSpPr txBox="1">
            <a:spLocks/>
          </p:cNvSpPr>
          <p:nvPr/>
        </p:nvSpPr>
        <p:spPr>
          <a:xfrm>
            <a:off x="230399" y="548680"/>
            <a:ext cx="4368485" cy="792088"/>
          </a:xfrm>
          <a:prstGeom prst="rect">
            <a:avLst/>
          </a:prstGeom>
        </p:spPr>
        <p:txBody>
          <a:bodyPr anchor="b" anchorCtr="0">
            <a:noAutofit/>
          </a:bodyPr>
          <a:lst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a:lstStyle>
          <a:p>
            <a:r>
              <a:rPr lang="en-US" altLang="ja-JP" sz="4000" kern="0" dirty="0">
                <a:solidFill>
                  <a:srgbClr val="3333FF"/>
                </a:solidFill>
                <a:latin typeface="ArialMT"/>
              </a:rPr>
              <a:t>1.</a:t>
            </a:r>
            <a:r>
              <a:rPr lang="ja-JP" altLang="en-US" sz="4000" kern="0" dirty="0">
                <a:solidFill>
                  <a:srgbClr val="3333FF"/>
                </a:solidFill>
                <a:latin typeface="MS-PGothic"/>
              </a:rPr>
              <a:t>業務の内容</a:t>
            </a:r>
            <a:endParaRPr lang="ja-JP" altLang="en-US" sz="4000" kern="0" dirty="0">
              <a:solidFill>
                <a:srgbClr val="3333FF"/>
              </a:solidFill>
            </a:endParaRPr>
          </a:p>
        </p:txBody>
      </p:sp>
    </p:spTree>
    <p:extLst>
      <p:ext uri="{BB962C8B-B14F-4D97-AF65-F5344CB8AC3E}">
        <p14:creationId xmlns:p14="http://schemas.microsoft.com/office/powerpoint/2010/main" val="144241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6010" r="11321"/>
          <a:stretch/>
        </p:blipFill>
        <p:spPr>
          <a:xfrm>
            <a:off x="3469626" y="2203123"/>
            <a:ext cx="6180223" cy="3956478"/>
          </a:xfrm>
          <a:prstGeom prst="rect">
            <a:avLst/>
          </a:prstGeom>
        </p:spPr>
      </p:pic>
      <p:sp>
        <p:nvSpPr>
          <p:cNvPr id="7" name="テキスト ボックス 6"/>
          <p:cNvSpPr txBox="1"/>
          <p:nvPr/>
        </p:nvSpPr>
        <p:spPr>
          <a:xfrm>
            <a:off x="740532" y="1556793"/>
            <a:ext cx="5148572"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◇業務の位置</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日野郡日南町 　下石見、上萩山、笠木</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6747200" y="6263127"/>
            <a:ext cx="2992545"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とっとり</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マップより</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Group 10"/>
          <p:cNvGrpSpPr>
            <a:grpSpLocks/>
          </p:cNvGrpSpPr>
          <p:nvPr/>
        </p:nvGrpSpPr>
        <p:grpSpPr bwMode="auto">
          <a:xfrm>
            <a:off x="8710785" y="1367108"/>
            <a:ext cx="795090" cy="1227078"/>
            <a:chOff x="9020" y="4209"/>
            <a:chExt cx="1439" cy="2220"/>
          </a:xfrm>
        </p:grpSpPr>
        <p:sp>
          <p:nvSpPr>
            <p:cNvPr id="20" name="Rectangle 11"/>
            <p:cNvSpPr>
              <a:spLocks noChangeArrowheads="1"/>
            </p:cNvSpPr>
            <p:nvPr/>
          </p:nvSpPr>
          <p:spPr bwMode="auto">
            <a:xfrm>
              <a:off x="9020" y="4209"/>
              <a:ext cx="1439" cy="2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Times New Roman" pitchFamily="18" charset="0"/>
                  <a:ea typeface="ＭＳ 明朝" pitchFamily="17" charset="-128"/>
                  <a:cs typeface="ＭＳ Ｐゴシック" pitchFamily="50" charset="-128"/>
                </a:rPr>
                <a:t>N</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21" name="Group 12"/>
            <p:cNvGrpSpPr>
              <a:grpSpLocks/>
            </p:cNvGrpSpPr>
            <p:nvPr/>
          </p:nvGrpSpPr>
          <p:grpSpPr bwMode="auto">
            <a:xfrm>
              <a:off x="9368" y="4693"/>
              <a:ext cx="809" cy="1584"/>
              <a:chOff x="9368" y="4693"/>
              <a:chExt cx="809" cy="1584"/>
            </a:xfrm>
          </p:grpSpPr>
          <p:pic>
            <p:nvPicPr>
              <p:cNvPr id="103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8" y="5306"/>
                <a:ext cx="809" cy="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H="1" flipV="1">
                <a:off x="9757" y="4693"/>
                <a:ext cx="15" cy="1584"/>
              </a:xfrm>
              <a:prstGeom prst="line">
                <a:avLst/>
              </a:prstGeom>
              <a:noFill/>
              <a:ln w="12700">
                <a:solidFill>
                  <a:srgbClr val="000000"/>
                </a:solidFill>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3" name="タイトル 2"/>
          <p:cNvSpPr txBox="1">
            <a:spLocks/>
          </p:cNvSpPr>
          <p:nvPr/>
        </p:nvSpPr>
        <p:spPr>
          <a:xfrm>
            <a:off x="431756" y="228970"/>
            <a:ext cx="8915400" cy="1138138"/>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a:lstStyle>
          <a:p>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①業務位置</a:t>
            </a:r>
            <a:r>
              <a:rPr lang="en-US" altLang="ja-JP"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grpSp>
        <p:nvGrpSpPr>
          <p:cNvPr id="26" name="グループ化 25"/>
          <p:cNvGrpSpPr/>
          <p:nvPr/>
        </p:nvGrpSpPr>
        <p:grpSpPr>
          <a:xfrm>
            <a:off x="3550024" y="2209456"/>
            <a:ext cx="6100482" cy="3951873"/>
            <a:chOff x="3276945" y="2209455"/>
            <a:chExt cx="5631214" cy="3951873"/>
          </a:xfrm>
        </p:grpSpPr>
        <p:sp>
          <p:nvSpPr>
            <p:cNvPr id="9" name="フリーフォーム 8"/>
            <p:cNvSpPr/>
            <p:nvPr/>
          </p:nvSpPr>
          <p:spPr>
            <a:xfrm>
              <a:off x="6740080" y="2209455"/>
              <a:ext cx="2168079" cy="1857763"/>
            </a:xfrm>
            <a:custGeom>
              <a:avLst/>
              <a:gdLst>
                <a:gd name="connsiteX0" fmla="*/ 1282642 w 2168079"/>
                <a:gd name="connsiteY0" fmla="*/ 0 h 1857763"/>
                <a:gd name="connsiteX1" fmla="*/ 1270230 w 2168079"/>
                <a:gd name="connsiteY1" fmla="*/ 33101 h 1857763"/>
                <a:gd name="connsiteX2" fmla="*/ 1261954 w 2168079"/>
                <a:gd name="connsiteY2" fmla="*/ 57926 h 1857763"/>
                <a:gd name="connsiteX3" fmla="*/ 1266092 w 2168079"/>
                <a:gd name="connsiteY3" fmla="*/ 74476 h 1857763"/>
                <a:gd name="connsiteX4" fmla="*/ 1315743 w 2168079"/>
                <a:gd name="connsiteY4" fmla="*/ 86889 h 1857763"/>
                <a:gd name="connsiteX5" fmla="*/ 1324018 w 2168079"/>
                <a:gd name="connsiteY5" fmla="*/ 124127 h 1857763"/>
                <a:gd name="connsiteX6" fmla="*/ 1307468 w 2168079"/>
                <a:gd name="connsiteY6" fmla="*/ 297904 h 1857763"/>
                <a:gd name="connsiteX7" fmla="*/ 1295055 w 2168079"/>
                <a:gd name="connsiteY7" fmla="*/ 302042 h 1857763"/>
                <a:gd name="connsiteX8" fmla="*/ 1286780 w 2168079"/>
                <a:gd name="connsiteY8" fmla="*/ 314455 h 1857763"/>
                <a:gd name="connsiteX9" fmla="*/ 1274367 w 2168079"/>
                <a:gd name="connsiteY9" fmla="*/ 326867 h 1857763"/>
                <a:gd name="connsiteX10" fmla="*/ 1270230 w 2168079"/>
                <a:gd name="connsiteY10" fmla="*/ 339280 h 1857763"/>
                <a:gd name="connsiteX11" fmla="*/ 1261954 w 2168079"/>
                <a:gd name="connsiteY11" fmla="*/ 351693 h 1857763"/>
                <a:gd name="connsiteX12" fmla="*/ 1257817 w 2168079"/>
                <a:gd name="connsiteY12" fmla="*/ 364105 h 1857763"/>
                <a:gd name="connsiteX13" fmla="*/ 1245404 w 2168079"/>
                <a:gd name="connsiteY13" fmla="*/ 372380 h 1857763"/>
                <a:gd name="connsiteX14" fmla="*/ 1175066 w 2168079"/>
                <a:gd name="connsiteY14" fmla="*/ 380655 h 1857763"/>
                <a:gd name="connsiteX15" fmla="*/ 1162653 w 2168079"/>
                <a:gd name="connsiteY15" fmla="*/ 384793 h 1857763"/>
                <a:gd name="connsiteX16" fmla="*/ 1137828 w 2168079"/>
                <a:gd name="connsiteY16" fmla="*/ 397206 h 1857763"/>
                <a:gd name="connsiteX17" fmla="*/ 1104727 w 2168079"/>
                <a:gd name="connsiteY17" fmla="*/ 393068 h 1857763"/>
                <a:gd name="connsiteX18" fmla="*/ 1092315 w 2168079"/>
                <a:gd name="connsiteY18" fmla="*/ 384793 h 1857763"/>
                <a:gd name="connsiteX19" fmla="*/ 1079902 w 2168079"/>
                <a:gd name="connsiteY19" fmla="*/ 380655 h 1857763"/>
                <a:gd name="connsiteX20" fmla="*/ 1050939 w 2168079"/>
                <a:gd name="connsiteY20" fmla="*/ 372380 h 1857763"/>
                <a:gd name="connsiteX21" fmla="*/ 1026114 w 2168079"/>
                <a:gd name="connsiteY21" fmla="*/ 359968 h 1857763"/>
                <a:gd name="connsiteX22" fmla="*/ 955775 w 2168079"/>
                <a:gd name="connsiteY22" fmla="*/ 355830 h 1857763"/>
                <a:gd name="connsiteX23" fmla="*/ 901987 w 2168079"/>
                <a:gd name="connsiteY23" fmla="*/ 355830 h 1857763"/>
                <a:gd name="connsiteX24" fmla="*/ 893712 w 2168079"/>
                <a:gd name="connsiteY24" fmla="*/ 368243 h 1857763"/>
                <a:gd name="connsiteX25" fmla="*/ 885437 w 2168079"/>
                <a:gd name="connsiteY25" fmla="*/ 401343 h 1857763"/>
                <a:gd name="connsiteX26" fmla="*/ 881299 w 2168079"/>
                <a:gd name="connsiteY26" fmla="*/ 413756 h 1857763"/>
                <a:gd name="connsiteX27" fmla="*/ 873024 w 2168079"/>
                <a:gd name="connsiteY27" fmla="*/ 442719 h 1857763"/>
                <a:gd name="connsiteX28" fmla="*/ 860611 w 2168079"/>
                <a:gd name="connsiteY28" fmla="*/ 455131 h 1857763"/>
                <a:gd name="connsiteX29" fmla="*/ 848199 w 2168079"/>
                <a:gd name="connsiteY29" fmla="*/ 484094 h 1857763"/>
                <a:gd name="connsiteX30" fmla="*/ 823373 w 2168079"/>
                <a:gd name="connsiteY30" fmla="*/ 517195 h 1857763"/>
                <a:gd name="connsiteX31" fmla="*/ 794410 w 2168079"/>
                <a:gd name="connsiteY31" fmla="*/ 533745 h 1857763"/>
                <a:gd name="connsiteX32" fmla="*/ 769585 w 2168079"/>
                <a:gd name="connsiteY32" fmla="*/ 550295 h 1857763"/>
                <a:gd name="connsiteX33" fmla="*/ 744760 w 2168079"/>
                <a:gd name="connsiteY33" fmla="*/ 566845 h 1857763"/>
                <a:gd name="connsiteX34" fmla="*/ 678559 w 2168079"/>
                <a:gd name="connsiteY34" fmla="*/ 570983 h 1857763"/>
                <a:gd name="connsiteX35" fmla="*/ 649596 w 2168079"/>
                <a:gd name="connsiteY35" fmla="*/ 599946 h 1857763"/>
                <a:gd name="connsiteX36" fmla="*/ 591670 w 2168079"/>
                <a:gd name="connsiteY36" fmla="*/ 595808 h 1857763"/>
                <a:gd name="connsiteX37" fmla="*/ 566845 w 2168079"/>
                <a:gd name="connsiteY37" fmla="*/ 587533 h 1857763"/>
                <a:gd name="connsiteX38" fmla="*/ 517194 w 2168079"/>
                <a:gd name="connsiteY38" fmla="*/ 591671 h 1857763"/>
                <a:gd name="connsiteX39" fmla="*/ 488231 w 2168079"/>
                <a:gd name="connsiteY39" fmla="*/ 624771 h 1857763"/>
                <a:gd name="connsiteX40" fmla="*/ 450993 w 2168079"/>
                <a:gd name="connsiteY40" fmla="*/ 645459 h 1857763"/>
                <a:gd name="connsiteX41" fmla="*/ 426168 w 2168079"/>
                <a:gd name="connsiteY41" fmla="*/ 666147 h 1857763"/>
                <a:gd name="connsiteX42" fmla="*/ 397205 w 2168079"/>
                <a:gd name="connsiteY42" fmla="*/ 674422 h 1857763"/>
                <a:gd name="connsiteX43" fmla="*/ 384792 w 2168079"/>
                <a:gd name="connsiteY43" fmla="*/ 678559 h 1857763"/>
                <a:gd name="connsiteX44" fmla="*/ 318591 w 2168079"/>
                <a:gd name="connsiteY44" fmla="*/ 674422 h 1857763"/>
                <a:gd name="connsiteX45" fmla="*/ 306179 w 2168079"/>
                <a:gd name="connsiteY45" fmla="*/ 670284 h 1857763"/>
                <a:gd name="connsiteX46" fmla="*/ 293766 w 2168079"/>
                <a:gd name="connsiteY46" fmla="*/ 645459 h 1857763"/>
                <a:gd name="connsiteX47" fmla="*/ 297904 w 2168079"/>
                <a:gd name="connsiteY47" fmla="*/ 616496 h 1857763"/>
                <a:gd name="connsiteX48" fmla="*/ 302041 w 2168079"/>
                <a:gd name="connsiteY48" fmla="*/ 599946 h 1857763"/>
                <a:gd name="connsiteX49" fmla="*/ 297904 w 2168079"/>
                <a:gd name="connsiteY49" fmla="*/ 550295 h 1857763"/>
                <a:gd name="connsiteX50" fmla="*/ 289629 w 2168079"/>
                <a:gd name="connsiteY50" fmla="*/ 537883 h 1857763"/>
                <a:gd name="connsiteX51" fmla="*/ 281353 w 2168079"/>
                <a:gd name="connsiteY51" fmla="*/ 513057 h 1857763"/>
                <a:gd name="connsiteX52" fmla="*/ 285491 w 2168079"/>
                <a:gd name="connsiteY52" fmla="*/ 496507 h 1857763"/>
                <a:gd name="connsiteX53" fmla="*/ 297904 w 2168079"/>
                <a:gd name="connsiteY53" fmla="*/ 492369 h 1857763"/>
                <a:gd name="connsiteX54" fmla="*/ 306179 w 2168079"/>
                <a:gd name="connsiteY54" fmla="*/ 479957 h 1857763"/>
                <a:gd name="connsiteX55" fmla="*/ 310316 w 2168079"/>
                <a:gd name="connsiteY55" fmla="*/ 467544 h 1857763"/>
                <a:gd name="connsiteX56" fmla="*/ 293766 w 2168079"/>
                <a:gd name="connsiteY56" fmla="*/ 442719 h 1857763"/>
                <a:gd name="connsiteX57" fmla="*/ 268941 w 2168079"/>
                <a:gd name="connsiteY57" fmla="*/ 426169 h 1857763"/>
                <a:gd name="connsiteX58" fmla="*/ 264803 w 2168079"/>
                <a:gd name="connsiteY58" fmla="*/ 413756 h 1857763"/>
                <a:gd name="connsiteX59" fmla="*/ 219290 w 2168079"/>
                <a:gd name="connsiteY59" fmla="*/ 409618 h 1857763"/>
                <a:gd name="connsiteX60" fmla="*/ 198602 w 2168079"/>
                <a:gd name="connsiteY60" fmla="*/ 446856 h 1857763"/>
                <a:gd name="connsiteX61" fmla="*/ 173777 w 2168079"/>
                <a:gd name="connsiteY61" fmla="*/ 455131 h 1857763"/>
                <a:gd name="connsiteX62" fmla="*/ 148952 w 2168079"/>
                <a:gd name="connsiteY62" fmla="*/ 471682 h 1857763"/>
                <a:gd name="connsiteX63" fmla="*/ 124126 w 2168079"/>
                <a:gd name="connsiteY63" fmla="*/ 496507 h 1857763"/>
                <a:gd name="connsiteX64" fmla="*/ 119989 w 2168079"/>
                <a:gd name="connsiteY64" fmla="*/ 508920 h 1857763"/>
                <a:gd name="connsiteX65" fmla="*/ 95163 w 2168079"/>
                <a:gd name="connsiteY65" fmla="*/ 529607 h 1857763"/>
                <a:gd name="connsiteX66" fmla="*/ 74476 w 2168079"/>
                <a:gd name="connsiteY66" fmla="*/ 550295 h 1857763"/>
                <a:gd name="connsiteX67" fmla="*/ 57925 w 2168079"/>
                <a:gd name="connsiteY67" fmla="*/ 616496 h 1857763"/>
                <a:gd name="connsiteX68" fmla="*/ 49650 w 2168079"/>
                <a:gd name="connsiteY68" fmla="*/ 628909 h 1857763"/>
                <a:gd name="connsiteX69" fmla="*/ 45513 w 2168079"/>
                <a:gd name="connsiteY69" fmla="*/ 645459 h 1857763"/>
                <a:gd name="connsiteX70" fmla="*/ 33100 w 2168079"/>
                <a:gd name="connsiteY70" fmla="*/ 670284 h 1857763"/>
                <a:gd name="connsiteX71" fmla="*/ 20687 w 2168079"/>
                <a:gd name="connsiteY71" fmla="*/ 678559 h 1857763"/>
                <a:gd name="connsiteX72" fmla="*/ 12412 w 2168079"/>
                <a:gd name="connsiteY72" fmla="*/ 686835 h 1857763"/>
                <a:gd name="connsiteX73" fmla="*/ 4137 w 2168079"/>
                <a:gd name="connsiteY73" fmla="*/ 711660 h 1857763"/>
                <a:gd name="connsiteX74" fmla="*/ 0 w 2168079"/>
                <a:gd name="connsiteY74" fmla="*/ 724073 h 1857763"/>
                <a:gd name="connsiteX75" fmla="*/ 4137 w 2168079"/>
                <a:gd name="connsiteY75" fmla="*/ 744760 h 1857763"/>
                <a:gd name="connsiteX76" fmla="*/ 8275 w 2168079"/>
                <a:gd name="connsiteY76" fmla="*/ 757173 h 1857763"/>
                <a:gd name="connsiteX77" fmla="*/ 12412 w 2168079"/>
                <a:gd name="connsiteY77" fmla="*/ 798549 h 1857763"/>
                <a:gd name="connsiteX78" fmla="*/ 20687 w 2168079"/>
                <a:gd name="connsiteY78" fmla="*/ 823374 h 1857763"/>
                <a:gd name="connsiteX79" fmla="*/ 28963 w 2168079"/>
                <a:gd name="connsiteY79" fmla="*/ 856474 h 1857763"/>
                <a:gd name="connsiteX80" fmla="*/ 37238 w 2168079"/>
                <a:gd name="connsiteY80" fmla="*/ 864750 h 1857763"/>
                <a:gd name="connsiteX81" fmla="*/ 45513 w 2168079"/>
                <a:gd name="connsiteY81" fmla="*/ 910263 h 1857763"/>
                <a:gd name="connsiteX82" fmla="*/ 49650 w 2168079"/>
                <a:gd name="connsiteY82" fmla="*/ 922675 h 1857763"/>
                <a:gd name="connsiteX83" fmla="*/ 57925 w 2168079"/>
                <a:gd name="connsiteY83" fmla="*/ 935088 h 1857763"/>
                <a:gd name="connsiteX84" fmla="*/ 70338 w 2168079"/>
                <a:gd name="connsiteY84" fmla="*/ 964051 h 1857763"/>
                <a:gd name="connsiteX85" fmla="*/ 95163 w 2168079"/>
                <a:gd name="connsiteY85" fmla="*/ 984739 h 1857763"/>
                <a:gd name="connsiteX86" fmla="*/ 115851 w 2168079"/>
                <a:gd name="connsiteY86" fmla="*/ 997151 h 1857763"/>
                <a:gd name="connsiteX87" fmla="*/ 128264 w 2168079"/>
                <a:gd name="connsiteY87" fmla="*/ 1005426 h 1857763"/>
                <a:gd name="connsiteX88" fmla="*/ 165502 w 2168079"/>
                <a:gd name="connsiteY88" fmla="*/ 1030252 h 1857763"/>
                <a:gd name="connsiteX89" fmla="*/ 231703 w 2168079"/>
                <a:gd name="connsiteY89" fmla="*/ 1034389 h 1857763"/>
                <a:gd name="connsiteX90" fmla="*/ 244115 w 2168079"/>
                <a:gd name="connsiteY90" fmla="*/ 1038527 h 1857763"/>
                <a:gd name="connsiteX91" fmla="*/ 268941 w 2168079"/>
                <a:gd name="connsiteY91" fmla="*/ 1071627 h 1857763"/>
                <a:gd name="connsiteX92" fmla="*/ 289629 w 2168079"/>
                <a:gd name="connsiteY92" fmla="*/ 1092315 h 1857763"/>
                <a:gd name="connsiteX93" fmla="*/ 297904 w 2168079"/>
                <a:gd name="connsiteY93" fmla="*/ 1104728 h 1857763"/>
                <a:gd name="connsiteX94" fmla="*/ 326867 w 2168079"/>
                <a:gd name="connsiteY94" fmla="*/ 1137828 h 1857763"/>
                <a:gd name="connsiteX95" fmla="*/ 343417 w 2168079"/>
                <a:gd name="connsiteY95" fmla="*/ 1175066 h 1857763"/>
                <a:gd name="connsiteX96" fmla="*/ 368242 w 2168079"/>
                <a:gd name="connsiteY96" fmla="*/ 1183341 h 1857763"/>
                <a:gd name="connsiteX97" fmla="*/ 380655 w 2168079"/>
                <a:gd name="connsiteY97" fmla="*/ 1187479 h 1857763"/>
                <a:gd name="connsiteX98" fmla="*/ 393068 w 2168079"/>
                <a:gd name="connsiteY98" fmla="*/ 1195754 h 1857763"/>
                <a:gd name="connsiteX99" fmla="*/ 409618 w 2168079"/>
                <a:gd name="connsiteY99" fmla="*/ 1199892 h 1857763"/>
                <a:gd name="connsiteX100" fmla="*/ 455131 w 2168079"/>
                <a:gd name="connsiteY100" fmla="*/ 1237130 h 1857763"/>
                <a:gd name="connsiteX101" fmla="*/ 471681 w 2168079"/>
                <a:gd name="connsiteY101" fmla="*/ 1249542 h 1857763"/>
                <a:gd name="connsiteX102" fmla="*/ 484094 w 2168079"/>
                <a:gd name="connsiteY102" fmla="*/ 1253680 h 1857763"/>
                <a:gd name="connsiteX103" fmla="*/ 521332 w 2168079"/>
                <a:gd name="connsiteY103" fmla="*/ 1266093 h 1857763"/>
                <a:gd name="connsiteX104" fmla="*/ 533744 w 2168079"/>
                <a:gd name="connsiteY104" fmla="*/ 1274368 h 1857763"/>
                <a:gd name="connsiteX105" fmla="*/ 554432 w 2168079"/>
                <a:gd name="connsiteY105" fmla="*/ 1290918 h 1857763"/>
                <a:gd name="connsiteX106" fmla="*/ 558570 w 2168079"/>
                <a:gd name="connsiteY106" fmla="*/ 1303331 h 1857763"/>
                <a:gd name="connsiteX107" fmla="*/ 570982 w 2168079"/>
                <a:gd name="connsiteY107" fmla="*/ 1307468 h 1857763"/>
                <a:gd name="connsiteX108" fmla="*/ 653734 w 2168079"/>
                <a:gd name="connsiteY108" fmla="*/ 1315743 h 1857763"/>
                <a:gd name="connsiteX109" fmla="*/ 682696 w 2168079"/>
                <a:gd name="connsiteY109" fmla="*/ 1328156 h 1857763"/>
                <a:gd name="connsiteX110" fmla="*/ 690972 w 2168079"/>
                <a:gd name="connsiteY110" fmla="*/ 1336431 h 1857763"/>
                <a:gd name="connsiteX111" fmla="*/ 695109 w 2168079"/>
                <a:gd name="connsiteY111" fmla="*/ 1348844 h 1857763"/>
                <a:gd name="connsiteX112" fmla="*/ 719934 w 2168079"/>
                <a:gd name="connsiteY112" fmla="*/ 1365394 h 1857763"/>
                <a:gd name="connsiteX113" fmla="*/ 748897 w 2168079"/>
                <a:gd name="connsiteY113" fmla="*/ 1373669 h 1857763"/>
                <a:gd name="connsiteX114" fmla="*/ 777860 w 2168079"/>
                <a:gd name="connsiteY114" fmla="*/ 1386082 h 1857763"/>
                <a:gd name="connsiteX115" fmla="*/ 790273 w 2168079"/>
                <a:gd name="connsiteY115" fmla="*/ 1394357 h 1857763"/>
                <a:gd name="connsiteX116" fmla="*/ 798548 w 2168079"/>
                <a:gd name="connsiteY116" fmla="*/ 1427457 h 1857763"/>
                <a:gd name="connsiteX117" fmla="*/ 802686 w 2168079"/>
                <a:gd name="connsiteY117" fmla="*/ 1439870 h 1857763"/>
                <a:gd name="connsiteX118" fmla="*/ 815098 w 2168079"/>
                <a:gd name="connsiteY118" fmla="*/ 1481245 h 1857763"/>
                <a:gd name="connsiteX119" fmla="*/ 823373 w 2168079"/>
                <a:gd name="connsiteY119" fmla="*/ 1489521 h 1857763"/>
                <a:gd name="connsiteX120" fmla="*/ 839924 w 2168079"/>
                <a:gd name="connsiteY120" fmla="*/ 1530896 h 1857763"/>
                <a:gd name="connsiteX121" fmla="*/ 852336 w 2168079"/>
                <a:gd name="connsiteY121" fmla="*/ 1572272 h 1857763"/>
                <a:gd name="connsiteX122" fmla="*/ 864749 w 2168079"/>
                <a:gd name="connsiteY122" fmla="*/ 1584684 h 1857763"/>
                <a:gd name="connsiteX123" fmla="*/ 885437 w 2168079"/>
                <a:gd name="connsiteY123" fmla="*/ 1613647 h 1857763"/>
                <a:gd name="connsiteX124" fmla="*/ 889574 w 2168079"/>
                <a:gd name="connsiteY124" fmla="*/ 1626060 h 1857763"/>
                <a:gd name="connsiteX125" fmla="*/ 897849 w 2168079"/>
                <a:gd name="connsiteY125" fmla="*/ 1638473 h 1857763"/>
                <a:gd name="connsiteX126" fmla="*/ 901987 w 2168079"/>
                <a:gd name="connsiteY126" fmla="*/ 1655023 h 1857763"/>
                <a:gd name="connsiteX127" fmla="*/ 918537 w 2168079"/>
                <a:gd name="connsiteY127" fmla="*/ 1675711 h 1857763"/>
                <a:gd name="connsiteX128" fmla="*/ 926812 w 2168079"/>
                <a:gd name="connsiteY128" fmla="*/ 1688123 h 1857763"/>
                <a:gd name="connsiteX129" fmla="*/ 951638 w 2168079"/>
                <a:gd name="connsiteY129" fmla="*/ 1696398 h 1857763"/>
                <a:gd name="connsiteX130" fmla="*/ 964050 w 2168079"/>
                <a:gd name="connsiteY130" fmla="*/ 1700536 h 1857763"/>
                <a:gd name="connsiteX131" fmla="*/ 1005426 w 2168079"/>
                <a:gd name="connsiteY131" fmla="*/ 1725361 h 1857763"/>
                <a:gd name="connsiteX132" fmla="*/ 1038526 w 2168079"/>
                <a:gd name="connsiteY132" fmla="*/ 1729499 h 1857763"/>
                <a:gd name="connsiteX133" fmla="*/ 1055077 w 2168079"/>
                <a:gd name="connsiteY133" fmla="*/ 1733636 h 1857763"/>
                <a:gd name="connsiteX134" fmla="*/ 1063352 w 2168079"/>
                <a:gd name="connsiteY134" fmla="*/ 1741912 h 1857763"/>
                <a:gd name="connsiteX135" fmla="*/ 1104727 w 2168079"/>
                <a:gd name="connsiteY135" fmla="*/ 1754324 h 1857763"/>
                <a:gd name="connsiteX136" fmla="*/ 1150240 w 2168079"/>
                <a:gd name="connsiteY136" fmla="*/ 1758462 h 1857763"/>
                <a:gd name="connsiteX137" fmla="*/ 1154378 w 2168079"/>
                <a:gd name="connsiteY137" fmla="*/ 1746049 h 1857763"/>
                <a:gd name="connsiteX138" fmla="*/ 1166791 w 2168079"/>
                <a:gd name="connsiteY138" fmla="*/ 1737774 h 1857763"/>
                <a:gd name="connsiteX139" fmla="*/ 1187478 w 2168079"/>
                <a:gd name="connsiteY139" fmla="*/ 1712949 h 1857763"/>
                <a:gd name="connsiteX140" fmla="*/ 1212304 w 2168079"/>
                <a:gd name="connsiteY140" fmla="*/ 1696398 h 1857763"/>
                <a:gd name="connsiteX141" fmla="*/ 1241267 w 2168079"/>
                <a:gd name="connsiteY141" fmla="*/ 1688123 h 1857763"/>
                <a:gd name="connsiteX142" fmla="*/ 1253679 w 2168079"/>
                <a:gd name="connsiteY142" fmla="*/ 1679848 h 1857763"/>
                <a:gd name="connsiteX143" fmla="*/ 1266092 w 2168079"/>
                <a:gd name="connsiteY143" fmla="*/ 1675711 h 1857763"/>
                <a:gd name="connsiteX144" fmla="*/ 1295055 w 2168079"/>
                <a:gd name="connsiteY144" fmla="*/ 1667435 h 1857763"/>
                <a:gd name="connsiteX145" fmla="*/ 1319880 w 2168079"/>
                <a:gd name="connsiteY145" fmla="*/ 1655023 h 1857763"/>
                <a:gd name="connsiteX146" fmla="*/ 1369531 w 2168079"/>
                <a:gd name="connsiteY146" fmla="*/ 1659160 h 1857763"/>
                <a:gd name="connsiteX147" fmla="*/ 1381944 w 2168079"/>
                <a:gd name="connsiteY147" fmla="*/ 1683986 h 1857763"/>
                <a:gd name="connsiteX148" fmla="*/ 1394356 w 2168079"/>
                <a:gd name="connsiteY148" fmla="*/ 1692261 h 1857763"/>
                <a:gd name="connsiteX149" fmla="*/ 1410906 w 2168079"/>
                <a:gd name="connsiteY149" fmla="*/ 1717086 h 1857763"/>
                <a:gd name="connsiteX150" fmla="*/ 1415044 w 2168079"/>
                <a:gd name="connsiteY150" fmla="*/ 1729499 h 1857763"/>
                <a:gd name="connsiteX151" fmla="*/ 1427457 w 2168079"/>
                <a:gd name="connsiteY151" fmla="*/ 1737774 h 1857763"/>
                <a:gd name="connsiteX152" fmla="*/ 1435732 w 2168079"/>
                <a:gd name="connsiteY152" fmla="*/ 1766737 h 1857763"/>
                <a:gd name="connsiteX153" fmla="*/ 1452282 w 2168079"/>
                <a:gd name="connsiteY153" fmla="*/ 1791562 h 1857763"/>
                <a:gd name="connsiteX154" fmla="*/ 1472970 w 2168079"/>
                <a:gd name="connsiteY154" fmla="*/ 1795700 h 1857763"/>
                <a:gd name="connsiteX155" fmla="*/ 1485382 w 2168079"/>
                <a:gd name="connsiteY155" fmla="*/ 1799837 h 1857763"/>
                <a:gd name="connsiteX156" fmla="*/ 1501933 w 2168079"/>
                <a:gd name="connsiteY156" fmla="*/ 1808112 h 1857763"/>
                <a:gd name="connsiteX157" fmla="*/ 1514345 w 2168079"/>
                <a:gd name="connsiteY157" fmla="*/ 1812250 h 1857763"/>
                <a:gd name="connsiteX158" fmla="*/ 1543308 w 2168079"/>
                <a:gd name="connsiteY158" fmla="*/ 1828800 h 1857763"/>
                <a:gd name="connsiteX159" fmla="*/ 1572271 w 2168079"/>
                <a:gd name="connsiteY159" fmla="*/ 1857763 h 1857763"/>
                <a:gd name="connsiteX160" fmla="*/ 1621922 w 2168079"/>
                <a:gd name="connsiteY160" fmla="*/ 1845350 h 1857763"/>
                <a:gd name="connsiteX161" fmla="*/ 1650885 w 2168079"/>
                <a:gd name="connsiteY161" fmla="*/ 1832938 h 1857763"/>
                <a:gd name="connsiteX162" fmla="*/ 1663297 w 2168079"/>
                <a:gd name="connsiteY162" fmla="*/ 1824663 h 1857763"/>
                <a:gd name="connsiteX163" fmla="*/ 1667435 w 2168079"/>
                <a:gd name="connsiteY163" fmla="*/ 1812250 h 1857763"/>
                <a:gd name="connsiteX164" fmla="*/ 1671572 w 2168079"/>
                <a:gd name="connsiteY164" fmla="*/ 1783287 h 1857763"/>
                <a:gd name="connsiteX165" fmla="*/ 1679848 w 2168079"/>
                <a:gd name="connsiteY165" fmla="*/ 1754324 h 1857763"/>
                <a:gd name="connsiteX166" fmla="*/ 1688123 w 2168079"/>
                <a:gd name="connsiteY166" fmla="*/ 1741912 h 1857763"/>
                <a:gd name="connsiteX167" fmla="*/ 1704673 w 2168079"/>
                <a:gd name="connsiteY167" fmla="*/ 1692261 h 1857763"/>
                <a:gd name="connsiteX168" fmla="*/ 1708810 w 2168079"/>
                <a:gd name="connsiteY168" fmla="*/ 1671573 h 1857763"/>
                <a:gd name="connsiteX169" fmla="*/ 1717086 w 2168079"/>
                <a:gd name="connsiteY169" fmla="*/ 1601235 h 1857763"/>
                <a:gd name="connsiteX170" fmla="*/ 1729498 w 2168079"/>
                <a:gd name="connsiteY170" fmla="*/ 1576409 h 1857763"/>
                <a:gd name="connsiteX171" fmla="*/ 1741911 w 2168079"/>
                <a:gd name="connsiteY171" fmla="*/ 1572272 h 1857763"/>
                <a:gd name="connsiteX172" fmla="*/ 1754324 w 2168079"/>
                <a:gd name="connsiteY172" fmla="*/ 1559859 h 1857763"/>
                <a:gd name="connsiteX173" fmla="*/ 1762599 w 2168079"/>
                <a:gd name="connsiteY173" fmla="*/ 1535034 h 1857763"/>
                <a:gd name="connsiteX174" fmla="*/ 1766736 w 2168079"/>
                <a:gd name="connsiteY174" fmla="*/ 1506071 h 1857763"/>
                <a:gd name="connsiteX175" fmla="*/ 1783287 w 2168079"/>
                <a:gd name="connsiteY175" fmla="*/ 1481245 h 1857763"/>
                <a:gd name="connsiteX176" fmla="*/ 1787424 w 2168079"/>
                <a:gd name="connsiteY176" fmla="*/ 1406769 h 1857763"/>
                <a:gd name="connsiteX177" fmla="*/ 1812249 w 2168079"/>
                <a:gd name="connsiteY177" fmla="*/ 1398494 h 1857763"/>
                <a:gd name="connsiteX178" fmla="*/ 1866038 w 2168079"/>
                <a:gd name="connsiteY178" fmla="*/ 1402632 h 1857763"/>
                <a:gd name="connsiteX179" fmla="*/ 1890863 w 2168079"/>
                <a:gd name="connsiteY179" fmla="*/ 1423320 h 1857763"/>
                <a:gd name="connsiteX180" fmla="*/ 1915688 w 2168079"/>
                <a:gd name="connsiteY180" fmla="*/ 1431595 h 1857763"/>
                <a:gd name="connsiteX181" fmla="*/ 1932239 w 2168079"/>
                <a:gd name="connsiteY181" fmla="*/ 1439870 h 1857763"/>
                <a:gd name="connsiteX182" fmla="*/ 1961201 w 2168079"/>
                <a:gd name="connsiteY182" fmla="*/ 1448145 h 1857763"/>
                <a:gd name="connsiteX183" fmla="*/ 1973614 w 2168079"/>
                <a:gd name="connsiteY183" fmla="*/ 1452283 h 1857763"/>
                <a:gd name="connsiteX184" fmla="*/ 2002577 w 2168079"/>
                <a:gd name="connsiteY184" fmla="*/ 1456420 h 1857763"/>
                <a:gd name="connsiteX185" fmla="*/ 2023265 w 2168079"/>
                <a:gd name="connsiteY185" fmla="*/ 1460558 h 1857763"/>
                <a:gd name="connsiteX186" fmla="*/ 2064640 w 2168079"/>
                <a:gd name="connsiteY186" fmla="*/ 1468833 h 1857763"/>
                <a:gd name="connsiteX187" fmla="*/ 2089466 w 2168079"/>
                <a:gd name="connsiteY187" fmla="*/ 1460558 h 1857763"/>
                <a:gd name="connsiteX188" fmla="*/ 2101878 w 2168079"/>
                <a:gd name="connsiteY188" fmla="*/ 1456420 h 1857763"/>
                <a:gd name="connsiteX189" fmla="*/ 2139116 w 2168079"/>
                <a:gd name="connsiteY189" fmla="*/ 1431595 h 1857763"/>
                <a:gd name="connsiteX190" fmla="*/ 2168079 w 2168079"/>
                <a:gd name="connsiteY190" fmla="*/ 1419182 h 185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168079" h="1857763">
                  <a:moveTo>
                    <a:pt x="1282642" y="0"/>
                  </a:moveTo>
                  <a:cubicBezTo>
                    <a:pt x="1272836" y="49036"/>
                    <a:pt x="1285725" y="-1761"/>
                    <a:pt x="1270230" y="33101"/>
                  </a:cubicBezTo>
                  <a:cubicBezTo>
                    <a:pt x="1266687" y="41072"/>
                    <a:pt x="1261954" y="57926"/>
                    <a:pt x="1261954" y="57926"/>
                  </a:cubicBezTo>
                  <a:cubicBezTo>
                    <a:pt x="1263333" y="63443"/>
                    <a:pt x="1261774" y="70775"/>
                    <a:pt x="1266092" y="74476"/>
                  </a:cubicBezTo>
                  <a:cubicBezTo>
                    <a:pt x="1274005" y="81259"/>
                    <a:pt x="1306234" y="85304"/>
                    <a:pt x="1315743" y="86889"/>
                  </a:cubicBezTo>
                  <a:cubicBezTo>
                    <a:pt x="1320008" y="99687"/>
                    <a:pt x="1324018" y="109568"/>
                    <a:pt x="1324018" y="124127"/>
                  </a:cubicBezTo>
                  <a:cubicBezTo>
                    <a:pt x="1324018" y="133811"/>
                    <a:pt x="1357460" y="264576"/>
                    <a:pt x="1307468" y="297904"/>
                  </a:cubicBezTo>
                  <a:cubicBezTo>
                    <a:pt x="1303839" y="300323"/>
                    <a:pt x="1299193" y="300663"/>
                    <a:pt x="1295055" y="302042"/>
                  </a:cubicBezTo>
                  <a:cubicBezTo>
                    <a:pt x="1292297" y="306180"/>
                    <a:pt x="1289964" y="310635"/>
                    <a:pt x="1286780" y="314455"/>
                  </a:cubicBezTo>
                  <a:cubicBezTo>
                    <a:pt x="1283034" y="318950"/>
                    <a:pt x="1277613" y="321998"/>
                    <a:pt x="1274367" y="326867"/>
                  </a:cubicBezTo>
                  <a:cubicBezTo>
                    <a:pt x="1271948" y="330496"/>
                    <a:pt x="1272180" y="335379"/>
                    <a:pt x="1270230" y="339280"/>
                  </a:cubicBezTo>
                  <a:cubicBezTo>
                    <a:pt x="1268006" y="343728"/>
                    <a:pt x="1264713" y="347555"/>
                    <a:pt x="1261954" y="351693"/>
                  </a:cubicBezTo>
                  <a:cubicBezTo>
                    <a:pt x="1260575" y="355830"/>
                    <a:pt x="1260541" y="360700"/>
                    <a:pt x="1257817" y="364105"/>
                  </a:cubicBezTo>
                  <a:cubicBezTo>
                    <a:pt x="1254710" y="367988"/>
                    <a:pt x="1249975" y="370421"/>
                    <a:pt x="1245404" y="372380"/>
                  </a:cubicBezTo>
                  <a:cubicBezTo>
                    <a:pt x="1228669" y="379552"/>
                    <a:pt x="1179942" y="380280"/>
                    <a:pt x="1175066" y="380655"/>
                  </a:cubicBezTo>
                  <a:cubicBezTo>
                    <a:pt x="1170928" y="382034"/>
                    <a:pt x="1166554" y="382842"/>
                    <a:pt x="1162653" y="384793"/>
                  </a:cubicBezTo>
                  <a:cubicBezTo>
                    <a:pt x="1130567" y="400836"/>
                    <a:pt x="1169029" y="386804"/>
                    <a:pt x="1137828" y="397206"/>
                  </a:cubicBezTo>
                  <a:cubicBezTo>
                    <a:pt x="1126794" y="395827"/>
                    <a:pt x="1115455" y="395994"/>
                    <a:pt x="1104727" y="393068"/>
                  </a:cubicBezTo>
                  <a:cubicBezTo>
                    <a:pt x="1099930" y="391760"/>
                    <a:pt x="1096763" y="387017"/>
                    <a:pt x="1092315" y="384793"/>
                  </a:cubicBezTo>
                  <a:cubicBezTo>
                    <a:pt x="1088414" y="382842"/>
                    <a:pt x="1084096" y="381853"/>
                    <a:pt x="1079902" y="380655"/>
                  </a:cubicBezTo>
                  <a:cubicBezTo>
                    <a:pt x="1073709" y="378886"/>
                    <a:pt x="1057557" y="375689"/>
                    <a:pt x="1050939" y="372380"/>
                  </a:cubicBezTo>
                  <a:cubicBezTo>
                    <a:pt x="1039607" y="366714"/>
                    <a:pt x="1039113" y="361268"/>
                    <a:pt x="1026114" y="359968"/>
                  </a:cubicBezTo>
                  <a:cubicBezTo>
                    <a:pt x="1002744" y="357631"/>
                    <a:pt x="979221" y="357209"/>
                    <a:pt x="955775" y="355830"/>
                  </a:cubicBezTo>
                  <a:cubicBezTo>
                    <a:pt x="937153" y="352727"/>
                    <a:pt x="920861" y="347442"/>
                    <a:pt x="901987" y="355830"/>
                  </a:cubicBezTo>
                  <a:cubicBezTo>
                    <a:pt x="897443" y="357850"/>
                    <a:pt x="896470" y="364105"/>
                    <a:pt x="893712" y="368243"/>
                  </a:cubicBezTo>
                  <a:cubicBezTo>
                    <a:pt x="890954" y="379276"/>
                    <a:pt x="889034" y="390554"/>
                    <a:pt x="885437" y="401343"/>
                  </a:cubicBezTo>
                  <a:cubicBezTo>
                    <a:pt x="884058" y="405481"/>
                    <a:pt x="882497" y="409562"/>
                    <a:pt x="881299" y="413756"/>
                  </a:cubicBezTo>
                  <a:cubicBezTo>
                    <a:pt x="880608" y="416174"/>
                    <a:pt x="875506" y="438997"/>
                    <a:pt x="873024" y="442719"/>
                  </a:cubicBezTo>
                  <a:cubicBezTo>
                    <a:pt x="869778" y="447587"/>
                    <a:pt x="864749" y="450994"/>
                    <a:pt x="860611" y="455131"/>
                  </a:cubicBezTo>
                  <a:cubicBezTo>
                    <a:pt x="856331" y="467974"/>
                    <a:pt x="855869" y="471310"/>
                    <a:pt x="848199" y="484094"/>
                  </a:cubicBezTo>
                  <a:cubicBezTo>
                    <a:pt x="842085" y="494285"/>
                    <a:pt x="833740" y="508902"/>
                    <a:pt x="823373" y="517195"/>
                  </a:cubicBezTo>
                  <a:cubicBezTo>
                    <a:pt x="809055" y="528649"/>
                    <a:pt x="811406" y="523548"/>
                    <a:pt x="794410" y="533745"/>
                  </a:cubicBezTo>
                  <a:cubicBezTo>
                    <a:pt x="785882" y="538862"/>
                    <a:pt x="777860" y="544778"/>
                    <a:pt x="769585" y="550295"/>
                  </a:cubicBezTo>
                  <a:cubicBezTo>
                    <a:pt x="754678" y="560233"/>
                    <a:pt x="762284" y="565000"/>
                    <a:pt x="744760" y="566845"/>
                  </a:cubicBezTo>
                  <a:cubicBezTo>
                    <a:pt x="722771" y="569160"/>
                    <a:pt x="700626" y="569604"/>
                    <a:pt x="678559" y="570983"/>
                  </a:cubicBezTo>
                  <a:cubicBezTo>
                    <a:pt x="659590" y="599437"/>
                    <a:pt x="671444" y="592663"/>
                    <a:pt x="649596" y="599946"/>
                  </a:cubicBezTo>
                  <a:cubicBezTo>
                    <a:pt x="630287" y="598567"/>
                    <a:pt x="610814" y="598680"/>
                    <a:pt x="591670" y="595808"/>
                  </a:cubicBezTo>
                  <a:cubicBezTo>
                    <a:pt x="583044" y="594514"/>
                    <a:pt x="566845" y="587533"/>
                    <a:pt x="566845" y="587533"/>
                  </a:cubicBezTo>
                  <a:cubicBezTo>
                    <a:pt x="550295" y="588912"/>
                    <a:pt x="533479" y="588414"/>
                    <a:pt x="517194" y="591671"/>
                  </a:cubicBezTo>
                  <a:cubicBezTo>
                    <a:pt x="503934" y="594323"/>
                    <a:pt x="492686" y="618089"/>
                    <a:pt x="488231" y="624771"/>
                  </a:cubicBezTo>
                  <a:cubicBezTo>
                    <a:pt x="480101" y="636965"/>
                    <a:pt x="463928" y="641147"/>
                    <a:pt x="450993" y="645459"/>
                  </a:cubicBezTo>
                  <a:cubicBezTo>
                    <a:pt x="441842" y="654611"/>
                    <a:pt x="437690" y="660386"/>
                    <a:pt x="426168" y="666147"/>
                  </a:cubicBezTo>
                  <a:cubicBezTo>
                    <a:pt x="419560" y="669451"/>
                    <a:pt x="403384" y="672657"/>
                    <a:pt x="397205" y="674422"/>
                  </a:cubicBezTo>
                  <a:cubicBezTo>
                    <a:pt x="393011" y="675620"/>
                    <a:pt x="388930" y="677180"/>
                    <a:pt x="384792" y="678559"/>
                  </a:cubicBezTo>
                  <a:cubicBezTo>
                    <a:pt x="362725" y="677180"/>
                    <a:pt x="340580" y="676737"/>
                    <a:pt x="318591" y="674422"/>
                  </a:cubicBezTo>
                  <a:cubicBezTo>
                    <a:pt x="314254" y="673965"/>
                    <a:pt x="309584" y="673008"/>
                    <a:pt x="306179" y="670284"/>
                  </a:cubicBezTo>
                  <a:cubicBezTo>
                    <a:pt x="298887" y="664451"/>
                    <a:pt x="296492" y="653636"/>
                    <a:pt x="293766" y="645459"/>
                  </a:cubicBezTo>
                  <a:cubicBezTo>
                    <a:pt x="295145" y="635805"/>
                    <a:pt x="296159" y="626091"/>
                    <a:pt x="297904" y="616496"/>
                  </a:cubicBezTo>
                  <a:cubicBezTo>
                    <a:pt x="298921" y="610901"/>
                    <a:pt x="302041" y="605632"/>
                    <a:pt x="302041" y="599946"/>
                  </a:cubicBezTo>
                  <a:cubicBezTo>
                    <a:pt x="302041" y="583338"/>
                    <a:pt x="301161" y="566580"/>
                    <a:pt x="297904" y="550295"/>
                  </a:cubicBezTo>
                  <a:cubicBezTo>
                    <a:pt x="296929" y="545419"/>
                    <a:pt x="291649" y="542427"/>
                    <a:pt x="289629" y="537883"/>
                  </a:cubicBezTo>
                  <a:cubicBezTo>
                    <a:pt x="286086" y="529912"/>
                    <a:pt x="281353" y="513057"/>
                    <a:pt x="281353" y="513057"/>
                  </a:cubicBezTo>
                  <a:cubicBezTo>
                    <a:pt x="282732" y="507540"/>
                    <a:pt x="281939" y="500947"/>
                    <a:pt x="285491" y="496507"/>
                  </a:cubicBezTo>
                  <a:cubicBezTo>
                    <a:pt x="288216" y="493101"/>
                    <a:pt x="294498" y="495094"/>
                    <a:pt x="297904" y="492369"/>
                  </a:cubicBezTo>
                  <a:cubicBezTo>
                    <a:pt x="301787" y="489263"/>
                    <a:pt x="303421" y="484094"/>
                    <a:pt x="306179" y="479957"/>
                  </a:cubicBezTo>
                  <a:cubicBezTo>
                    <a:pt x="307558" y="475819"/>
                    <a:pt x="310316" y="471905"/>
                    <a:pt x="310316" y="467544"/>
                  </a:cubicBezTo>
                  <a:cubicBezTo>
                    <a:pt x="310316" y="456803"/>
                    <a:pt x="301231" y="448525"/>
                    <a:pt x="293766" y="442719"/>
                  </a:cubicBezTo>
                  <a:cubicBezTo>
                    <a:pt x="285916" y="436613"/>
                    <a:pt x="268941" y="426169"/>
                    <a:pt x="268941" y="426169"/>
                  </a:cubicBezTo>
                  <a:cubicBezTo>
                    <a:pt x="267562" y="422031"/>
                    <a:pt x="267528" y="417162"/>
                    <a:pt x="264803" y="413756"/>
                  </a:cubicBezTo>
                  <a:cubicBezTo>
                    <a:pt x="252330" y="398164"/>
                    <a:pt x="236773" y="407433"/>
                    <a:pt x="219290" y="409618"/>
                  </a:cubicBezTo>
                  <a:cubicBezTo>
                    <a:pt x="215647" y="420549"/>
                    <a:pt x="209275" y="443298"/>
                    <a:pt x="198602" y="446856"/>
                  </a:cubicBezTo>
                  <a:lnTo>
                    <a:pt x="173777" y="455131"/>
                  </a:lnTo>
                  <a:cubicBezTo>
                    <a:pt x="165502" y="460648"/>
                    <a:pt x="155985" y="464650"/>
                    <a:pt x="148952" y="471682"/>
                  </a:cubicBezTo>
                  <a:lnTo>
                    <a:pt x="124126" y="496507"/>
                  </a:lnTo>
                  <a:cubicBezTo>
                    <a:pt x="122747" y="500645"/>
                    <a:pt x="122408" y="505291"/>
                    <a:pt x="119989" y="508920"/>
                  </a:cubicBezTo>
                  <a:cubicBezTo>
                    <a:pt x="110026" y="523865"/>
                    <a:pt x="107374" y="518922"/>
                    <a:pt x="95163" y="529607"/>
                  </a:cubicBezTo>
                  <a:cubicBezTo>
                    <a:pt x="87824" y="536029"/>
                    <a:pt x="74476" y="550295"/>
                    <a:pt x="74476" y="550295"/>
                  </a:cubicBezTo>
                  <a:cubicBezTo>
                    <a:pt x="64490" y="600224"/>
                    <a:pt x="70649" y="578328"/>
                    <a:pt x="57925" y="616496"/>
                  </a:cubicBezTo>
                  <a:cubicBezTo>
                    <a:pt x="56352" y="621214"/>
                    <a:pt x="52408" y="624771"/>
                    <a:pt x="49650" y="628909"/>
                  </a:cubicBezTo>
                  <a:cubicBezTo>
                    <a:pt x="48271" y="634426"/>
                    <a:pt x="47075" y="639991"/>
                    <a:pt x="45513" y="645459"/>
                  </a:cubicBezTo>
                  <a:cubicBezTo>
                    <a:pt x="42821" y="654881"/>
                    <a:pt x="40353" y="663032"/>
                    <a:pt x="33100" y="670284"/>
                  </a:cubicBezTo>
                  <a:cubicBezTo>
                    <a:pt x="29584" y="673800"/>
                    <a:pt x="24570" y="675452"/>
                    <a:pt x="20687" y="678559"/>
                  </a:cubicBezTo>
                  <a:cubicBezTo>
                    <a:pt x="17641" y="680996"/>
                    <a:pt x="15170" y="684076"/>
                    <a:pt x="12412" y="686835"/>
                  </a:cubicBezTo>
                  <a:lnTo>
                    <a:pt x="4137" y="711660"/>
                  </a:lnTo>
                  <a:lnTo>
                    <a:pt x="0" y="724073"/>
                  </a:lnTo>
                  <a:cubicBezTo>
                    <a:pt x="1379" y="730969"/>
                    <a:pt x="2431" y="737938"/>
                    <a:pt x="4137" y="744760"/>
                  </a:cubicBezTo>
                  <a:cubicBezTo>
                    <a:pt x="5195" y="748991"/>
                    <a:pt x="7612" y="752862"/>
                    <a:pt x="8275" y="757173"/>
                  </a:cubicBezTo>
                  <a:cubicBezTo>
                    <a:pt x="10383" y="770873"/>
                    <a:pt x="9858" y="784926"/>
                    <a:pt x="12412" y="798549"/>
                  </a:cubicBezTo>
                  <a:cubicBezTo>
                    <a:pt x="14019" y="807122"/>
                    <a:pt x="18976" y="814821"/>
                    <a:pt x="20687" y="823374"/>
                  </a:cubicBezTo>
                  <a:cubicBezTo>
                    <a:pt x="21577" y="827826"/>
                    <a:pt x="25145" y="850111"/>
                    <a:pt x="28963" y="856474"/>
                  </a:cubicBezTo>
                  <a:cubicBezTo>
                    <a:pt x="30970" y="859819"/>
                    <a:pt x="34480" y="861991"/>
                    <a:pt x="37238" y="864750"/>
                  </a:cubicBezTo>
                  <a:cubicBezTo>
                    <a:pt x="40587" y="888197"/>
                    <a:pt x="39938" y="890750"/>
                    <a:pt x="45513" y="910263"/>
                  </a:cubicBezTo>
                  <a:cubicBezTo>
                    <a:pt x="46711" y="914456"/>
                    <a:pt x="47700" y="918774"/>
                    <a:pt x="49650" y="922675"/>
                  </a:cubicBezTo>
                  <a:cubicBezTo>
                    <a:pt x="51874" y="927123"/>
                    <a:pt x="55701" y="930640"/>
                    <a:pt x="57925" y="935088"/>
                  </a:cubicBezTo>
                  <a:cubicBezTo>
                    <a:pt x="66928" y="953093"/>
                    <a:pt x="55991" y="943966"/>
                    <a:pt x="70338" y="964051"/>
                  </a:cubicBezTo>
                  <a:cubicBezTo>
                    <a:pt x="80166" y="977809"/>
                    <a:pt x="83067" y="975063"/>
                    <a:pt x="95163" y="984739"/>
                  </a:cubicBezTo>
                  <a:cubicBezTo>
                    <a:pt x="111389" y="997719"/>
                    <a:pt x="94298" y="989967"/>
                    <a:pt x="115851" y="997151"/>
                  </a:cubicBezTo>
                  <a:cubicBezTo>
                    <a:pt x="119989" y="999909"/>
                    <a:pt x="124522" y="1002151"/>
                    <a:pt x="128264" y="1005426"/>
                  </a:cubicBezTo>
                  <a:cubicBezTo>
                    <a:pt x="148323" y="1022977"/>
                    <a:pt x="142202" y="1027922"/>
                    <a:pt x="165502" y="1030252"/>
                  </a:cubicBezTo>
                  <a:cubicBezTo>
                    <a:pt x="187502" y="1032452"/>
                    <a:pt x="209636" y="1033010"/>
                    <a:pt x="231703" y="1034389"/>
                  </a:cubicBezTo>
                  <a:cubicBezTo>
                    <a:pt x="235840" y="1035768"/>
                    <a:pt x="240375" y="1036283"/>
                    <a:pt x="244115" y="1038527"/>
                  </a:cubicBezTo>
                  <a:cubicBezTo>
                    <a:pt x="253296" y="1044035"/>
                    <a:pt x="265850" y="1068536"/>
                    <a:pt x="268941" y="1071627"/>
                  </a:cubicBezTo>
                  <a:cubicBezTo>
                    <a:pt x="275837" y="1078523"/>
                    <a:pt x="284219" y="1084200"/>
                    <a:pt x="289629" y="1092315"/>
                  </a:cubicBezTo>
                  <a:cubicBezTo>
                    <a:pt x="292387" y="1096453"/>
                    <a:pt x="294629" y="1100986"/>
                    <a:pt x="297904" y="1104728"/>
                  </a:cubicBezTo>
                  <a:cubicBezTo>
                    <a:pt x="331797" y="1143465"/>
                    <a:pt x="308240" y="1109892"/>
                    <a:pt x="326867" y="1137828"/>
                  </a:cubicBezTo>
                  <a:cubicBezTo>
                    <a:pt x="328240" y="1141947"/>
                    <a:pt x="335134" y="1169889"/>
                    <a:pt x="343417" y="1175066"/>
                  </a:cubicBezTo>
                  <a:cubicBezTo>
                    <a:pt x="350814" y="1179689"/>
                    <a:pt x="359967" y="1180583"/>
                    <a:pt x="368242" y="1183341"/>
                  </a:cubicBezTo>
                  <a:cubicBezTo>
                    <a:pt x="372380" y="1184720"/>
                    <a:pt x="377026" y="1185060"/>
                    <a:pt x="380655" y="1187479"/>
                  </a:cubicBezTo>
                  <a:cubicBezTo>
                    <a:pt x="384793" y="1190237"/>
                    <a:pt x="388497" y="1193795"/>
                    <a:pt x="393068" y="1195754"/>
                  </a:cubicBezTo>
                  <a:cubicBezTo>
                    <a:pt x="398295" y="1197994"/>
                    <a:pt x="404101" y="1198513"/>
                    <a:pt x="409618" y="1199892"/>
                  </a:cubicBezTo>
                  <a:cubicBezTo>
                    <a:pt x="437339" y="1227611"/>
                    <a:pt x="422192" y="1215169"/>
                    <a:pt x="455131" y="1237130"/>
                  </a:cubicBezTo>
                  <a:cubicBezTo>
                    <a:pt x="460868" y="1240955"/>
                    <a:pt x="465694" y="1246121"/>
                    <a:pt x="471681" y="1249542"/>
                  </a:cubicBezTo>
                  <a:cubicBezTo>
                    <a:pt x="475468" y="1251706"/>
                    <a:pt x="480010" y="1252149"/>
                    <a:pt x="484094" y="1253680"/>
                  </a:cubicBezTo>
                  <a:cubicBezTo>
                    <a:pt x="515254" y="1265365"/>
                    <a:pt x="493602" y="1259160"/>
                    <a:pt x="521332" y="1266093"/>
                  </a:cubicBezTo>
                  <a:cubicBezTo>
                    <a:pt x="525469" y="1268851"/>
                    <a:pt x="529861" y="1271262"/>
                    <a:pt x="533744" y="1274368"/>
                  </a:cubicBezTo>
                  <a:cubicBezTo>
                    <a:pt x="563222" y="1297950"/>
                    <a:pt x="516231" y="1265450"/>
                    <a:pt x="554432" y="1290918"/>
                  </a:cubicBezTo>
                  <a:cubicBezTo>
                    <a:pt x="555811" y="1295056"/>
                    <a:pt x="555486" y="1300247"/>
                    <a:pt x="558570" y="1303331"/>
                  </a:cubicBezTo>
                  <a:cubicBezTo>
                    <a:pt x="561654" y="1306415"/>
                    <a:pt x="566658" y="1306904"/>
                    <a:pt x="570982" y="1307468"/>
                  </a:cubicBezTo>
                  <a:cubicBezTo>
                    <a:pt x="598471" y="1311053"/>
                    <a:pt x="626150" y="1312985"/>
                    <a:pt x="653734" y="1315743"/>
                  </a:cubicBezTo>
                  <a:cubicBezTo>
                    <a:pt x="664766" y="1319421"/>
                    <a:pt x="672471" y="1321340"/>
                    <a:pt x="682696" y="1328156"/>
                  </a:cubicBezTo>
                  <a:cubicBezTo>
                    <a:pt x="685942" y="1330320"/>
                    <a:pt x="688213" y="1333673"/>
                    <a:pt x="690972" y="1336431"/>
                  </a:cubicBezTo>
                  <a:cubicBezTo>
                    <a:pt x="692351" y="1340569"/>
                    <a:pt x="692025" y="1345760"/>
                    <a:pt x="695109" y="1348844"/>
                  </a:cubicBezTo>
                  <a:cubicBezTo>
                    <a:pt x="702141" y="1355877"/>
                    <a:pt x="710286" y="1362982"/>
                    <a:pt x="719934" y="1365394"/>
                  </a:cubicBezTo>
                  <a:cubicBezTo>
                    <a:pt x="725244" y="1366721"/>
                    <a:pt x="742956" y="1370698"/>
                    <a:pt x="748897" y="1373669"/>
                  </a:cubicBezTo>
                  <a:cubicBezTo>
                    <a:pt x="777468" y="1387955"/>
                    <a:pt x="743419" y="1377471"/>
                    <a:pt x="777860" y="1386082"/>
                  </a:cubicBezTo>
                  <a:cubicBezTo>
                    <a:pt x="781998" y="1388840"/>
                    <a:pt x="787166" y="1390474"/>
                    <a:pt x="790273" y="1394357"/>
                  </a:cubicBezTo>
                  <a:cubicBezTo>
                    <a:pt x="793711" y="1398654"/>
                    <a:pt x="798268" y="1426337"/>
                    <a:pt x="798548" y="1427457"/>
                  </a:cubicBezTo>
                  <a:cubicBezTo>
                    <a:pt x="799606" y="1431688"/>
                    <a:pt x="801488" y="1435676"/>
                    <a:pt x="802686" y="1439870"/>
                  </a:cubicBezTo>
                  <a:cubicBezTo>
                    <a:pt x="815195" y="1483653"/>
                    <a:pt x="795427" y="1422233"/>
                    <a:pt x="815098" y="1481245"/>
                  </a:cubicBezTo>
                  <a:cubicBezTo>
                    <a:pt x="816332" y="1484946"/>
                    <a:pt x="820615" y="1486762"/>
                    <a:pt x="823373" y="1489521"/>
                  </a:cubicBezTo>
                  <a:cubicBezTo>
                    <a:pt x="833600" y="1520197"/>
                    <a:pt x="827748" y="1506544"/>
                    <a:pt x="839924" y="1530896"/>
                  </a:cubicBezTo>
                  <a:cubicBezTo>
                    <a:pt x="841799" y="1538397"/>
                    <a:pt x="848978" y="1568914"/>
                    <a:pt x="852336" y="1572272"/>
                  </a:cubicBezTo>
                  <a:lnTo>
                    <a:pt x="864749" y="1584684"/>
                  </a:lnTo>
                  <a:cubicBezTo>
                    <a:pt x="874099" y="1612733"/>
                    <a:pt x="860893" y="1579284"/>
                    <a:pt x="885437" y="1613647"/>
                  </a:cubicBezTo>
                  <a:cubicBezTo>
                    <a:pt x="887972" y="1617196"/>
                    <a:pt x="887624" y="1622159"/>
                    <a:pt x="889574" y="1626060"/>
                  </a:cubicBezTo>
                  <a:cubicBezTo>
                    <a:pt x="891798" y="1630508"/>
                    <a:pt x="895091" y="1634335"/>
                    <a:pt x="897849" y="1638473"/>
                  </a:cubicBezTo>
                  <a:cubicBezTo>
                    <a:pt x="899228" y="1643990"/>
                    <a:pt x="899747" y="1649796"/>
                    <a:pt x="901987" y="1655023"/>
                  </a:cubicBezTo>
                  <a:cubicBezTo>
                    <a:pt x="907863" y="1668733"/>
                    <a:pt x="910326" y="1665447"/>
                    <a:pt x="918537" y="1675711"/>
                  </a:cubicBezTo>
                  <a:cubicBezTo>
                    <a:pt x="921643" y="1679594"/>
                    <a:pt x="922595" y="1685488"/>
                    <a:pt x="926812" y="1688123"/>
                  </a:cubicBezTo>
                  <a:cubicBezTo>
                    <a:pt x="934209" y="1692746"/>
                    <a:pt x="943363" y="1693639"/>
                    <a:pt x="951638" y="1696398"/>
                  </a:cubicBezTo>
                  <a:lnTo>
                    <a:pt x="964050" y="1700536"/>
                  </a:lnTo>
                  <a:cubicBezTo>
                    <a:pt x="976778" y="1704779"/>
                    <a:pt x="995976" y="1719061"/>
                    <a:pt x="1005426" y="1725361"/>
                  </a:cubicBezTo>
                  <a:cubicBezTo>
                    <a:pt x="1014678" y="1731529"/>
                    <a:pt x="1027558" y="1727671"/>
                    <a:pt x="1038526" y="1729499"/>
                  </a:cubicBezTo>
                  <a:cubicBezTo>
                    <a:pt x="1044135" y="1730434"/>
                    <a:pt x="1049560" y="1732257"/>
                    <a:pt x="1055077" y="1733636"/>
                  </a:cubicBezTo>
                  <a:cubicBezTo>
                    <a:pt x="1057835" y="1736395"/>
                    <a:pt x="1059863" y="1740167"/>
                    <a:pt x="1063352" y="1741912"/>
                  </a:cubicBezTo>
                  <a:cubicBezTo>
                    <a:pt x="1073426" y="1746950"/>
                    <a:pt x="1092848" y="1751355"/>
                    <a:pt x="1104727" y="1754324"/>
                  </a:cubicBezTo>
                  <a:cubicBezTo>
                    <a:pt x="1122078" y="1763000"/>
                    <a:pt x="1127696" y="1769734"/>
                    <a:pt x="1150240" y="1758462"/>
                  </a:cubicBezTo>
                  <a:cubicBezTo>
                    <a:pt x="1154141" y="1756512"/>
                    <a:pt x="1151653" y="1749455"/>
                    <a:pt x="1154378" y="1746049"/>
                  </a:cubicBezTo>
                  <a:cubicBezTo>
                    <a:pt x="1157485" y="1742166"/>
                    <a:pt x="1162653" y="1740532"/>
                    <a:pt x="1166791" y="1737774"/>
                  </a:cubicBezTo>
                  <a:cubicBezTo>
                    <a:pt x="1174147" y="1726740"/>
                    <a:pt x="1176450" y="1721526"/>
                    <a:pt x="1187478" y="1712949"/>
                  </a:cubicBezTo>
                  <a:cubicBezTo>
                    <a:pt x="1195329" y="1706843"/>
                    <a:pt x="1202655" y="1698810"/>
                    <a:pt x="1212304" y="1696398"/>
                  </a:cubicBezTo>
                  <a:cubicBezTo>
                    <a:pt x="1217611" y="1695071"/>
                    <a:pt x="1235328" y="1691092"/>
                    <a:pt x="1241267" y="1688123"/>
                  </a:cubicBezTo>
                  <a:cubicBezTo>
                    <a:pt x="1245715" y="1685899"/>
                    <a:pt x="1249231" y="1682072"/>
                    <a:pt x="1253679" y="1679848"/>
                  </a:cubicBezTo>
                  <a:cubicBezTo>
                    <a:pt x="1257580" y="1677898"/>
                    <a:pt x="1261898" y="1676909"/>
                    <a:pt x="1266092" y="1675711"/>
                  </a:cubicBezTo>
                  <a:cubicBezTo>
                    <a:pt x="1272279" y="1673943"/>
                    <a:pt x="1288441" y="1670742"/>
                    <a:pt x="1295055" y="1667435"/>
                  </a:cubicBezTo>
                  <a:cubicBezTo>
                    <a:pt x="1327133" y="1651396"/>
                    <a:pt x="1288686" y="1665420"/>
                    <a:pt x="1319880" y="1655023"/>
                  </a:cubicBezTo>
                  <a:cubicBezTo>
                    <a:pt x="1336430" y="1656402"/>
                    <a:pt x="1353562" y="1654598"/>
                    <a:pt x="1369531" y="1659160"/>
                  </a:cubicBezTo>
                  <a:cubicBezTo>
                    <a:pt x="1378572" y="1661743"/>
                    <a:pt x="1377683" y="1678660"/>
                    <a:pt x="1381944" y="1683986"/>
                  </a:cubicBezTo>
                  <a:cubicBezTo>
                    <a:pt x="1385050" y="1687869"/>
                    <a:pt x="1390219" y="1689503"/>
                    <a:pt x="1394356" y="1692261"/>
                  </a:cubicBezTo>
                  <a:lnTo>
                    <a:pt x="1410906" y="1717086"/>
                  </a:lnTo>
                  <a:cubicBezTo>
                    <a:pt x="1413325" y="1720715"/>
                    <a:pt x="1412319" y="1726093"/>
                    <a:pt x="1415044" y="1729499"/>
                  </a:cubicBezTo>
                  <a:cubicBezTo>
                    <a:pt x="1418151" y="1733382"/>
                    <a:pt x="1423319" y="1735016"/>
                    <a:pt x="1427457" y="1737774"/>
                  </a:cubicBezTo>
                  <a:cubicBezTo>
                    <a:pt x="1428432" y="1741674"/>
                    <a:pt x="1433032" y="1761878"/>
                    <a:pt x="1435732" y="1766737"/>
                  </a:cubicBezTo>
                  <a:cubicBezTo>
                    <a:pt x="1440562" y="1775431"/>
                    <a:pt x="1446765" y="1783287"/>
                    <a:pt x="1452282" y="1791562"/>
                  </a:cubicBezTo>
                  <a:cubicBezTo>
                    <a:pt x="1456183" y="1797413"/>
                    <a:pt x="1466147" y="1793994"/>
                    <a:pt x="1472970" y="1795700"/>
                  </a:cubicBezTo>
                  <a:cubicBezTo>
                    <a:pt x="1477201" y="1796758"/>
                    <a:pt x="1481373" y="1798119"/>
                    <a:pt x="1485382" y="1799837"/>
                  </a:cubicBezTo>
                  <a:cubicBezTo>
                    <a:pt x="1491051" y="1802267"/>
                    <a:pt x="1496264" y="1805682"/>
                    <a:pt x="1501933" y="1808112"/>
                  </a:cubicBezTo>
                  <a:cubicBezTo>
                    <a:pt x="1505942" y="1809830"/>
                    <a:pt x="1510336" y="1810532"/>
                    <a:pt x="1514345" y="1812250"/>
                  </a:cubicBezTo>
                  <a:cubicBezTo>
                    <a:pt x="1529048" y="1818551"/>
                    <a:pt x="1530839" y="1820487"/>
                    <a:pt x="1543308" y="1828800"/>
                  </a:cubicBezTo>
                  <a:cubicBezTo>
                    <a:pt x="1562277" y="1857255"/>
                    <a:pt x="1550423" y="1850481"/>
                    <a:pt x="1572271" y="1857763"/>
                  </a:cubicBezTo>
                  <a:cubicBezTo>
                    <a:pt x="1584683" y="1855695"/>
                    <a:pt x="1610992" y="1852637"/>
                    <a:pt x="1621922" y="1845350"/>
                  </a:cubicBezTo>
                  <a:cubicBezTo>
                    <a:pt x="1639066" y="1833920"/>
                    <a:pt x="1629510" y="1838281"/>
                    <a:pt x="1650885" y="1832938"/>
                  </a:cubicBezTo>
                  <a:cubicBezTo>
                    <a:pt x="1655022" y="1830180"/>
                    <a:pt x="1660191" y="1828546"/>
                    <a:pt x="1663297" y="1824663"/>
                  </a:cubicBezTo>
                  <a:cubicBezTo>
                    <a:pt x="1666022" y="1821257"/>
                    <a:pt x="1666580" y="1816527"/>
                    <a:pt x="1667435" y="1812250"/>
                  </a:cubicBezTo>
                  <a:cubicBezTo>
                    <a:pt x="1669348" y="1802687"/>
                    <a:pt x="1669827" y="1792882"/>
                    <a:pt x="1671572" y="1783287"/>
                  </a:cubicBezTo>
                  <a:cubicBezTo>
                    <a:pt x="1672329" y="1779121"/>
                    <a:pt x="1677316" y="1759388"/>
                    <a:pt x="1679848" y="1754324"/>
                  </a:cubicBezTo>
                  <a:cubicBezTo>
                    <a:pt x="1682072" y="1749876"/>
                    <a:pt x="1685365" y="1746049"/>
                    <a:pt x="1688123" y="1741912"/>
                  </a:cubicBezTo>
                  <a:lnTo>
                    <a:pt x="1704673" y="1692261"/>
                  </a:lnTo>
                  <a:cubicBezTo>
                    <a:pt x="1706897" y="1685589"/>
                    <a:pt x="1707431" y="1678469"/>
                    <a:pt x="1708810" y="1671573"/>
                  </a:cubicBezTo>
                  <a:cubicBezTo>
                    <a:pt x="1711350" y="1641095"/>
                    <a:pt x="1710614" y="1627121"/>
                    <a:pt x="1717086" y="1601235"/>
                  </a:cubicBezTo>
                  <a:cubicBezTo>
                    <a:pt x="1718960" y="1593739"/>
                    <a:pt x="1723177" y="1581466"/>
                    <a:pt x="1729498" y="1576409"/>
                  </a:cubicBezTo>
                  <a:cubicBezTo>
                    <a:pt x="1732904" y="1573684"/>
                    <a:pt x="1737773" y="1573651"/>
                    <a:pt x="1741911" y="1572272"/>
                  </a:cubicBezTo>
                  <a:cubicBezTo>
                    <a:pt x="1746049" y="1568134"/>
                    <a:pt x="1751482" y="1564974"/>
                    <a:pt x="1754324" y="1559859"/>
                  </a:cubicBezTo>
                  <a:cubicBezTo>
                    <a:pt x="1758560" y="1552234"/>
                    <a:pt x="1762599" y="1535034"/>
                    <a:pt x="1762599" y="1535034"/>
                  </a:cubicBezTo>
                  <a:cubicBezTo>
                    <a:pt x="1763978" y="1525380"/>
                    <a:pt x="1763235" y="1515173"/>
                    <a:pt x="1766736" y="1506071"/>
                  </a:cubicBezTo>
                  <a:cubicBezTo>
                    <a:pt x="1770306" y="1496788"/>
                    <a:pt x="1783287" y="1481245"/>
                    <a:pt x="1783287" y="1481245"/>
                  </a:cubicBezTo>
                  <a:cubicBezTo>
                    <a:pt x="1784666" y="1456420"/>
                    <a:pt x="1779211" y="1430237"/>
                    <a:pt x="1787424" y="1406769"/>
                  </a:cubicBezTo>
                  <a:cubicBezTo>
                    <a:pt x="1790305" y="1398536"/>
                    <a:pt x="1812249" y="1398494"/>
                    <a:pt x="1812249" y="1398494"/>
                  </a:cubicBezTo>
                  <a:cubicBezTo>
                    <a:pt x="1830179" y="1399873"/>
                    <a:pt x="1848363" y="1399318"/>
                    <a:pt x="1866038" y="1402632"/>
                  </a:cubicBezTo>
                  <a:cubicBezTo>
                    <a:pt x="1877166" y="1404718"/>
                    <a:pt x="1882175" y="1418493"/>
                    <a:pt x="1890863" y="1423320"/>
                  </a:cubicBezTo>
                  <a:cubicBezTo>
                    <a:pt x="1898488" y="1427556"/>
                    <a:pt x="1907886" y="1427694"/>
                    <a:pt x="1915688" y="1431595"/>
                  </a:cubicBezTo>
                  <a:cubicBezTo>
                    <a:pt x="1921205" y="1434353"/>
                    <a:pt x="1926570" y="1437440"/>
                    <a:pt x="1932239" y="1439870"/>
                  </a:cubicBezTo>
                  <a:cubicBezTo>
                    <a:pt x="1942156" y="1444120"/>
                    <a:pt x="1950708" y="1445147"/>
                    <a:pt x="1961201" y="1448145"/>
                  </a:cubicBezTo>
                  <a:cubicBezTo>
                    <a:pt x="1965395" y="1449343"/>
                    <a:pt x="1969337" y="1451428"/>
                    <a:pt x="1973614" y="1452283"/>
                  </a:cubicBezTo>
                  <a:cubicBezTo>
                    <a:pt x="1983177" y="1454196"/>
                    <a:pt x="1992957" y="1454817"/>
                    <a:pt x="2002577" y="1456420"/>
                  </a:cubicBezTo>
                  <a:cubicBezTo>
                    <a:pt x="2009514" y="1457576"/>
                    <a:pt x="2016346" y="1459300"/>
                    <a:pt x="2023265" y="1460558"/>
                  </a:cubicBezTo>
                  <a:cubicBezTo>
                    <a:pt x="2060467" y="1467322"/>
                    <a:pt x="2035364" y="1461513"/>
                    <a:pt x="2064640" y="1468833"/>
                  </a:cubicBezTo>
                  <a:lnTo>
                    <a:pt x="2089466" y="1460558"/>
                  </a:lnTo>
                  <a:lnTo>
                    <a:pt x="2101878" y="1456420"/>
                  </a:lnTo>
                  <a:cubicBezTo>
                    <a:pt x="2116759" y="1441539"/>
                    <a:pt x="2115498" y="1440183"/>
                    <a:pt x="2139116" y="1431595"/>
                  </a:cubicBezTo>
                  <a:cubicBezTo>
                    <a:pt x="2169932" y="1420389"/>
                    <a:pt x="2151335" y="1435926"/>
                    <a:pt x="2168079" y="1419182"/>
                  </a:cubicBezTo>
                </a:path>
              </a:pathLst>
            </a:custGeom>
            <a:noFill/>
            <a:ln w="28575">
              <a:solidFill>
                <a:srgbClr val="3333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3276945" y="2209455"/>
              <a:ext cx="1274367" cy="3951873"/>
              <a:chOff x="3276945" y="2209455"/>
              <a:chExt cx="1274367" cy="3951873"/>
            </a:xfrm>
          </p:grpSpPr>
          <p:sp>
            <p:nvSpPr>
              <p:cNvPr id="10" name="フリーフォーム 9"/>
              <p:cNvSpPr/>
              <p:nvPr/>
            </p:nvSpPr>
            <p:spPr>
              <a:xfrm>
                <a:off x="3396721" y="2209455"/>
                <a:ext cx="1154591" cy="2871464"/>
              </a:xfrm>
              <a:custGeom>
                <a:avLst/>
                <a:gdLst>
                  <a:gd name="connsiteX0" fmla="*/ 687047 w 1154591"/>
                  <a:gd name="connsiteY0" fmla="*/ 0 h 2871464"/>
                  <a:gd name="connsiteX1" fmla="*/ 666360 w 1154591"/>
                  <a:gd name="connsiteY1" fmla="*/ 4138 h 2871464"/>
                  <a:gd name="connsiteX2" fmla="*/ 653947 w 1154591"/>
                  <a:gd name="connsiteY2" fmla="*/ 12413 h 2871464"/>
                  <a:gd name="connsiteX3" fmla="*/ 641534 w 1154591"/>
                  <a:gd name="connsiteY3" fmla="*/ 16550 h 2871464"/>
                  <a:gd name="connsiteX4" fmla="*/ 620846 w 1154591"/>
                  <a:gd name="connsiteY4" fmla="*/ 28963 h 2871464"/>
                  <a:gd name="connsiteX5" fmla="*/ 596021 w 1154591"/>
                  <a:gd name="connsiteY5" fmla="*/ 45513 h 2871464"/>
                  <a:gd name="connsiteX6" fmla="*/ 583608 w 1154591"/>
                  <a:gd name="connsiteY6" fmla="*/ 53788 h 2871464"/>
                  <a:gd name="connsiteX7" fmla="*/ 575333 w 1154591"/>
                  <a:gd name="connsiteY7" fmla="*/ 62064 h 2871464"/>
                  <a:gd name="connsiteX8" fmla="*/ 558783 w 1154591"/>
                  <a:gd name="connsiteY8" fmla="*/ 70339 h 2871464"/>
                  <a:gd name="connsiteX9" fmla="*/ 517408 w 1154591"/>
                  <a:gd name="connsiteY9" fmla="*/ 95164 h 2871464"/>
                  <a:gd name="connsiteX10" fmla="*/ 500857 w 1154591"/>
                  <a:gd name="connsiteY10" fmla="*/ 99302 h 2871464"/>
                  <a:gd name="connsiteX11" fmla="*/ 488445 w 1154591"/>
                  <a:gd name="connsiteY11" fmla="*/ 103439 h 2871464"/>
                  <a:gd name="connsiteX12" fmla="*/ 476032 w 1154591"/>
                  <a:gd name="connsiteY12" fmla="*/ 99302 h 2871464"/>
                  <a:gd name="connsiteX13" fmla="*/ 413969 w 1154591"/>
                  <a:gd name="connsiteY13" fmla="*/ 107577 h 2871464"/>
                  <a:gd name="connsiteX14" fmla="*/ 389143 w 1154591"/>
                  <a:gd name="connsiteY14" fmla="*/ 115852 h 2871464"/>
                  <a:gd name="connsiteX15" fmla="*/ 376731 w 1154591"/>
                  <a:gd name="connsiteY15" fmla="*/ 124127 h 2871464"/>
                  <a:gd name="connsiteX16" fmla="*/ 360180 w 1154591"/>
                  <a:gd name="connsiteY16" fmla="*/ 128264 h 2871464"/>
                  <a:gd name="connsiteX17" fmla="*/ 335355 w 1154591"/>
                  <a:gd name="connsiteY17" fmla="*/ 136540 h 2871464"/>
                  <a:gd name="connsiteX18" fmla="*/ 322942 w 1154591"/>
                  <a:gd name="connsiteY18" fmla="*/ 148952 h 2871464"/>
                  <a:gd name="connsiteX19" fmla="*/ 318805 w 1154591"/>
                  <a:gd name="connsiteY19" fmla="*/ 161365 h 2871464"/>
                  <a:gd name="connsiteX20" fmla="*/ 310530 w 1154591"/>
                  <a:gd name="connsiteY20" fmla="*/ 173778 h 2871464"/>
                  <a:gd name="connsiteX21" fmla="*/ 306392 w 1154591"/>
                  <a:gd name="connsiteY21" fmla="*/ 190328 h 2871464"/>
                  <a:gd name="connsiteX22" fmla="*/ 293979 w 1154591"/>
                  <a:gd name="connsiteY22" fmla="*/ 202740 h 2871464"/>
                  <a:gd name="connsiteX23" fmla="*/ 269154 w 1154591"/>
                  <a:gd name="connsiteY23" fmla="*/ 215153 h 2871464"/>
                  <a:gd name="connsiteX24" fmla="*/ 256741 w 1154591"/>
                  <a:gd name="connsiteY24" fmla="*/ 239978 h 2871464"/>
                  <a:gd name="connsiteX25" fmla="*/ 252604 w 1154591"/>
                  <a:gd name="connsiteY25" fmla="*/ 260666 h 2871464"/>
                  <a:gd name="connsiteX26" fmla="*/ 236054 w 1154591"/>
                  <a:gd name="connsiteY26" fmla="*/ 285492 h 2871464"/>
                  <a:gd name="connsiteX27" fmla="*/ 227779 w 1154591"/>
                  <a:gd name="connsiteY27" fmla="*/ 297904 h 2871464"/>
                  <a:gd name="connsiteX28" fmla="*/ 215366 w 1154591"/>
                  <a:gd name="connsiteY28" fmla="*/ 310317 h 2871464"/>
                  <a:gd name="connsiteX29" fmla="*/ 198816 w 1154591"/>
                  <a:gd name="connsiteY29" fmla="*/ 335142 h 2871464"/>
                  <a:gd name="connsiteX30" fmla="*/ 169853 w 1154591"/>
                  <a:gd name="connsiteY30" fmla="*/ 368243 h 2871464"/>
                  <a:gd name="connsiteX31" fmla="*/ 145027 w 1154591"/>
                  <a:gd name="connsiteY31" fmla="*/ 376518 h 2871464"/>
                  <a:gd name="connsiteX32" fmla="*/ 140890 w 1154591"/>
                  <a:gd name="connsiteY32" fmla="*/ 401343 h 2871464"/>
                  <a:gd name="connsiteX33" fmla="*/ 157440 w 1154591"/>
                  <a:gd name="connsiteY33" fmla="*/ 405481 h 2871464"/>
                  <a:gd name="connsiteX34" fmla="*/ 178128 w 1154591"/>
                  <a:gd name="connsiteY34" fmla="*/ 409618 h 2871464"/>
                  <a:gd name="connsiteX35" fmla="*/ 190541 w 1154591"/>
                  <a:gd name="connsiteY35" fmla="*/ 413756 h 2871464"/>
                  <a:gd name="connsiteX36" fmla="*/ 227779 w 1154591"/>
                  <a:gd name="connsiteY36" fmla="*/ 417893 h 2871464"/>
                  <a:gd name="connsiteX37" fmla="*/ 260879 w 1154591"/>
                  <a:gd name="connsiteY37" fmla="*/ 426169 h 2871464"/>
                  <a:gd name="connsiteX38" fmla="*/ 273292 w 1154591"/>
                  <a:gd name="connsiteY38" fmla="*/ 438581 h 2871464"/>
                  <a:gd name="connsiteX39" fmla="*/ 273292 w 1154591"/>
                  <a:gd name="connsiteY39" fmla="*/ 484094 h 2871464"/>
                  <a:gd name="connsiteX40" fmla="*/ 269154 w 1154591"/>
                  <a:gd name="connsiteY40" fmla="*/ 496507 h 2871464"/>
                  <a:gd name="connsiteX41" fmla="*/ 244329 w 1154591"/>
                  <a:gd name="connsiteY41" fmla="*/ 517195 h 2871464"/>
                  <a:gd name="connsiteX42" fmla="*/ 236054 w 1154591"/>
                  <a:gd name="connsiteY42" fmla="*/ 529607 h 2871464"/>
                  <a:gd name="connsiteX43" fmla="*/ 236054 w 1154591"/>
                  <a:gd name="connsiteY43" fmla="*/ 575121 h 2871464"/>
                  <a:gd name="connsiteX44" fmla="*/ 248466 w 1154591"/>
                  <a:gd name="connsiteY44" fmla="*/ 599946 h 2871464"/>
                  <a:gd name="connsiteX45" fmla="*/ 298117 w 1154591"/>
                  <a:gd name="connsiteY45" fmla="*/ 624771 h 2871464"/>
                  <a:gd name="connsiteX46" fmla="*/ 310530 w 1154591"/>
                  <a:gd name="connsiteY46" fmla="*/ 628909 h 2871464"/>
                  <a:gd name="connsiteX47" fmla="*/ 322942 w 1154591"/>
                  <a:gd name="connsiteY47" fmla="*/ 633046 h 2871464"/>
                  <a:gd name="connsiteX48" fmla="*/ 356043 w 1154591"/>
                  <a:gd name="connsiteY48" fmla="*/ 620634 h 2871464"/>
                  <a:gd name="connsiteX49" fmla="*/ 393281 w 1154591"/>
                  <a:gd name="connsiteY49" fmla="*/ 612359 h 2871464"/>
                  <a:gd name="connsiteX50" fmla="*/ 405693 w 1154591"/>
                  <a:gd name="connsiteY50" fmla="*/ 587533 h 2871464"/>
                  <a:gd name="connsiteX51" fmla="*/ 409831 w 1154591"/>
                  <a:gd name="connsiteY51" fmla="*/ 570983 h 2871464"/>
                  <a:gd name="connsiteX52" fmla="*/ 422244 w 1154591"/>
                  <a:gd name="connsiteY52" fmla="*/ 558570 h 2871464"/>
                  <a:gd name="connsiteX53" fmla="*/ 467757 w 1154591"/>
                  <a:gd name="connsiteY53" fmla="*/ 550295 h 2871464"/>
                  <a:gd name="connsiteX54" fmla="*/ 496720 w 1154591"/>
                  <a:gd name="connsiteY54" fmla="*/ 546158 h 2871464"/>
                  <a:gd name="connsiteX55" fmla="*/ 525683 w 1154591"/>
                  <a:gd name="connsiteY55" fmla="*/ 537883 h 2871464"/>
                  <a:gd name="connsiteX56" fmla="*/ 550508 w 1154591"/>
                  <a:gd name="connsiteY56" fmla="*/ 529607 h 2871464"/>
                  <a:gd name="connsiteX57" fmla="*/ 562921 w 1154591"/>
                  <a:gd name="connsiteY57" fmla="*/ 525470 h 2871464"/>
                  <a:gd name="connsiteX58" fmla="*/ 575333 w 1154591"/>
                  <a:gd name="connsiteY58" fmla="*/ 521332 h 2871464"/>
                  <a:gd name="connsiteX59" fmla="*/ 583608 w 1154591"/>
                  <a:gd name="connsiteY59" fmla="*/ 508920 h 2871464"/>
                  <a:gd name="connsiteX60" fmla="*/ 600159 w 1154591"/>
                  <a:gd name="connsiteY60" fmla="*/ 484094 h 2871464"/>
                  <a:gd name="connsiteX61" fmla="*/ 612571 w 1154591"/>
                  <a:gd name="connsiteY61" fmla="*/ 479957 h 2871464"/>
                  <a:gd name="connsiteX62" fmla="*/ 624984 w 1154591"/>
                  <a:gd name="connsiteY62" fmla="*/ 484094 h 2871464"/>
                  <a:gd name="connsiteX63" fmla="*/ 637397 w 1154591"/>
                  <a:gd name="connsiteY63" fmla="*/ 492369 h 2871464"/>
                  <a:gd name="connsiteX64" fmla="*/ 687047 w 1154591"/>
                  <a:gd name="connsiteY64" fmla="*/ 496507 h 2871464"/>
                  <a:gd name="connsiteX65" fmla="*/ 695322 w 1154591"/>
                  <a:gd name="connsiteY65" fmla="*/ 508920 h 2871464"/>
                  <a:gd name="connsiteX66" fmla="*/ 699460 w 1154591"/>
                  <a:gd name="connsiteY66" fmla="*/ 525470 h 2871464"/>
                  <a:gd name="connsiteX67" fmla="*/ 711873 w 1154591"/>
                  <a:gd name="connsiteY67" fmla="*/ 550295 h 2871464"/>
                  <a:gd name="connsiteX68" fmla="*/ 736698 w 1154591"/>
                  <a:gd name="connsiteY68" fmla="*/ 575121 h 2871464"/>
                  <a:gd name="connsiteX69" fmla="*/ 786349 w 1154591"/>
                  <a:gd name="connsiteY69" fmla="*/ 583396 h 2871464"/>
                  <a:gd name="connsiteX70" fmla="*/ 807036 w 1154591"/>
                  <a:gd name="connsiteY70" fmla="*/ 624771 h 2871464"/>
                  <a:gd name="connsiteX71" fmla="*/ 819449 w 1154591"/>
                  <a:gd name="connsiteY71" fmla="*/ 628909 h 2871464"/>
                  <a:gd name="connsiteX72" fmla="*/ 840137 w 1154591"/>
                  <a:gd name="connsiteY72" fmla="*/ 633046 h 2871464"/>
                  <a:gd name="connsiteX73" fmla="*/ 848412 w 1154591"/>
                  <a:gd name="connsiteY73" fmla="*/ 657872 h 2871464"/>
                  <a:gd name="connsiteX74" fmla="*/ 864962 w 1154591"/>
                  <a:gd name="connsiteY74" fmla="*/ 666147 h 2871464"/>
                  <a:gd name="connsiteX75" fmla="*/ 893925 w 1154591"/>
                  <a:gd name="connsiteY75" fmla="*/ 682697 h 2871464"/>
                  <a:gd name="connsiteX76" fmla="*/ 910475 w 1154591"/>
                  <a:gd name="connsiteY76" fmla="*/ 711660 h 2871464"/>
                  <a:gd name="connsiteX77" fmla="*/ 918750 w 1154591"/>
                  <a:gd name="connsiteY77" fmla="*/ 740623 h 2871464"/>
                  <a:gd name="connsiteX78" fmla="*/ 935301 w 1154591"/>
                  <a:gd name="connsiteY78" fmla="*/ 765448 h 2871464"/>
                  <a:gd name="connsiteX79" fmla="*/ 939438 w 1154591"/>
                  <a:gd name="connsiteY79" fmla="*/ 777861 h 2871464"/>
                  <a:gd name="connsiteX80" fmla="*/ 943576 w 1154591"/>
                  <a:gd name="connsiteY80" fmla="*/ 798549 h 2871464"/>
                  <a:gd name="connsiteX81" fmla="*/ 951851 w 1154591"/>
                  <a:gd name="connsiteY81" fmla="*/ 852337 h 2871464"/>
                  <a:gd name="connsiteX82" fmla="*/ 943576 w 1154591"/>
                  <a:gd name="connsiteY82" fmla="*/ 910263 h 2871464"/>
                  <a:gd name="connsiteX83" fmla="*/ 927026 w 1154591"/>
                  <a:gd name="connsiteY83" fmla="*/ 935088 h 2871464"/>
                  <a:gd name="connsiteX84" fmla="*/ 927026 w 1154591"/>
                  <a:gd name="connsiteY84" fmla="*/ 968188 h 2871464"/>
                  <a:gd name="connsiteX85" fmla="*/ 922888 w 1154591"/>
                  <a:gd name="connsiteY85" fmla="*/ 980601 h 2871464"/>
                  <a:gd name="connsiteX86" fmla="*/ 910475 w 1154591"/>
                  <a:gd name="connsiteY86" fmla="*/ 993014 h 2871464"/>
                  <a:gd name="connsiteX87" fmla="*/ 893925 w 1154591"/>
                  <a:gd name="connsiteY87" fmla="*/ 1030252 h 2871464"/>
                  <a:gd name="connsiteX88" fmla="*/ 898063 w 1154591"/>
                  <a:gd name="connsiteY88" fmla="*/ 1067490 h 2871464"/>
                  <a:gd name="connsiteX89" fmla="*/ 914613 w 1154591"/>
                  <a:gd name="connsiteY89" fmla="*/ 1079902 h 2871464"/>
                  <a:gd name="connsiteX90" fmla="*/ 951851 w 1154591"/>
                  <a:gd name="connsiteY90" fmla="*/ 1096453 h 2871464"/>
                  <a:gd name="connsiteX91" fmla="*/ 964264 w 1154591"/>
                  <a:gd name="connsiteY91" fmla="*/ 1104728 h 2871464"/>
                  <a:gd name="connsiteX92" fmla="*/ 984951 w 1154591"/>
                  <a:gd name="connsiteY92" fmla="*/ 1125416 h 2871464"/>
                  <a:gd name="connsiteX93" fmla="*/ 997364 w 1154591"/>
                  <a:gd name="connsiteY93" fmla="*/ 1129553 h 2871464"/>
                  <a:gd name="connsiteX94" fmla="*/ 1047015 w 1154591"/>
                  <a:gd name="connsiteY94" fmla="*/ 1133691 h 2871464"/>
                  <a:gd name="connsiteX95" fmla="*/ 1059427 w 1154591"/>
                  <a:gd name="connsiteY95" fmla="*/ 1162654 h 2871464"/>
                  <a:gd name="connsiteX96" fmla="*/ 1067703 w 1154591"/>
                  <a:gd name="connsiteY96" fmla="*/ 1187479 h 2871464"/>
                  <a:gd name="connsiteX97" fmla="*/ 1075978 w 1154591"/>
                  <a:gd name="connsiteY97" fmla="*/ 1241267 h 2871464"/>
                  <a:gd name="connsiteX98" fmla="*/ 1080115 w 1154591"/>
                  <a:gd name="connsiteY98" fmla="*/ 1253680 h 2871464"/>
                  <a:gd name="connsiteX99" fmla="*/ 1100803 w 1154591"/>
                  <a:gd name="connsiteY99" fmla="*/ 1278505 h 2871464"/>
                  <a:gd name="connsiteX100" fmla="*/ 1121491 w 1154591"/>
                  <a:gd name="connsiteY100" fmla="*/ 1299193 h 2871464"/>
                  <a:gd name="connsiteX101" fmla="*/ 1125628 w 1154591"/>
                  <a:gd name="connsiteY101" fmla="*/ 1311606 h 2871464"/>
                  <a:gd name="connsiteX102" fmla="*/ 1138041 w 1154591"/>
                  <a:gd name="connsiteY102" fmla="*/ 1336431 h 2871464"/>
                  <a:gd name="connsiteX103" fmla="*/ 1146316 w 1154591"/>
                  <a:gd name="connsiteY103" fmla="*/ 1377807 h 2871464"/>
                  <a:gd name="connsiteX104" fmla="*/ 1154591 w 1154591"/>
                  <a:gd name="connsiteY104" fmla="*/ 1410907 h 2871464"/>
                  <a:gd name="connsiteX105" fmla="*/ 1150454 w 1154591"/>
                  <a:gd name="connsiteY105" fmla="*/ 1634335 h 2871464"/>
                  <a:gd name="connsiteX106" fmla="*/ 1142179 w 1154591"/>
                  <a:gd name="connsiteY106" fmla="*/ 1683986 h 2871464"/>
                  <a:gd name="connsiteX107" fmla="*/ 1133903 w 1154591"/>
                  <a:gd name="connsiteY107" fmla="*/ 1708811 h 2871464"/>
                  <a:gd name="connsiteX108" fmla="*/ 1109078 w 1154591"/>
                  <a:gd name="connsiteY108" fmla="*/ 1733636 h 2871464"/>
                  <a:gd name="connsiteX109" fmla="*/ 1088390 w 1154591"/>
                  <a:gd name="connsiteY109" fmla="*/ 1750187 h 2871464"/>
                  <a:gd name="connsiteX110" fmla="*/ 1063565 w 1154591"/>
                  <a:gd name="connsiteY110" fmla="*/ 1758462 h 2871464"/>
                  <a:gd name="connsiteX111" fmla="*/ 1038740 w 1154591"/>
                  <a:gd name="connsiteY111" fmla="*/ 1766737 h 2871464"/>
                  <a:gd name="connsiteX112" fmla="*/ 1026327 w 1154591"/>
                  <a:gd name="connsiteY112" fmla="*/ 1775012 h 2871464"/>
                  <a:gd name="connsiteX113" fmla="*/ 1013914 w 1154591"/>
                  <a:gd name="connsiteY113" fmla="*/ 1799837 h 2871464"/>
                  <a:gd name="connsiteX114" fmla="*/ 1001502 w 1154591"/>
                  <a:gd name="connsiteY114" fmla="*/ 1808112 h 2871464"/>
                  <a:gd name="connsiteX115" fmla="*/ 993227 w 1154591"/>
                  <a:gd name="connsiteY115" fmla="*/ 1816388 h 2871464"/>
                  <a:gd name="connsiteX116" fmla="*/ 976676 w 1154591"/>
                  <a:gd name="connsiteY116" fmla="*/ 1824663 h 2871464"/>
                  <a:gd name="connsiteX117" fmla="*/ 947713 w 1154591"/>
                  <a:gd name="connsiteY117" fmla="*/ 1841213 h 2871464"/>
                  <a:gd name="connsiteX118" fmla="*/ 935301 w 1154591"/>
                  <a:gd name="connsiteY118" fmla="*/ 1866038 h 2871464"/>
                  <a:gd name="connsiteX119" fmla="*/ 931163 w 1154591"/>
                  <a:gd name="connsiteY119" fmla="*/ 1878451 h 2871464"/>
                  <a:gd name="connsiteX120" fmla="*/ 918750 w 1154591"/>
                  <a:gd name="connsiteY120" fmla="*/ 1886726 h 2871464"/>
                  <a:gd name="connsiteX121" fmla="*/ 873237 w 1154591"/>
                  <a:gd name="connsiteY121" fmla="*/ 1895001 h 2871464"/>
                  <a:gd name="connsiteX122" fmla="*/ 848412 w 1154591"/>
                  <a:gd name="connsiteY122" fmla="*/ 1903276 h 2871464"/>
                  <a:gd name="connsiteX123" fmla="*/ 815312 w 1154591"/>
                  <a:gd name="connsiteY123" fmla="*/ 1911551 h 2871464"/>
                  <a:gd name="connsiteX124" fmla="*/ 749111 w 1154591"/>
                  <a:gd name="connsiteY124" fmla="*/ 1915689 h 2871464"/>
                  <a:gd name="connsiteX125" fmla="*/ 732560 w 1154591"/>
                  <a:gd name="connsiteY125" fmla="*/ 1940514 h 2871464"/>
                  <a:gd name="connsiteX126" fmla="*/ 716010 w 1154591"/>
                  <a:gd name="connsiteY126" fmla="*/ 1948789 h 2871464"/>
                  <a:gd name="connsiteX127" fmla="*/ 682910 w 1154591"/>
                  <a:gd name="connsiteY127" fmla="*/ 1957064 h 2871464"/>
                  <a:gd name="connsiteX128" fmla="*/ 666360 w 1154591"/>
                  <a:gd name="connsiteY128" fmla="*/ 1961202 h 2871464"/>
                  <a:gd name="connsiteX129" fmla="*/ 641534 w 1154591"/>
                  <a:gd name="connsiteY129" fmla="*/ 1969477 h 2871464"/>
                  <a:gd name="connsiteX130" fmla="*/ 629122 w 1154591"/>
                  <a:gd name="connsiteY130" fmla="*/ 1973615 h 2871464"/>
                  <a:gd name="connsiteX131" fmla="*/ 616709 w 1154591"/>
                  <a:gd name="connsiteY131" fmla="*/ 1998440 h 2871464"/>
                  <a:gd name="connsiteX132" fmla="*/ 591884 w 1154591"/>
                  <a:gd name="connsiteY132" fmla="*/ 2006715 h 2871464"/>
                  <a:gd name="connsiteX133" fmla="*/ 579471 w 1154591"/>
                  <a:gd name="connsiteY133" fmla="*/ 2010853 h 2871464"/>
                  <a:gd name="connsiteX134" fmla="*/ 567058 w 1154591"/>
                  <a:gd name="connsiteY134" fmla="*/ 2019128 h 2871464"/>
                  <a:gd name="connsiteX135" fmla="*/ 554646 w 1154591"/>
                  <a:gd name="connsiteY135" fmla="*/ 2035678 h 2871464"/>
                  <a:gd name="connsiteX136" fmla="*/ 546370 w 1154591"/>
                  <a:gd name="connsiteY136" fmla="*/ 2043953 h 2871464"/>
                  <a:gd name="connsiteX137" fmla="*/ 538095 w 1154591"/>
                  <a:gd name="connsiteY137" fmla="*/ 2068778 h 2871464"/>
                  <a:gd name="connsiteX138" fmla="*/ 517408 w 1154591"/>
                  <a:gd name="connsiteY138" fmla="*/ 2089466 h 2871464"/>
                  <a:gd name="connsiteX139" fmla="*/ 434656 w 1154591"/>
                  <a:gd name="connsiteY139" fmla="*/ 2085329 h 2871464"/>
                  <a:gd name="connsiteX140" fmla="*/ 422244 w 1154591"/>
                  <a:gd name="connsiteY140" fmla="*/ 2077054 h 2871464"/>
                  <a:gd name="connsiteX141" fmla="*/ 393281 w 1154591"/>
                  <a:gd name="connsiteY141" fmla="*/ 2060503 h 2871464"/>
                  <a:gd name="connsiteX142" fmla="*/ 364318 w 1154591"/>
                  <a:gd name="connsiteY142" fmla="*/ 2064641 h 2871464"/>
                  <a:gd name="connsiteX143" fmla="*/ 347768 w 1154591"/>
                  <a:gd name="connsiteY143" fmla="*/ 2089466 h 2871464"/>
                  <a:gd name="connsiteX144" fmla="*/ 322942 w 1154591"/>
                  <a:gd name="connsiteY144" fmla="*/ 2110154 h 2871464"/>
                  <a:gd name="connsiteX145" fmla="*/ 310530 w 1154591"/>
                  <a:gd name="connsiteY145" fmla="*/ 2126704 h 2871464"/>
                  <a:gd name="connsiteX146" fmla="*/ 306392 w 1154591"/>
                  <a:gd name="connsiteY146" fmla="*/ 2139117 h 2871464"/>
                  <a:gd name="connsiteX147" fmla="*/ 314667 w 1154591"/>
                  <a:gd name="connsiteY147" fmla="*/ 2172217 h 2871464"/>
                  <a:gd name="connsiteX148" fmla="*/ 302255 w 1154591"/>
                  <a:gd name="connsiteY148" fmla="*/ 2201180 h 2871464"/>
                  <a:gd name="connsiteX149" fmla="*/ 293979 w 1154591"/>
                  <a:gd name="connsiteY149" fmla="*/ 2209455 h 2871464"/>
                  <a:gd name="connsiteX150" fmla="*/ 281567 w 1154591"/>
                  <a:gd name="connsiteY150" fmla="*/ 2213593 h 2871464"/>
                  <a:gd name="connsiteX151" fmla="*/ 269154 w 1154591"/>
                  <a:gd name="connsiteY151" fmla="*/ 2221868 h 2871464"/>
                  <a:gd name="connsiteX152" fmla="*/ 244329 w 1154591"/>
                  <a:gd name="connsiteY152" fmla="*/ 2230143 h 2871464"/>
                  <a:gd name="connsiteX153" fmla="*/ 211228 w 1154591"/>
                  <a:gd name="connsiteY153" fmla="*/ 2242556 h 2871464"/>
                  <a:gd name="connsiteX154" fmla="*/ 186403 w 1154591"/>
                  <a:gd name="connsiteY154" fmla="*/ 2250831 h 2871464"/>
                  <a:gd name="connsiteX155" fmla="*/ 178128 w 1154591"/>
                  <a:gd name="connsiteY155" fmla="*/ 2263244 h 2871464"/>
                  <a:gd name="connsiteX156" fmla="*/ 165715 w 1154591"/>
                  <a:gd name="connsiteY156" fmla="*/ 2279794 h 2871464"/>
                  <a:gd name="connsiteX157" fmla="*/ 161578 w 1154591"/>
                  <a:gd name="connsiteY157" fmla="*/ 2292207 h 2871464"/>
                  <a:gd name="connsiteX158" fmla="*/ 153303 w 1154591"/>
                  <a:gd name="connsiteY158" fmla="*/ 2304619 h 2871464"/>
                  <a:gd name="connsiteX159" fmla="*/ 149165 w 1154591"/>
                  <a:gd name="connsiteY159" fmla="*/ 2317032 h 2871464"/>
                  <a:gd name="connsiteX160" fmla="*/ 136752 w 1154591"/>
                  <a:gd name="connsiteY160" fmla="*/ 2329445 h 2871464"/>
                  <a:gd name="connsiteX161" fmla="*/ 153303 w 1154591"/>
                  <a:gd name="connsiteY161" fmla="*/ 2350132 h 2871464"/>
                  <a:gd name="connsiteX162" fmla="*/ 149165 w 1154591"/>
                  <a:gd name="connsiteY162" fmla="*/ 2374958 h 2871464"/>
                  <a:gd name="connsiteX163" fmla="*/ 132615 w 1154591"/>
                  <a:gd name="connsiteY163" fmla="*/ 2412196 h 2871464"/>
                  <a:gd name="connsiteX164" fmla="*/ 120202 w 1154591"/>
                  <a:gd name="connsiteY164" fmla="*/ 2424608 h 2871464"/>
                  <a:gd name="connsiteX165" fmla="*/ 116065 w 1154591"/>
                  <a:gd name="connsiteY165" fmla="*/ 2437021 h 2871464"/>
                  <a:gd name="connsiteX166" fmla="*/ 107789 w 1154591"/>
                  <a:gd name="connsiteY166" fmla="*/ 2494947 h 2871464"/>
                  <a:gd name="connsiteX167" fmla="*/ 91239 w 1154591"/>
                  <a:gd name="connsiteY167" fmla="*/ 2515635 h 2871464"/>
                  <a:gd name="connsiteX168" fmla="*/ 74689 w 1154591"/>
                  <a:gd name="connsiteY168" fmla="*/ 2540460 h 2871464"/>
                  <a:gd name="connsiteX169" fmla="*/ 66414 w 1154591"/>
                  <a:gd name="connsiteY169" fmla="*/ 2565285 h 2871464"/>
                  <a:gd name="connsiteX170" fmla="*/ 62276 w 1154591"/>
                  <a:gd name="connsiteY170" fmla="*/ 2610798 h 2871464"/>
                  <a:gd name="connsiteX171" fmla="*/ 66414 w 1154591"/>
                  <a:gd name="connsiteY171" fmla="*/ 2631486 h 2871464"/>
                  <a:gd name="connsiteX172" fmla="*/ 78827 w 1154591"/>
                  <a:gd name="connsiteY172" fmla="*/ 2627349 h 2871464"/>
                  <a:gd name="connsiteX173" fmla="*/ 87102 w 1154591"/>
                  <a:gd name="connsiteY173" fmla="*/ 2681137 h 2871464"/>
                  <a:gd name="connsiteX174" fmla="*/ 95377 w 1154591"/>
                  <a:gd name="connsiteY174" fmla="*/ 2705962 h 2871464"/>
                  <a:gd name="connsiteX175" fmla="*/ 99514 w 1154591"/>
                  <a:gd name="connsiteY175" fmla="*/ 2726650 h 2871464"/>
                  <a:gd name="connsiteX176" fmla="*/ 107789 w 1154591"/>
                  <a:gd name="connsiteY176" fmla="*/ 2759750 h 2871464"/>
                  <a:gd name="connsiteX177" fmla="*/ 103652 w 1154591"/>
                  <a:gd name="connsiteY177" fmla="*/ 2772163 h 2871464"/>
                  <a:gd name="connsiteX178" fmla="*/ 78827 w 1154591"/>
                  <a:gd name="connsiteY178" fmla="*/ 2792851 h 2871464"/>
                  <a:gd name="connsiteX179" fmla="*/ 66414 w 1154591"/>
                  <a:gd name="connsiteY179" fmla="*/ 2796988 h 2871464"/>
                  <a:gd name="connsiteX180" fmla="*/ 58139 w 1154591"/>
                  <a:gd name="connsiteY180" fmla="*/ 2805264 h 2871464"/>
                  <a:gd name="connsiteX181" fmla="*/ 33313 w 1154591"/>
                  <a:gd name="connsiteY181" fmla="*/ 2817676 h 2871464"/>
                  <a:gd name="connsiteX182" fmla="*/ 8488 w 1154591"/>
                  <a:gd name="connsiteY182" fmla="*/ 2842502 h 2871464"/>
                  <a:gd name="connsiteX183" fmla="*/ 213 w 1154591"/>
                  <a:gd name="connsiteY183" fmla="*/ 2871464 h 2871464"/>
                  <a:gd name="connsiteX184" fmla="*/ 12626 w 1154591"/>
                  <a:gd name="connsiteY184" fmla="*/ 2854914 h 28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154591" h="2871464">
                    <a:moveTo>
                      <a:pt x="687047" y="0"/>
                    </a:moveTo>
                    <a:cubicBezTo>
                      <a:pt x="680151" y="1379"/>
                      <a:pt x="672944" y="1669"/>
                      <a:pt x="666360" y="4138"/>
                    </a:cubicBezTo>
                    <a:cubicBezTo>
                      <a:pt x="661704" y="5884"/>
                      <a:pt x="658395" y="10189"/>
                      <a:pt x="653947" y="12413"/>
                    </a:cubicBezTo>
                    <a:cubicBezTo>
                      <a:pt x="650046" y="14363"/>
                      <a:pt x="645672" y="15171"/>
                      <a:pt x="641534" y="16550"/>
                    </a:cubicBezTo>
                    <a:cubicBezTo>
                      <a:pt x="622970" y="35116"/>
                      <a:pt x="645016" y="15536"/>
                      <a:pt x="620846" y="28963"/>
                    </a:cubicBezTo>
                    <a:cubicBezTo>
                      <a:pt x="612152" y="33793"/>
                      <a:pt x="604296" y="39996"/>
                      <a:pt x="596021" y="45513"/>
                    </a:cubicBezTo>
                    <a:lnTo>
                      <a:pt x="583608" y="53788"/>
                    </a:lnTo>
                    <a:cubicBezTo>
                      <a:pt x="580362" y="55952"/>
                      <a:pt x="578579" y="59900"/>
                      <a:pt x="575333" y="62064"/>
                    </a:cubicBezTo>
                    <a:cubicBezTo>
                      <a:pt x="570201" y="65485"/>
                      <a:pt x="564072" y="67166"/>
                      <a:pt x="558783" y="70339"/>
                    </a:cubicBezTo>
                    <a:cubicBezTo>
                      <a:pt x="542744" y="79963"/>
                      <a:pt x="534222" y="88859"/>
                      <a:pt x="517408" y="95164"/>
                    </a:cubicBezTo>
                    <a:cubicBezTo>
                      <a:pt x="512083" y="97161"/>
                      <a:pt x="506325" y="97740"/>
                      <a:pt x="500857" y="99302"/>
                    </a:cubicBezTo>
                    <a:cubicBezTo>
                      <a:pt x="496664" y="100500"/>
                      <a:pt x="492582" y="102060"/>
                      <a:pt x="488445" y="103439"/>
                    </a:cubicBezTo>
                    <a:cubicBezTo>
                      <a:pt x="484307" y="102060"/>
                      <a:pt x="480393" y="99302"/>
                      <a:pt x="476032" y="99302"/>
                    </a:cubicBezTo>
                    <a:cubicBezTo>
                      <a:pt x="463404" y="99302"/>
                      <a:pt x="430112" y="103174"/>
                      <a:pt x="413969" y="107577"/>
                    </a:cubicBezTo>
                    <a:cubicBezTo>
                      <a:pt x="405553" y="109872"/>
                      <a:pt x="397418" y="113094"/>
                      <a:pt x="389143" y="115852"/>
                    </a:cubicBezTo>
                    <a:cubicBezTo>
                      <a:pt x="384426" y="117424"/>
                      <a:pt x="381302" y="122168"/>
                      <a:pt x="376731" y="124127"/>
                    </a:cubicBezTo>
                    <a:cubicBezTo>
                      <a:pt x="371504" y="126367"/>
                      <a:pt x="365627" y="126630"/>
                      <a:pt x="360180" y="128264"/>
                    </a:cubicBezTo>
                    <a:cubicBezTo>
                      <a:pt x="351825" y="130770"/>
                      <a:pt x="335355" y="136540"/>
                      <a:pt x="335355" y="136540"/>
                    </a:cubicBezTo>
                    <a:cubicBezTo>
                      <a:pt x="331217" y="140677"/>
                      <a:pt x="326188" y="144083"/>
                      <a:pt x="322942" y="148952"/>
                    </a:cubicBezTo>
                    <a:cubicBezTo>
                      <a:pt x="320523" y="152581"/>
                      <a:pt x="320755" y="157464"/>
                      <a:pt x="318805" y="161365"/>
                    </a:cubicBezTo>
                    <a:cubicBezTo>
                      <a:pt x="316581" y="165813"/>
                      <a:pt x="313288" y="169640"/>
                      <a:pt x="310530" y="173778"/>
                    </a:cubicBezTo>
                    <a:cubicBezTo>
                      <a:pt x="309151" y="179295"/>
                      <a:pt x="309213" y="185391"/>
                      <a:pt x="306392" y="190328"/>
                    </a:cubicBezTo>
                    <a:cubicBezTo>
                      <a:pt x="303489" y="195408"/>
                      <a:pt x="298474" y="198994"/>
                      <a:pt x="293979" y="202740"/>
                    </a:cubicBezTo>
                    <a:cubicBezTo>
                      <a:pt x="283282" y="211655"/>
                      <a:pt x="281598" y="211006"/>
                      <a:pt x="269154" y="215153"/>
                    </a:cubicBezTo>
                    <a:cubicBezTo>
                      <a:pt x="261066" y="227286"/>
                      <a:pt x="260166" y="226277"/>
                      <a:pt x="256741" y="239978"/>
                    </a:cubicBezTo>
                    <a:cubicBezTo>
                      <a:pt x="255035" y="246801"/>
                      <a:pt x="255514" y="254264"/>
                      <a:pt x="252604" y="260666"/>
                    </a:cubicBezTo>
                    <a:cubicBezTo>
                      <a:pt x="248489" y="269720"/>
                      <a:pt x="241571" y="277217"/>
                      <a:pt x="236054" y="285492"/>
                    </a:cubicBezTo>
                    <a:cubicBezTo>
                      <a:pt x="233296" y="289629"/>
                      <a:pt x="231295" y="294388"/>
                      <a:pt x="227779" y="297904"/>
                    </a:cubicBezTo>
                    <a:cubicBezTo>
                      <a:pt x="223641" y="302042"/>
                      <a:pt x="218959" y="305698"/>
                      <a:pt x="215366" y="310317"/>
                    </a:cubicBezTo>
                    <a:cubicBezTo>
                      <a:pt x="209260" y="318167"/>
                      <a:pt x="204333" y="326867"/>
                      <a:pt x="198816" y="335142"/>
                    </a:cubicBezTo>
                    <a:cubicBezTo>
                      <a:pt x="192183" y="345091"/>
                      <a:pt x="180227" y="364785"/>
                      <a:pt x="169853" y="368243"/>
                    </a:cubicBezTo>
                    <a:lnTo>
                      <a:pt x="145027" y="376518"/>
                    </a:lnTo>
                    <a:cubicBezTo>
                      <a:pt x="140560" y="383219"/>
                      <a:pt x="129718" y="392406"/>
                      <a:pt x="140890" y="401343"/>
                    </a:cubicBezTo>
                    <a:cubicBezTo>
                      <a:pt x="145330" y="404895"/>
                      <a:pt x="151889" y="404247"/>
                      <a:pt x="157440" y="405481"/>
                    </a:cubicBezTo>
                    <a:cubicBezTo>
                      <a:pt x="164305" y="407007"/>
                      <a:pt x="171305" y="407912"/>
                      <a:pt x="178128" y="409618"/>
                    </a:cubicBezTo>
                    <a:cubicBezTo>
                      <a:pt x="182359" y="410676"/>
                      <a:pt x="186239" y="413039"/>
                      <a:pt x="190541" y="413756"/>
                    </a:cubicBezTo>
                    <a:cubicBezTo>
                      <a:pt x="202860" y="415809"/>
                      <a:pt x="215415" y="416127"/>
                      <a:pt x="227779" y="417893"/>
                    </a:cubicBezTo>
                    <a:cubicBezTo>
                      <a:pt x="245251" y="420389"/>
                      <a:pt x="246441" y="421356"/>
                      <a:pt x="260879" y="426169"/>
                    </a:cubicBezTo>
                    <a:cubicBezTo>
                      <a:pt x="265017" y="430306"/>
                      <a:pt x="270046" y="433712"/>
                      <a:pt x="273292" y="438581"/>
                    </a:cubicBezTo>
                    <a:cubicBezTo>
                      <a:pt x="281930" y="451537"/>
                      <a:pt x="275459" y="472175"/>
                      <a:pt x="273292" y="484094"/>
                    </a:cubicBezTo>
                    <a:cubicBezTo>
                      <a:pt x="272512" y="488385"/>
                      <a:pt x="271573" y="492878"/>
                      <a:pt x="269154" y="496507"/>
                    </a:cubicBezTo>
                    <a:cubicBezTo>
                      <a:pt x="262782" y="506064"/>
                      <a:pt x="253488" y="511089"/>
                      <a:pt x="244329" y="517195"/>
                    </a:cubicBezTo>
                    <a:cubicBezTo>
                      <a:pt x="241571" y="521332"/>
                      <a:pt x="238278" y="525159"/>
                      <a:pt x="236054" y="529607"/>
                    </a:cubicBezTo>
                    <a:cubicBezTo>
                      <a:pt x="227991" y="545733"/>
                      <a:pt x="232417" y="555119"/>
                      <a:pt x="236054" y="575121"/>
                    </a:cubicBezTo>
                    <a:cubicBezTo>
                      <a:pt x="237410" y="582579"/>
                      <a:pt x="242736" y="594932"/>
                      <a:pt x="248466" y="599946"/>
                    </a:cubicBezTo>
                    <a:cubicBezTo>
                      <a:pt x="268209" y="617221"/>
                      <a:pt x="274680" y="616958"/>
                      <a:pt x="298117" y="624771"/>
                    </a:cubicBezTo>
                    <a:lnTo>
                      <a:pt x="310530" y="628909"/>
                    </a:lnTo>
                    <a:lnTo>
                      <a:pt x="322942" y="633046"/>
                    </a:lnTo>
                    <a:cubicBezTo>
                      <a:pt x="362850" y="625066"/>
                      <a:pt x="327636" y="634838"/>
                      <a:pt x="356043" y="620634"/>
                    </a:cubicBezTo>
                    <a:cubicBezTo>
                      <a:pt x="366232" y="615539"/>
                      <a:pt x="383740" y="613949"/>
                      <a:pt x="393281" y="612359"/>
                    </a:cubicBezTo>
                    <a:cubicBezTo>
                      <a:pt x="402349" y="598756"/>
                      <a:pt x="401410" y="602524"/>
                      <a:pt x="405693" y="587533"/>
                    </a:cubicBezTo>
                    <a:cubicBezTo>
                      <a:pt x="407255" y="582065"/>
                      <a:pt x="407010" y="575920"/>
                      <a:pt x="409831" y="570983"/>
                    </a:cubicBezTo>
                    <a:cubicBezTo>
                      <a:pt x="412734" y="565902"/>
                      <a:pt x="417375" y="561816"/>
                      <a:pt x="422244" y="558570"/>
                    </a:cubicBezTo>
                    <a:cubicBezTo>
                      <a:pt x="431082" y="552678"/>
                      <a:pt x="466338" y="550484"/>
                      <a:pt x="467757" y="550295"/>
                    </a:cubicBezTo>
                    <a:lnTo>
                      <a:pt x="496720" y="546158"/>
                    </a:lnTo>
                    <a:cubicBezTo>
                      <a:pt x="538423" y="532255"/>
                      <a:pt x="473742" y="553465"/>
                      <a:pt x="525683" y="537883"/>
                    </a:cubicBezTo>
                    <a:cubicBezTo>
                      <a:pt x="534038" y="535377"/>
                      <a:pt x="542233" y="532365"/>
                      <a:pt x="550508" y="529607"/>
                    </a:cubicBezTo>
                    <a:lnTo>
                      <a:pt x="562921" y="525470"/>
                    </a:lnTo>
                    <a:lnTo>
                      <a:pt x="575333" y="521332"/>
                    </a:lnTo>
                    <a:cubicBezTo>
                      <a:pt x="578091" y="517195"/>
                      <a:pt x="581384" y="513368"/>
                      <a:pt x="583608" y="508920"/>
                    </a:cubicBezTo>
                    <a:cubicBezTo>
                      <a:pt x="591200" y="493737"/>
                      <a:pt x="582511" y="495859"/>
                      <a:pt x="600159" y="484094"/>
                    </a:cubicBezTo>
                    <a:cubicBezTo>
                      <a:pt x="603788" y="481675"/>
                      <a:pt x="608434" y="481336"/>
                      <a:pt x="612571" y="479957"/>
                    </a:cubicBezTo>
                    <a:cubicBezTo>
                      <a:pt x="616709" y="481336"/>
                      <a:pt x="621083" y="482144"/>
                      <a:pt x="624984" y="484094"/>
                    </a:cubicBezTo>
                    <a:cubicBezTo>
                      <a:pt x="629432" y="486318"/>
                      <a:pt x="632521" y="491394"/>
                      <a:pt x="637397" y="492369"/>
                    </a:cubicBezTo>
                    <a:cubicBezTo>
                      <a:pt x="653682" y="495626"/>
                      <a:pt x="670497" y="495128"/>
                      <a:pt x="687047" y="496507"/>
                    </a:cubicBezTo>
                    <a:cubicBezTo>
                      <a:pt x="689805" y="500645"/>
                      <a:pt x="693363" y="504349"/>
                      <a:pt x="695322" y="508920"/>
                    </a:cubicBezTo>
                    <a:cubicBezTo>
                      <a:pt x="697562" y="514147"/>
                      <a:pt x="697898" y="520002"/>
                      <a:pt x="699460" y="525470"/>
                    </a:cubicBezTo>
                    <a:cubicBezTo>
                      <a:pt x="702487" y="536065"/>
                      <a:pt x="704238" y="541705"/>
                      <a:pt x="711873" y="550295"/>
                    </a:cubicBezTo>
                    <a:cubicBezTo>
                      <a:pt x="719648" y="559042"/>
                      <a:pt x="725596" y="571421"/>
                      <a:pt x="736698" y="575121"/>
                    </a:cubicBezTo>
                    <a:cubicBezTo>
                      <a:pt x="760959" y="583207"/>
                      <a:pt x="744776" y="578776"/>
                      <a:pt x="786349" y="583396"/>
                    </a:cubicBezTo>
                    <a:cubicBezTo>
                      <a:pt x="824097" y="621144"/>
                      <a:pt x="765859" y="558887"/>
                      <a:pt x="807036" y="624771"/>
                    </a:cubicBezTo>
                    <a:cubicBezTo>
                      <a:pt x="809348" y="628470"/>
                      <a:pt x="815218" y="627851"/>
                      <a:pt x="819449" y="628909"/>
                    </a:cubicBezTo>
                    <a:cubicBezTo>
                      <a:pt x="826272" y="630615"/>
                      <a:pt x="833241" y="631667"/>
                      <a:pt x="840137" y="633046"/>
                    </a:cubicBezTo>
                    <a:lnTo>
                      <a:pt x="848412" y="657872"/>
                    </a:lnTo>
                    <a:cubicBezTo>
                      <a:pt x="850362" y="663723"/>
                      <a:pt x="859732" y="662878"/>
                      <a:pt x="864962" y="666147"/>
                    </a:cubicBezTo>
                    <a:cubicBezTo>
                      <a:pt x="893590" y="684039"/>
                      <a:pt x="869538" y="674567"/>
                      <a:pt x="893925" y="682697"/>
                    </a:cubicBezTo>
                    <a:cubicBezTo>
                      <a:pt x="906582" y="720665"/>
                      <a:pt x="885425" y="661561"/>
                      <a:pt x="910475" y="711660"/>
                    </a:cubicBezTo>
                    <a:cubicBezTo>
                      <a:pt x="921169" y="733048"/>
                      <a:pt x="908598" y="722350"/>
                      <a:pt x="918750" y="740623"/>
                    </a:cubicBezTo>
                    <a:cubicBezTo>
                      <a:pt x="923580" y="749317"/>
                      <a:pt x="935301" y="765448"/>
                      <a:pt x="935301" y="765448"/>
                    </a:cubicBezTo>
                    <a:cubicBezTo>
                      <a:pt x="936680" y="769586"/>
                      <a:pt x="938380" y="773630"/>
                      <a:pt x="939438" y="777861"/>
                    </a:cubicBezTo>
                    <a:cubicBezTo>
                      <a:pt x="941144" y="784684"/>
                      <a:pt x="942318" y="791630"/>
                      <a:pt x="943576" y="798549"/>
                    </a:cubicBezTo>
                    <a:cubicBezTo>
                      <a:pt x="947399" y="819577"/>
                      <a:pt x="948755" y="830667"/>
                      <a:pt x="951851" y="852337"/>
                    </a:cubicBezTo>
                    <a:cubicBezTo>
                      <a:pt x="951399" y="857307"/>
                      <a:pt x="951361" y="896249"/>
                      <a:pt x="943576" y="910263"/>
                    </a:cubicBezTo>
                    <a:cubicBezTo>
                      <a:pt x="938746" y="918957"/>
                      <a:pt x="927026" y="935088"/>
                      <a:pt x="927026" y="935088"/>
                    </a:cubicBezTo>
                    <a:cubicBezTo>
                      <a:pt x="932944" y="952845"/>
                      <a:pt x="932732" y="945365"/>
                      <a:pt x="927026" y="968188"/>
                    </a:cubicBezTo>
                    <a:cubicBezTo>
                      <a:pt x="925968" y="972419"/>
                      <a:pt x="925307" y="976972"/>
                      <a:pt x="922888" y="980601"/>
                    </a:cubicBezTo>
                    <a:cubicBezTo>
                      <a:pt x="919642" y="985470"/>
                      <a:pt x="914613" y="988876"/>
                      <a:pt x="910475" y="993014"/>
                    </a:cubicBezTo>
                    <a:cubicBezTo>
                      <a:pt x="900627" y="1022557"/>
                      <a:pt x="907038" y="1010581"/>
                      <a:pt x="893925" y="1030252"/>
                    </a:cubicBezTo>
                    <a:cubicBezTo>
                      <a:pt x="895304" y="1042665"/>
                      <a:pt x="893259" y="1055962"/>
                      <a:pt x="898063" y="1067490"/>
                    </a:cubicBezTo>
                    <a:cubicBezTo>
                      <a:pt x="900715" y="1073855"/>
                      <a:pt x="909002" y="1075894"/>
                      <a:pt x="914613" y="1079902"/>
                    </a:cubicBezTo>
                    <a:cubicBezTo>
                      <a:pt x="937751" y="1096429"/>
                      <a:pt x="916227" y="1080620"/>
                      <a:pt x="951851" y="1096453"/>
                    </a:cubicBezTo>
                    <a:cubicBezTo>
                      <a:pt x="956395" y="1098473"/>
                      <a:pt x="960522" y="1101453"/>
                      <a:pt x="964264" y="1104728"/>
                    </a:cubicBezTo>
                    <a:cubicBezTo>
                      <a:pt x="971603" y="1111150"/>
                      <a:pt x="975699" y="1122333"/>
                      <a:pt x="984951" y="1125416"/>
                    </a:cubicBezTo>
                    <a:cubicBezTo>
                      <a:pt x="989089" y="1126795"/>
                      <a:pt x="993041" y="1128977"/>
                      <a:pt x="997364" y="1129553"/>
                    </a:cubicBezTo>
                    <a:cubicBezTo>
                      <a:pt x="1013826" y="1131748"/>
                      <a:pt x="1030465" y="1132312"/>
                      <a:pt x="1047015" y="1133691"/>
                    </a:cubicBezTo>
                    <a:cubicBezTo>
                      <a:pt x="1060145" y="1153386"/>
                      <a:pt x="1052139" y="1138361"/>
                      <a:pt x="1059427" y="1162654"/>
                    </a:cubicBezTo>
                    <a:cubicBezTo>
                      <a:pt x="1061933" y="1171009"/>
                      <a:pt x="1067703" y="1187479"/>
                      <a:pt x="1067703" y="1187479"/>
                    </a:cubicBezTo>
                    <a:cubicBezTo>
                      <a:pt x="1070217" y="1207590"/>
                      <a:pt x="1071238" y="1222305"/>
                      <a:pt x="1075978" y="1241267"/>
                    </a:cubicBezTo>
                    <a:cubicBezTo>
                      <a:pt x="1077036" y="1245498"/>
                      <a:pt x="1078165" y="1249779"/>
                      <a:pt x="1080115" y="1253680"/>
                    </a:cubicBezTo>
                    <a:cubicBezTo>
                      <a:pt x="1087820" y="1269091"/>
                      <a:pt x="1089363" y="1264778"/>
                      <a:pt x="1100803" y="1278505"/>
                    </a:cubicBezTo>
                    <a:cubicBezTo>
                      <a:pt x="1118044" y="1299194"/>
                      <a:pt x="1098732" y="1284021"/>
                      <a:pt x="1121491" y="1299193"/>
                    </a:cubicBezTo>
                    <a:cubicBezTo>
                      <a:pt x="1122870" y="1303331"/>
                      <a:pt x="1123678" y="1307705"/>
                      <a:pt x="1125628" y="1311606"/>
                    </a:cubicBezTo>
                    <a:cubicBezTo>
                      <a:pt x="1141673" y="1343697"/>
                      <a:pt x="1127637" y="1305223"/>
                      <a:pt x="1138041" y="1336431"/>
                    </a:cubicBezTo>
                    <a:cubicBezTo>
                      <a:pt x="1148176" y="1407371"/>
                      <a:pt x="1136689" y="1339300"/>
                      <a:pt x="1146316" y="1377807"/>
                    </a:cubicBezTo>
                    <a:lnTo>
                      <a:pt x="1154591" y="1410907"/>
                    </a:lnTo>
                    <a:cubicBezTo>
                      <a:pt x="1153212" y="1485383"/>
                      <a:pt x="1153836" y="1559923"/>
                      <a:pt x="1150454" y="1634335"/>
                    </a:cubicBezTo>
                    <a:cubicBezTo>
                      <a:pt x="1149692" y="1651096"/>
                      <a:pt x="1147485" y="1668069"/>
                      <a:pt x="1142179" y="1683986"/>
                    </a:cubicBezTo>
                    <a:cubicBezTo>
                      <a:pt x="1139420" y="1692261"/>
                      <a:pt x="1140071" y="1702643"/>
                      <a:pt x="1133903" y="1708811"/>
                    </a:cubicBezTo>
                    <a:lnTo>
                      <a:pt x="1109078" y="1733636"/>
                    </a:lnTo>
                    <a:cubicBezTo>
                      <a:pt x="1102198" y="1740516"/>
                      <a:pt x="1097789" y="1746010"/>
                      <a:pt x="1088390" y="1750187"/>
                    </a:cubicBezTo>
                    <a:cubicBezTo>
                      <a:pt x="1080419" y="1753730"/>
                      <a:pt x="1071840" y="1755704"/>
                      <a:pt x="1063565" y="1758462"/>
                    </a:cubicBezTo>
                    <a:lnTo>
                      <a:pt x="1038740" y="1766737"/>
                    </a:lnTo>
                    <a:cubicBezTo>
                      <a:pt x="1034022" y="1768310"/>
                      <a:pt x="1030465" y="1772254"/>
                      <a:pt x="1026327" y="1775012"/>
                    </a:cubicBezTo>
                    <a:cubicBezTo>
                      <a:pt x="1022962" y="1785108"/>
                      <a:pt x="1021935" y="1791816"/>
                      <a:pt x="1013914" y="1799837"/>
                    </a:cubicBezTo>
                    <a:cubicBezTo>
                      <a:pt x="1010398" y="1803353"/>
                      <a:pt x="1005385" y="1805006"/>
                      <a:pt x="1001502" y="1808112"/>
                    </a:cubicBezTo>
                    <a:cubicBezTo>
                      <a:pt x="998456" y="1810549"/>
                      <a:pt x="996473" y="1814224"/>
                      <a:pt x="993227" y="1816388"/>
                    </a:cubicBezTo>
                    <a:cubicBezTo>
                      <a:pt x="988095" y="1819810"/>
                      <a:pt x="982031" y="1821603"/>
                      <a:pt x="976676" y="1824663"/>
                    </a:cubicBezTo>
                    <a:cubicBezTo>
                      <a:pt x="935737" y="1848056"/>
                      <a:pt x="997731" y="1816205"/>
                      <a:pt x="947713" y="1841213"/>
                    </a:cubicBezTo>
                    <a:cubicBezTo>
                      <a:pt x="937317" y="1872407"/>
                      <a:pt x="951339" y="1833963"/>
                      <a:pt x="935301" y="1866038"/>
                    </a:cubicBezTo>
                    <a:cubicBezTo>
                      <a:pt x="933350" y="1869939"/>
                      <a:pt x="933888" y="1875045"/>
                      <a:pt x="931163" y="1878451"/>
                    </a:cubicBezTo>
                    <a:cubicBezTo>
                      <a:pt x="928056" y="1882334"/>
                      <a:pt x="923198" y="1884502"/>
                      <a:pt x="918750" y="1886726"/>
                    </a:cubicBezTo>
                    <a:cubicBezTo>
                      <a:pt x="905991" y="1893106"/>
                      <a:pt x="884655" y="1893574"/>
                      <a:pt x="873237" y="1895001"/>
                    </a:cubicBezTo>
                    <a:lnTo>
                      <a:pt x="848412" y="1903276"/>
                    </a:lnTo>
                    <a:cubicBezTo>
                      <a:pt x="836137" y="1907368"/>
                      <a:pt x="829296" y="1910219"/>
                      <a:pt x="815312" y="1911551"/>
                    </a:cubicBezTo>
                    <a:cubicBezTo>
                      <a:pt x="793302" y="1913647"/>
                      <a:pt x="771178" y="1914310"/>
                      <a:pt x="749111" y="1915689"/>
                    </a:cubicBezTo>
                    <a:lnTo>
                      <a:pt x="732560" y="1940514"/>
                    </a:lnTo>
                    <a:cubicBezTo>
                      <a:pt x="729139" y="1945646"/>
                      <a:pt x="721679" y="1946359"/>
                      <a:pt x="716010" y="1948789"/>
                    </a:cubicBezTo>
                    <a:cubicBezTo>
                      <a:pt x="704061" y="1953910"/>
                      <a:pt x="696369" y="1954073"/>
                      <a:pt x="682910" y="1957064"/>
                    </a:cubicBezTo>
                    <a:cubicBezTo>
                      <a:pt x="677359" y="1958298"/>
                      <a:pt x="671807" y="1959568"/>
                      <a:pt x="666360" y="1961202"/>
                    </a:cubicBezTo>
                    <a:cubicBezTo>
                      <a:pt x="658005" y="1963709"/>
                      <a:pt x="649809" y="1966718"/>
                      <a:pt x="641534" y="1969477"/>
                    </a:cubicBezTo>
                    <a:lnTo>
                      <a:pt x="629122" y="1973615"/>
                    </a:lnTo>
                    <a:cubicBezTo>
                      <a:pt x="626868" y="1980377"/>
                      <a:pt x="623462" y="1994219"/>
                      <a:pt x="616709" y="1998440"/>
                    </a:cubicBezTo>
                    <a:cubicBezTo>
                      <a:pt x="609312" y="2003063"/>
                      <a:pt x="600159" y="2003957"/>
                      <a:pt x="591884" y="2006715"/>
                    </a:cubicBezTo>
                    <a:cubicBezTo>
                      <a:pt x="587746" y="2008094"/>
                      <a:pt x="583100" y="2008434"/>
                      <a:pt x="579471" y="2010853"/>
                    </a:cubicBezTo>
                    <a:lnTo>
                      <a:pt x="567058" y="2019128"/>
                    </a:lnTo>
                    <a:cubicBezTo>
                      <a:pt x="562921" y="2024645"/>
                      <a:pt x="559061" y="2030381"/>
                      <a:pt x="554646" y="2035678"/>
                    </a:cubicBezTo>
                    <a:cubicBezTo>
                      <a:pt x="552149" y="2038675"/>
                      <a:pt x="548115" y="2040464"/>
                      <a:pt x="546370" y="2043953"/>
                    </a:cubicBezTo>
                    <a:cubicBezTo>
                      <a:pt x="542469" y="2051755"/>
                      <a:pt x="544263" y="2062610"/>
                      <a:pt x="538095" y="2068778"/>
                    </a:cubicBezTo>
                    <a:lnTo>
                      <a:pt x="517408" y="2089466"/>
                    </a:lnTo>
                    <a:cubicBezTo>
                      <a:pt x="489824" y="2088087"/>
                      <a:pt x="462042" y="2088901"/>
                      <a:pt x="434656" y="2085329"/>
                    </a:cubicBezTo>
                    <a:cubicBezTo>
                      <a:pt x="429725" y="2084686"/>
                      <a:pt x="426561" y="2079521"/>
                      <a:pt x="422244" y="2077054"/>
                    </a:cubicBezTo>
                    <a:cubicBezTo>
                      <a:pt x="385498" y="2056055"/>
                      <a:pt x="423520" y="2080663"/>
                      <a:pt x="393281" y="2060503"/>
                    </a:cubicBezTo>
                    <a:cubicBezTo>
                      <a:pt x="383627" y="2061882"/>
                      <a:pt x="372546" y="2059405"/>
                      <a:pt x="364318" y="2064641"/>
                    </a:cubicBezTo>
                    <a:cubicBezTo>
                      <a:pt x="355928" y="2069980"/>
                      <a:pt x="354800" y="2082434"/>
                      <a:pt x="347768" y="2089466"/>
                    </a:cubicBezTo>
                    <a:cubicBezTo>
                      <a:pt x="331839" y="2105395"/>
                      <a:pt x="340224" y="2098633"/>
                      <a:pt x="322942" y="2110154"/>
                    </a:cubicBezTo>
                    <a:cubicBezTo>
                      <a:pt x="318805" y="2115671"/>
                      <a:pt x="313951" y="2120717"/>
                      <a:pt x="310530" y="2126704"/>
                    </a:cubicBezTo>
                    <a:cubicBezTo>
                      <a:pt x="308366" y="2130491"/>
                      <a:pt x="306392" y="2134755"/>
                      <a:pt x="306392" y="2139117"/>
                    </a:cubicBezTo>
                    <a:cubicBezTo>
                      <a:pt x="306392" y="2149100"/>
                      <a:pt x="311403" y="2162424"/>
                      <a:pt x="314667" y="2172217"/>
                    </a:cubicBezTo>
                    <a:cubicBezTo>
                      <a:pt x="310990" y="2183251"/>
                      <a:pt x="309073" y="2190954"/>
                      <a:pt x="302255" y="2201180"/>
                    </a:cubicBezTo>
                    <a:cubicBezTo>
                      <a:pt x="300091" y="2204426"/>
                      <a:pt x="297324" y="2207448"/>
                      <a:pt x="293979" y="2209455"/>
                    </a:cubicBezTo>
                    <a:cubicBezTo>
                      <a:pt x="290239" y="2211699"/>
                      <a:pt x="285468" y="2211643"/>
                      <a:pt x="281567" y="2213593"/>
                    </a:cubicBezTo>
                    <a:cubicBezTo>
                      <a:pt x="277119" y="2215817"/>
                      <a:pt x="273698" y="2219848"/>
                      <a:pt x="269154" y="2221868"/>
                    </a:cubicBezTo>
                    <a:cubicBezTo>
                      <a:pt x="261183" y="2225411"/>
                      <a:pt x="244329" y="2230143"/>
                      <a:pt x="244329" y="2230143"/>
                    </a:cubicBezTo>
                    <a:cubicBezTo>
                      <a:pt x="222727" y="2244543"/>
                      <a:pt x="241511" y="2234297"/>
                      <a:pt x="211228" y="2242556"/>
                    </a:cubicBezTo>
                    <a:cubicBezTo>
                      <a:pt x="202813" y="2244851"/>
                      <a:pt x="186403" y="2250831"/>
                      <a:pt x="186403" y="2250831"/>
                    </a:cubicBezTo>
                    <a:cubicBezTo>
                      <a:pt x="183645" y="2254969"/>
                      <a:pt x="181018" y="2259197"/>
                      <a:pt x="178128" y="2263244"/>
                    </a:cubicBezTo>
                    <a:cubicBezTo>
                      <a:pt x="174120" y="2268855"/>
                      <a:pt x="169136" y="2273807"/>
                      <a:pt x="165715" y="2279794"/>
                    </a:cubicBezTo>
                    <a:cubicBezTo>
                      <a:pt x="163551" y="2283581"/>
                      <a:pt x="163528" y="2288306"/>
                      <a:pt x="161578" y="2292207"/>
                    </a:cubicBezTo>
                    <a:cubicBezTo>
                      <a:pt x="159354" y="2296655"/>
                      <a:pt x="155527" y="2300171"/>
                      <a:pt x="153303" y="2304619"/>
                    </a:cubicBezTo>
                    <a:cubicBezTo>
                      <a:pt x="151352" y="2308520"/>
                      <a:pt x="151584" y="2313403"/>
                      <a:pt x="149165" y="2317032"/>
                    </a:cubicBezTo>
                    <a:cubicBezTo>
                      <a:pt x="145919" y="2321901"/>
                      <a:pt x="140890" y="2325307"/>
                      <a:pt x="136752" y="2329445"/>
                    </a:cubicBezTo>
                    <a:cubicBezTo>
                      <a:pt x="125185" y="2375718"/>
                      <a:pt x="134118" y="2316559"/>
                      <a:pt x="153303" y="2350132"/>
                    </a:cubicBezTo>
                    <a:cubicBezTo>
                      <a:pt x="157465" y="2357416"/>
                      <a:pt x="151200" y="2366819"/>
                      <a:pt x="149165" y="2374958"/>
                    </a:cubicBezTo>
                    <a:cubicBezTo>
                      <a:pt x="145299" y="2390420"/>
                      <a:pt x="142318" y="2400553"/>
                      <a:pt x="132615" y="2412196"/>
                    </a:cubicBezTo>
                    <a:cubicBezTo>
                      <a:pt x="128869" y="2416691"/>
                      <a:pt x="124340" y="2420471"/>
                      <a:pt x="120202" y="2424608"/>
                    </a:cubicBezTo>
                    <a:cubicBezTo>
                      <a:pt x="118823" y="2428746"/>
                      <a:pt x="116682" y="2432703"/>
                      <a:pt x="116065" y="2437021"/>
                    </a:cubicBezTo>
                    <a:cubicBezTo>
                      <a:pt x="114162" y="2450344"/>
                      <a:pt x="115992" y="2478542"/>
                      <a:pt x="107789" y="2494947"/>
                    </a:cubicBezTo>
                    <a:cubicBezTo>
                      <a:pt x="97666" y="2515192"/>
                      <a:pt x="102782" y="2500244"/>
                      <a:pt x="91239" y="2515635"/>
                    </a:cubicBezTo>
                    <a:cubicBezTo>
                      <a:pt x="85272" y="2523591"/>
                      <a:pt x="77834" y="2531025"/>
                      <a:pt x="74689" y="2540460"/>
                    </a:cubicBezTo>
                    <a:lnTo>
                      <a:pt x="66414" y="2565285"/>
                    </a:lnTo>
                    <a:cubicBezTo>
                      <a:pt x="65035" y="2580456"/>
                      <a:pt x="62276" y="2595564"/>
                      <a:pt x="62276" y="2610798"/>
                    </a:cubicBezTo>
                    <a:cubicBezTo>
                      <a:pt x="62276" y="2617831"/>
                      <a:pt x="61441" y="2626513"/>
                      <a:pt x="66414" y="2631486"/>
                    </a:cubicBezTo>
                    <a:cubicBezTo>
                      <a:pt x="69498" y="2634570"/>
                      <a:pt x="74689" y="2628728"/>
                      <a:pt x="78827" y="2627349"/>
                    </a:cubicBezTo>
                    <a:cubicBezTo>
                      <a:pt x="79704" y="2633486"/>
                      <a:pt x="85186" y="2673472"/>
                      <a:pt x="87102" y="2681137"/>
                    </a:cubicBezTo>
                    <a:cubicBezTo>
                      <a:pt x="89218" y="2689599"/>
                      <a:pt x="93082" y="2697547"/>
                      <a:pt x="95377" y="2705962"/>
                    </a:cubicBezTo>
                    <a:cubicBezTo>
                      <a:pt x="97227" y="2712747"/>
                      <a:pt x="97933" y="2719798"/>
                      <a:pt x="99514" y="2726650"/>
                    </a:cubicBezTo>
                    <a:cubicBezTo>
                      <a:pt x="102071" y="2737732"/>
                      <a:pt x="107789" y="2759750"/>
                      <a:pt x="107789" y="2759750"/>
                    </a:cubicBezTo>
                    <a:cubicBezTo>
                      <a:pt x="106410" y="2763888"/>
                      <a:pt x="106071" y="2768534"/>
                      <a:pt x="103652" y="2772163"/>
                    </a:cubicBezTo>
                    <a:cubicBezTo>
                      <a:pt x="99078" y="2779025"/>
                      <a:pt x="86459" y="2789035"/>
                      <a:pt x="78827" y="2792851"/>
                    </a:cubicBezTo>
                    <a:cubicBezTo>
                      <a:pt x="74926" y="2794801"/>
                      <a:pt x="70552" y="2795609"/>
                      <a:pt x="66414" y="2796988"/>
                    </a:cubicBezTo>
                    <a:cubicBezTo>
                      <a:pt x="63656" y="2799747"/>
                      <a:pt x="61484" y="2803257"/>
                      <a:pt x="58139" y="2805264"/>
                    </a:cubicBezTo>
                    <a:cubicBezTo>
                      <a:pt x="36017" y="2818538"/>
                      <a:pt x="55046" y="2798357"/>
                      <a:pt x="33313" y="2817676"/>
                    </a:cubicBezTo>
                    <a:cubicBezTo>
                      <a:pt x="24566" y="2825451"/>
                      <a:pt x="8488" y="2842502"/>
                      <a:pt x="8488" y="2842502"/>
                    </a:cubicBezTo>
                    <a:cubicBezTo>
                      <a:pt x="7865" y="2844370"/>
                      <a:pt x="-1520" y="2871464"/>
                      <a:pt x="213" y="2871464"/>
                    </a:cubicBezTo>
                    <a:cubicBezTo>
                      <a:pt x="7109" y="2871464"/>
                      <a:pt x="12626" y="2854914"/>
                      <a:pt x="12626" y="2854914"/>
                    </a:cubicBezTo>
                  </a:path>
                </a:pathLst>
              </a:custGeom>
              <a:noFill/>
              <a:ln w="28575">
                <a:solidFill>
                  <a:srgbClr val="3333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3276945" y="5072644"/>
                <a:ext cx="198603" cy="1088684"/>
              </a:xfrm>
              <a:custGeom>
                <a:avLst/>
                <a:gdLst>
                  <a:gd name="connsiteX0" fmla="*/ 115851 w 198603"/>
                  <a:gd name="connsiteY0" fmla="*/ 0 h 1088684"/>
                  <a:gd name="connsiteX1" fmla="*/ 107576 w 198603"/>
                  <a:gd name="connsiteY1" fmla="*/ 33101 h 1088684"/>
                  <a:gd name="connsiteX2" fmla="*/ 99301 w 198603"/>
                  <a:gd name="connsiteY2" fmla="*/ 45513 h 1088684"/>
                  <a:gd name="connsiteX3" fmla="*/ 86888 w 198603"/>
                  <a:gd name="connsiteY3" fmla="*/ 74476 h 1088684"/>
                  <a:gd name="connsiteX4" fmla="*/ 91026 w 198603"/>
                  <a:gd name="connsiteY4" fmla="*/ 99302 h 1088684"/>
                  <a:gd name="connsiteX5" fmla="*/ 99301 w 198603"/>
                  <a:gd name="connsiteY5" fmla="*/ 132402 h 1088684"/>
                  <a:gd name="connsiteX6" fmla="*/ 107576 w 198603"/>
                  <a:gd name="connsiteY6" fmla="*/ 148952 h 1088684"/>
                  <a:gd name="connsiteX7" fmla="*/ 119989 w 198603"/>
                  <a:gd name="connsiteY7" fmla="*/ 157227 h 1088684"/>
                  <a:gd name="connsiteX8" fmla="*/ 132402 w 198603"/>
                  <a:gd name="connsiteY8" fmla="*/ 177915 h 1088684"/>
                  <a:gd name="connsiteX9" fmla="*/ 148952 w 198603"/>
                  <a:gd name="connsiteY9" fmla="*/ 202741 h 1088684"/>
                  <a:gd name="connsiteX10" fmla="*/ 157227 w 198603"/>
                  <a:gd name="connsiteY10" fmla="*/ 227566 h 1088684"/>
                  <a:gd name="connsiteX11" fmla="*/ 161365 w 198603"/>
                  <a:gd name="connsiteY11" fmla="*/ 239979 h 1088684"/>
                  <a:gd name="connsiteX12" fmla="*/ 169640 w 198603"/>
                  <a:gd name="connsiteY12" fmla="*/ 252391 h 1088684"/>
                  <a:gd name="connsiteX13" fmla="*/ 173777 w 198603"/>
                  <a:gd name="connsiteY13" fmla="*/ 264804 h 1088684"/>
                  <a:gd name="connsiteX14" fmla="*/ 186190 w 198603"/>
                  <a:gd name="connsiteY14" fmla="*/ 289629 h 1088684"/>
                  <a:gd name="connsiteX15" fmla="*/ 198603 w 198603"/>
                  <a:gd name="connsiteY15" fmla="*/ 364105 h 1088684"/>
                  <a:gd name="connsiteX16" fmla="*/ 194465 w 198603"/>
                  <a:gd name="connsiteY16" fmla="*/ 405481 h 1088684"/>
                  <a:gd name="connsiteX17" fmla="*/ 157227 w 198603"/>
                  <a:gd name="connsiteY17" fmla="*/ 430306 h 1088684"/>
                  <a:gd name="connsiteX18" fmla="*/ 144814 w 198603"/>
                  <a:gd name="connsiteY18" fmla="*/ 438581 h 1088684"/>
                  <a:gd name="connsiteX19" fmla="*/ 140677 w 198603"/>
                  <a:gd name="connsiteY19" fmla="*/ 450994 h 1088684"/>
                  <a:gd name="connsiteX20" fmla="*/ 132402 w 198603"/>
                  <a:gd name="connsiteY20" fmla="*/ 463407 h 1088684"/>
                  <a:gd name="connsiteX21" fmla="*/ 86888 w 198603"/>
                  <a:gd name="connsiteY21" fmla="*/ 500645 h 1088684"/>
                  <a:gd name="connsiteX22" fmla="*/ 62063 w 198603"/>
                  <a:gd name="connsiteY22" fmla="*/ 513057 h 1088684"/>
                  <a:gd name="connsiteX23" fmla="*/ 41375 w 198603"/>
                  <a:gd name="connsiteY23" fmla="*/ 533745 h 1088684"/>
                  <a:gd name="connsiteX24" fmla="*/ 49650 w 198603"/>
                  <a:gd name="connsiteY24" fmla="*/ 546158 h 1088684"/>
                  <a:gd name="connsiteX25" fmla="*/ 62063 w 198603"/>
                  <a:gd name="connsiteY25" fmla="*/ 550295 h 1088684"/>
                  <a:gd name="connsiteX26" fmla="*/ 74476 w 198603"/>
                  <a:gd name="connsiteY26" fmla="*/ 558570 h 1088684"/>
                  <a:gd name="connsiteX27" fmla="*/ 91026 w 198603"/>
                  <a:gd name="connsiteY27" fmla="*/ 579258 h 1088684"/>
                  <a:gd name="connsiteX28" fmla="*/ 95164 w 198603"/>
                  <a:gd name="connsiteY28" fmla="*/ 591671 h 1088684"/>
                  <a:gd name="connsiteX29" fmla="*/ 86888 w 198603"/>
                  <a:gd name="connsiteY29" fmla="*/ 599946 h 1088684"/>
                  <a:gd name="connsiteX30" fmla="*/ 62063 w 198603"/>
                  <a:gd name="connsiteY30" fmla="*/ 608221 h 1088684"/>
                  <a:gd name="connsiteX31" fmla="*/ 49650 w 198603"/>
                  <a:gd name="connsiteY31" fmla="*/ 620634 h 1088684"/>
                  <a:gd name="connsiteX32" fmla="*/ 45513 w 198603"/>
                  <a:gd name="connsiteY32" fmla="*/ 633046 h 1088684"/>
                  <a:gd name="connsiteX33" fmla="*/ 41375 w 198603"/>
                  <a:gd name="connsiteY33" fmla="*/ 674422 h 1088684"/>
                  <a:gd name="connsiteX34" fmla="*/ 37238 w 198603"/>
                  <a:gd name="connsiteY34" fmla="*/ 686835 h 1088684"/>
                  <a:gd name="connsiteX35" fmla="*/ 24825 w 198603"/>
                  <a:gd name="connsiteY35" fmla="*/ 715798 h 1088684"/>
                  <a:gd name="connsiteX36" fmla="*/ 8275 w 198603"/>
                  <a:gd name="connsiteY36" fmla="*/ 765448 h 1088684"/>
                  <a:gd name="connsiteX37" fmla="*/ 0 w 198603"/>
                  <a:gd name="connsiteY37" fmla="*/ 777861 h 1088684"/>
                  <a:gd name="connsiteX38" fmla="*/ 4137 w 198603"/>
                  <a:gd name="connsiteY38" fmla="*/ 823374 h 1088684"/>
                  <a:gd name="connsiteX39" fmla="*/ 16550 w 198603"/>
                  <a:gd name="connsiteY39" fmla="*/ 831649 h 1088684"/>
                  <a:gd name="connsiteX40" fmla="*/ 24825 w 198603"/>
                  <a:gd name="connsiteY40" fmla="*/ 856475 h 1088684"/>
                  <a:gd name="connsiteX41" fmla="*/ 24825 w 198603"/>
                  <a:gd name="connsiteY41" fmla="*/ 926813 h 1088684"/>
                  <a:gd name="connsiteX42" fmla="*/ 37238 w 198603"/>
                  <a:gd name="connsiteY42" fmla="*/ 939226 h 1088684"/>
                  <a:gd name="connsiteX43" fmla="*/ 66201 w 198603"/>
                  <a:gd name="connsiteY43" fmla="*/ 947501 h 1088684"/>
                  <a:gd name="connsiteX44" fmla="*/ 70338 w 198603"/>
                  <a:gd name="connsiteY44" fmla="*/ 959913 h 1088684"/>
                  <a:gd name="connsiteX45" fmla="*/ 74476 w 198603"/>
                  <a:gd name="connsiteY45" fmla="*/ 976464 h 1088684"/>
                  <a:gd name="connsiteX46" fmla="*/ 86888 w 198603"/>
                  <a:gd name="connsiteY46" fmla="*/ 984739 h 1088684"/>
                  <a:gd name="connsiteX47" fmla="*/ 99301 w 198603"/>
                  <a:gd name="connsiteY47" fmla="*/ 1009564 h 1088684"/>
                  <a:gd name="connsiteX48" fmla="*/ 103439 w 198603"/>
                  <a:gd name="connsiteY48" fmla="*/ 1021977 h 1088684"/>
                  <a:gd name="connsiteX49" fmla="*/ 99301 w 198603"/>
                  <a:gd name="connsiteY49" fmla="*/ 1034389 h 1088684"/>
                  <a:gd name="connsiteX50" fmla="*/ 78613 w 198603"/>
                  <a:gd name="connsiteY50" fmla="*/ 1050940 h 1088684"/>
                  <a:gd name="connsiteX51" fmla="*/ 70338 w 198603"/>
                  <a:gd name="connsiteY51" fmla="*/ 1063352 h 1088684"/>
                  <a:gd name="connsiteX52" fmla="*/ 57926 w 198603"/>
                  <a:gd name="connsiteY52" fmla="*/ 1075765 h 1088684"/>
                  <a:gd name="connsiteX53" fmla="*/ 53788 w 198603"/>
                  <a:gd name="connsiteY53" fmla="*/ 1088178 h 1088684"/>
                  <a:gd name="connsiteX54" fmla="*/ 62063 w 198603"/>
                  <a:gd name="connsiteY54" fmla="*/ 1071627 h 10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8603" h="1088684">
                    <a:moveTo>
                      <a:pt x="115851" y="0"/>
                    </a:moveTo>
                    <a:cubicBezTo>
                      <a:pt x="114277" y="7873"/>
                      <a:pt x="111818" y="24617"/>
                      <a:pt x="107576" y="33101"/>
                    </a:cubicBezTo>
                    <a:cubicBezTo>
                      <a:pt x="105352" y="37549"/>
                      <a:pt x="101768" y="41196"/>
                      <a:pt x="99301" y="45513"/>
                    </a:cubicBezTo>
                    <a:cubicBezTo>
                      <a:pt x="91122" y="59826"/>
                      <a:pt x="91530" y="60553"/>
                      <a:pt x="86888" y="74476"/>
                    </a:cubicBezTo>
                    <a:cubicBezTo>
                      <a:pt x="88267" y="82751"/>
                      <a:pt x="89525" y="91048"/>
                      <a:pt x="91026" y="99302"/>
                    </a:cubicBezTo>
                    <a:cubicBezTo>
                      <a:pt x="93070" y="110543"/>
                      <a:pt x="94770" y="121829"/>
                      <a:pt x="99301" y="132402"/>
                    </a:cubicBezTo>
                    <a:cubicBezTo>
                      <a:pt x="101731" y="138071"/>
                      <a:pt x="103627" y="144214"/>
                      <a:pt x="107576" y="148952"/>
                    </a:cubicBezTo>
                    <a:cubicBezTo>
                      <a:pt x="110760" y="152772"/>
                      <a:pt x="115851" y="154469"/>
                      <a:pt x="119989" y="157227"/>
                    </a:cubicBezTo>
                    <a:cubicBezTo>
                      <a:pt x="131708" y="192390"/>
                      <a:pt x="115363" y="149517"/>
                      <a:pt x="132402" y="177915"/>
                    </a:cubicBezTo>
                    <a:cubicBezTo>
                      <a:pt x="150369" y="207859"/>
                      <a:pt x="117383" y="171172"/>
                      <a:pt x="148952" y="202741"/>
                    </a:cubicBezTo>
                    <a:lnTo>
                      <a:pt x="157227" y="227566"/>
                    </a:lnTo>
                    <a:cubicBezTo>
                      <a:pt x="158606" y="231704"/>
                      <a:pt x="158946" y="236350"/>
                      <a:pt x="161365" y="239979"/>
                    </a:cubicBezTo>
                    <a:lnTo>
                      <a:pt x="169640" y="252391"/>
                    </a:lnTo>
                    <a:cubicBezTo>
                      <a:pt x="171019" y="256529"/>
                      <a:pt x="171827" y="260903"/>
                      <a:pt x="173777" y="264804"/>
                    </a:cubicBezTo>
                    <a:cubicBezTo>
                      <a:pt x="183041" y="283334"/>
                      <a:pt x="181733" y="270318"/>
                      <a:pt x="186190" y="289629"/>
                    </a:cubicBezTo>
                    <a:cubicBezTo>
                      <a:pt x="194743" y="326693"/>
                      <a:pt x="194224" y="329077"/>
                      <a:pt x="198603" y="364105"/>
                    </a:cubicBezTo>
                    <a:cubicBezTo>
                      <a:pt x="197224" y="377897"/>
                      <a:pt x="200664" y="393084"/>
                      <a:pt x="194465" y="405481"/>
                    </a:cubicBezTo>
                    <a:cubicBezTo>
                      <a:pt x="194464" y="405482"/>
                      <a:pt x="163434" y="426168"/>
                      <a:pt x="157227" y="430306"/>
                    </a:cubicBezTo>
                    <a:lnTo>
                      <a:pt x="144814" y="438581"/>
                    </a:lnTo>
                    <a:cubicBezTo>
                      <a:pt x="143435" y="442719"/>
                      <a:pt x="142627" y="447093"/>
                      <a:pt x="140677" y="450994"/>
                    </a:cubicBezTo>
                    <a:cubicBezTo>
                      <a:pt x="138453" y="455442"/>
                      <a:pt x="135677" y="459665"/>
                      <a:pt x="132402" y="463407"/>
                    </a:cubicBezTo>
                    <a:cubicBezTo>
                      <a:pt x="112999" y="485581"/>
                      <a:pt x="111345" y="484340"/>
                      <a:pt x="86888" y="500645"/>
                    </a:cubicBezTo>
                    <a:cubicBezTo>
                      <a:pt x="70847" y="511339"/>
                      <a:pt x="79194" y="507348"/>
                      <a:pt x="62063" y="513057"/>
                    </a:cubicBezTo>
                    <a:cubicBezTo>
                      <a:pt x="56546" y="516735"/>
                      <a:pt x="41375" y="524550"/>
                      <a:pt x="41375" y="533745"/>
                    </a:cubicBezTo>
                    <a:cubicBezTo>
                      <a:pt x="41375" y="538718"/>
                      <a:pt x="45767" y="543052"/>
                      <a:pt x="49650" y="546158"/>
                    </a:cubicBezTo>
                    <a:cubicBezTo>
                      <a:pt x="53056" y="548883"/>
                      <a:pt x="57925" y="548916"/>
                      <a:pt x="62063" y="550295"/>
                    </a:cubicBezTo>
                    <a:cubicBezTo>
                      <a:pt x="66201" y="553053"/>
                      <a:pt x="70593" y="555463"/>
                      <a:pt x="74476" y="558570"/>
                    </a:cubicBezTo>
                    <a:cubicBezTo>
                      <a:pt x="80888" y="563700"/>
                      <a:pt x="87443" y="572092"/>
                      <a:pt x="91026" y="579258"/>
                    </a:cubicBezTo>
                    <a:cubicBezTo>
                      <a:pt x="92977" y="583159"/>
                      <a:pt x="93785" y="587533"/>
                      <a:pt x="95164" y="591671"/>
                    </a:cubicBezTo>
                    <a:cubicBezTo>
                      <a:pt x="92405" y="594429"/>
                      <a:pt x="90377" y="598201"/>
                      <a:pt x="86888" y="599946"/>
                    </a:cubicBezTo>
                    <a:cubicBezTo>
                      <a:pt x="79086" y="603847"/>
                      <a:pt x="62063" y="608221"/>
                      <a:pt x="62063" y="608221"/>
                    </a:cubicBezTo>
                    <a:cubicBezTo>
                      <a:pt x="57925" y="612359"/>
                      <a:pt x="52896" y="615765"/>
                      <a:pt x="49650" y="620634"/>
                    </a:cubicBezTo>
                    <a:cubicBezTo>
                      <a:pt x="47231" y="624263"/>
                      <a:pt x="46176" y="628736"/>
                      <a:pt x="45513" y="633046"/>
                    </a:cubicBezTo>
                    <a:cubicBezTo>
                      <a:pt x="43405" y="646746"/>
                      <a:pt x="43483" y="660722"/>
                      <a:pt x="41375" y="674422"/>
                    </a:cubicBezTo>
                    <a:cubicBezTo>
                      <a:pt x="40712" y="678733"/>
                      <a:pt x="38436" y="682641"/>
                      <a:pt x="37238" y="686835"/>
                    </a:cubicBezTo>
                    <a:cubicBezTo>
                      <a:pt x="30559" y="710211"/>
                      <a:pt x="37421" y="696903"/>
                      <a:pt x="24825" y="715798"/>
                    </a:cubicBezTo>
                    <a:lnTo>
                      <a:pt x="8275" y="765448"/>
                    </a:lnTo>
                    <a:cubicBezTo>
                      <a:pt x="6703" y="770166"/>
                      <a:pt x="2758" y="773723"/>
                      <a:pt x="0" y="777861"/>
                    </a:cubicBezTo>
                    <a:cubicBezTo>
                      <a:pt x="1379" y="793032"/>
                      <a:pt x="-343" y="808814"/>
                      <a:pt x="4137" y="823374"/>
                    </a:cubicBezTo>
                    <a:cubicBezTo>
                      <a:pt x="5599" y="828127"/>
                      <a:pt x="13914" y="827432"/>
                      <a:pt x="16550" y="831649"/>
                    </a:cubicBezTo>
                    <a:cubicBezTo>
                      <a:pt x="21173" y="839046"/>
                      <a:pt x="24825" y="856475"/>
                      <a:pt x="24825" y="856475"/>
                    </a:cubicBezTo>
                    <a:cubicBezTo>
                      <a:pt x="21095" y="882591"/>
                      <a:pt x="16354" y="899282"/>
                      <a:pt x="24825" y="926813"/>
                    </a:cubicBezTo>
                    <a:cubicBezTo>
                      <a:pt x="26546" y="932406"/>
                      <a:pt x="32369" y="935980"/>
                      <a:pt x="37238" y="939226"/>
                    </a:cubicBezTo>
                    <a:cubicBezTo>
                      <a:pt x="40798" y="941599"/>
                      <a:pt x="63997" y="946950"/>
                      <a:pt x="66201" y="947501"/>
                    </a:cubicBezTo>
                    <a:cubicBezTo>
                      <a:pt x="67580" y="951638"/>
                      <a:pt x="69140" y="955720"/>
                      <a:pt x="70338" y="959913"/>
                    </a:cubicBezTo>
                    <a:cubicBezTo>
                      <a:pt x="71900" y="965381"/>
                      <a:pt x="71322" y="971732"/>
                      <a:pt x="74476" y="976464"/>
                    </a:cubicBezTo>
                    <a:cubicBezTo>
                      <a:pt x="77234" y="980601"/>
                      <a:pt x="82751" y="981981"/>
                      <a:pt x="86888" y="984739"/>
                    </a:cubicBezTo>
                    <a:cubicBezTo>
                      <a:pt x="97290" y="1015940"/>
                      <a:pt x="83258" y="977478"/>
                      <a:pt x="99301" y="1009564"/>
                    </a:cubicBezTo>
                    <a:cubicBezTo>
                      <a:pt x="101252" y="1013465"/>
                      <a:pt x="102060" y="1017839"/>
                      <a:pt x="103439" y="1021977"/>
                    </a:cubicBezTo>
                    <a:cubicBezTo>
                      <a:pt x="102060" y="1026114"/>
                      <a:pt x="101545" y="1030649"/>
                      <a:pt x="99301" y="1034389"/>
                    </a:cubicBezTo>
                    <a:cubicBezTo>
                      <a:pt x="95369" y="1040942"/>
                      <a:pt x="84254" y="1047179"/>
                      <a:pt x="78613" y="1050940"/>
                    </a:cubicBezTo>
                    <a:cubicBezTo>
                      <a:pt x="75855" y="1055077"/>
                      <a:pt x="73521" y="1059532"/>
                      <a:pt x="70338" y="1063352"/>
                    </a:cubicBezTo>
                    <a:cubicBezTo>
                      <a:pt x="66592" y="1067847"/>
                      <a:pt x="61172" y="1070896"/>
                      <a:pt x="57926" y="1075765"/>
                    </a:cubicBezTo>
                    <a:cubicBezTo>
                      <a:pt x="55507" y="1079394"/>
                      <a:pt x="50704" y="1091262"/>
                      <a:pt x="53788" y="1088178"/>
                    </a:cubicBezTo>
                    <a:cubicBezTo>
                      <a:pt x="58149" y="1083816"/>
                      <a:pt x="62063" y="1071627"/>
                      <a:pt x="62063" y="1071627"/>
                    </a:cubicBezTo>
                  </a:path>
                </a:pathLst>
              </a:custGeom>
              <a:noFill/>
              <a:ln w="28575">
                <a:solidFill>
                  <a:srgbClr val="3333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4" name="Picture 16" descr="illustmap_totto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65" y="2203124"/>
            <a:ext cx="4242726" cy="210661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p:cNvGrpSpPr/>
          <p:nvPr/>
        </p:nvGrpSpPr>
        <p:grpSpPr>
          <a:xfrm>
            <a:off x="566755" y="3787644"/>
            <a:ext cx="1087670" cy="505453"/>
            <a:chOff x="539552" y="3788282"/>
            <a:chExt cx="1004003" cy="505453"/>
          </a:xfrm>
        </p:grpSpPr>
        <p:sp>
          <p:nvSpPr>
            <p:cNvPr id="30" name="円/楕円 29"/>
            <p:cNvSpPr/>
            <p:nvPr/>
          </p:nvSpPr>
          <p:spPr>
            <a:xfrm>
              <a:off x="863588" y="3869003"/>
              <a:ext cx="72008" cy="7200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99592" y="4047514"/>
              <a:ext cx="643963" cy="246221"/>
            </a:xfrm>
            <a:prstGeom prst="rect">
              <a:avLst/>
            </a:prstGeom>
            <a:noFill/>
            <a:ln w="15875">
              <a:solidFill>
                <a:srgbClr val="FF0000"/>
              </a:solidFill>
            </a:ln>
          </p:spPr>
          <p:txBody>
            <a:bodyPr wrap="none" rtlCol="0">
              <a:spAutoFit/>
            </a:bodyPr>
            <a:lstStyle/>
            <a:p>
              <a:r>
                <a:rPr kumimoji="1" lang="ja-JP" altLang="en-US" sz="1000" dirty="0">
                  <a:solidFill>
                    <a:srgbClr val="FF0000"/>
                  </a:solidFill>
                </a:rPr>
                <a:t>業務位置</a:t>
              </a:r>
            </a:p>
          </p:txBody>
        </p:sp>
        <p:sp>
          <p:nvSpPr>
            <p:cNvPr id="32" name="円/楕円 31"/>
            <p:cNvSpPr/>
            <p:nvPr/>
          </p:nvSpPr>
          <p:spPr>
            <a:xfrm>
              <a:off x="611560" y="3788282"/>
              <a:ext cx="72008" cy="7200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39552" y="3925802"/>
              <a:ext cx="72008" cy="7200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円/楕円 33"/>
          <p:cNvSpPr/>
          <p:nvPr/>
        </p:nvSpPr>
        <p:spPr>
          <a:xfrm flipH="1">
            <a:off x="5451056" y="4450985"/>
            <a:ext cx="142524" cy="1333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flipH="1">
            <a:off x="4767689" y="4861031"/>
            <a:ext cx="142524" cy="1333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flipH="1">
            <a:off x="8100947" y="4103322"/>
            <a:ext cx="142524" cy="1333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7796127" y="4406738"/>
            <a:ext cx="825867" cy="246221"/>
          </a:xfrm>
          <a:prstGeom prst="rect">
            <a:avLst/>
          </a:prstGeom>
          <a:noFill/>
          <a:ln w="15875">
            <a:solidFill>
              <a:srgbClr val="FF0000"/>
            </a:solidFill>
          </a:ln>
        </p:spPr>
        <p:txBody>
          <a:bodyPr wrap="none" rtlCol="0">
            <a:spAutoFit/>
          </a:bodyPr>
          <a:lstStyle/>
          <a:p>
            <a:r>
              <a:rPr lang="ja-JP" altLang="en-US" sz="1000" dirty="0">
                <a:solidFill>
                  <a:srgbClr val="FF0000"/>
                </a:solidFill>
              </a:rPr>
              <a:t>下石見地区</a:t>
            </a:r>
            <a:endParaRPr kumimoji="1" lang="ja-JP" altLang="en-US" sz="1000" dirty="0">
              <a:solidFill>
                <a:srgbClr val="FF0000"/>
              </a:solidFill>
            </a:endParaRPr>
          </a:p>
        </p:txBody>
      </p:sp>
      <p:sp>
        <p:nvSpPr>
          <p:cNvPr id="38" name="テキスト ボックス 37"/>
          <p:cNvSpPr txBox="1"/>
          <p:nvPr/>
        </p:nvSpPr>
        <p:spPr>
          <a:xfrm>
            <a:off x="5265035" y="4121256"/>
            <a:ext cx="697627" cy="246221"/>
          </a:xfrm>
          <a:prstGeom prst="rect">
            <a:avLst/>
          </a:prstGeom>
          <a:noFill/>
          <a:ln w="15875">
            <a:solidFill>
              <a:srgbClr val="FF0000"/>
            </a:solidFill>
          </a:ln>
        </p:spPr>
        <p:txBody>
          <a:bodyPr wrap="none" rtlCol="0">
            <a:spAutoFit/>
          </a:bodyPr>
          <a:lstStyle/>
          <a:p>
            <a:r>
              <a:rPr lang="ja-JP" altLang="en-US" sz="1000" dirty="0">
                <a:solidFill>
                  <a:srgbClr val="FF0000"/>
                </a:solidFill>
              </a:rPr>
              <a:t>笠木地区</a:t>
            </a:r>
            <a:endParaRPr kumimoji="1" lang="ja-JP" altLang="en-US" sz="1000" dirty="0">
              <a:solidFill>
                <a:srgbClr val="FF0000"/>
              </a:solidFill>
            </a:endParaRPr>
          </a:p>
        </p:txBody>
      </p:sp>
      <p:sp>
        <p:nvSpPr>
          <p:cNvPr id="39" name="テキスト ボックス 38"/>
          <p:cNvSpPr txBox="1"/>
          <p:nvPr/>
        </p:nvSpPr>
        <p:spPr>
          <a:xfrm>
            <a:off x="4094905" y="5193406"/>
            <a:ext cx="825867" cy="246221"/>
          </a:xfrm>
          <a:prstGeom prst="rect">
            <a:avLst/>
          </a:prstGeom>
          <a:noFill/>
          <a:ln w="15875">
            <a:solidFill>
              <a:srgbClr val="FF0000"/>
            </a:solidFill>
          </a:ln>
        </p:spPr>
        <p:txBody>
          <a:bodyPr wrap="none" rtlCol="0">
            <a:spAutoFit/>
          </a:bodyPr>
          <a:lstStyle/>
          <a:p>
            <a:r>
              <a:rPr lang="ja-JP" altLang="en-US" sz="1000" dirty="0">
                <a:solidFill>
                  <a:srgbClr val="FF0000"/>
                </a:solidFill>
              </a:rPr>
              <a:t>上萩山地区</a:t>
            </a:r>
            <a:endParaRPr kumimoji="1" lang="ja-JP" altLang="en-US" sz="1000" dirty="0">
              <a:solidFill>
                <a:srgbClr val="FF0000"/>
              </a:solidFill>
            </a:endParaRPr>
          </a:p>
        </p:txBody>
      </p:sp>
      <p:sp>
        <p:nvSpPr>
          <p:cNvPr id="40" name="テキスト ボックス 39"/>
          <p:cNvSpPr txBox="1"/>
          <p:nvPr/>
        </p:nvSpPr>
        <p:spPr>
          <a:xfrm>
            <a:off x="8339776" y="3383577"/>
            <a:ext cx="702078" cy="261610"/>
          </a:xfrm>
          <a:prstGeom prst="rect">
            <a:avLst/>
          </a:prstGeom>
          <a:noFill/>
          <a:ln w="15875">
            <a:noFill/>
          </a:ln>
        </p:spPr>
        <p:txBody>
          <a:bodyPr wrap="square" rtlCol="0">
            <a:spAutoFit/>
          </a:bodyPr>
          <a:lstStyle/>
          <a:p>
            <a:r>
              <a:rPr lang="ja-JP" altLang="en-US" sz="1100" b="1" dirty="0">
                <a:solidFill>
                  <a:srgbClr val="3333FF"/>
                </a:solidFill>
                <a:latin typeface="ＭＳ ゴシック" panose="020B0609070205080204" pitchFamily="49" charset="-128"/>
                <a:ea typeface="ＭＳ ゴシック" panose="020B0609070205080204" pitchFamily="49" charset="-128"/>
              </a:rPr>
              <a:t>日野町</a:t>
            </a:r>
            <a:endParaRPr kumimoji="1" lang="ja-JP" altLang="en-US" sz="1100" b="1" dirty="0">
              <a:solidFill>
                <a:srgbClr val="3333FF"/>
              </a:solidFill>
              <a:latin typeface="ＭＳ ゴシック" panose="020B0609070205080204" pitchFamily="49" charset="-128"/>
              <a:ea typeface="ＭＳ ゴシック" panose="020B0609070205080204" pitchFamily="49" charset="-128"/>
            </a:endParaRPr>
          </a:p>
        </p:txBody>
      </p:sp>
      <p:sp>
        <p:nvSpPr>
          <p:cNvPr id="41" name="テキスト ボックス 40"/>
          <p:cNvSpPr txBox="1"/>
          <p:nvPr/>
        </p:nvSpPr>
        <p:spPr>
          <a:xfrm>
            <a:off x="6607921" y="3580894"/>
            <a:ext cx="702078" cy="261610"/>
          </a:xfrm>
          <a:prstGeom prst="rect">
            <a:avLst/>
          </a:prstGeom>
          <a:noFill/>
          <a:ln w="15875">
            <a:noFill/>
          </a:ln>
        </p:spPr>
        <p:txBody>
          <a:bodyPr wrap="square" rtlCol="0">
            <a:spAutoFit/>
          </a:bodyPr>
          <a:lstStyle/>
          <a:p>
            <a:r>
              <a:rPr lang="ja-JP" altLang="en-US" sz="1100" b="1" dirty="0">
                <a:solidFill>
                  <a:srgbClr val="3333FF"/>
                </a:solidFill>
                <a:latin typeface="ＭＳ ゴシック" panose="020B0609070205080204" pitchFamily="49" charset="-128"/>
                <a:ea typeface="ＭＳ ゴシック" panose="020B0609070205080204" pitchFamily="49" charset="-128"/>
              </a:rPr>
              <a:t>日南町</a:t>
            </a:r>
            <a:endParaRPr kumimoji="1" lang="ja-JP" altLang="en-US" sz="1100" b="1" dirty="0">
              <a:solidFill>
                <a:srgbClr val="3333FF"/>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802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12054" t="10996" r="31479" b="2390"/>
          <a:stretch/>
        </p:blipFill>
        <p:spPr>
          <a:xfrm>
            <a:off x="4187376" y="1377166"/>
            <a:ext cx="5260160" cy="4804502"/>
          </a:xfrm>
          <a:prstGeom prst="rect">
            <a:avLst/>
          </a:prstGeom>
        </p:spPr>
      </p:pic>
      <p:sp>
        <p:nvSpPr>
          <p:cNvPr id="5" name="テキスト ボックス 4"/>
          <p:cNvSpPr txBox="1"/>
          <p:nvPr/>
        </p:nvSpPr>
        <p:spPr>
          <a:xfrm>
            <a:off x="344489" y="1484784"/>
            <a:ext cx="3842888"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計画の目的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a:latin typeface="+mn-ea"/>
              </a:rPr>
              <a:t>下石見工区は、平成</a:t>
            </a:r>
            <a:r>
              <a:rPr lang="en-US" altLang="ja-JP" dirty="0">
                <a:latin typeface="+mn-ea"/>
              </a:rPr>
              <a:t>21</a:t>
            </a:r>
            <a:r>
              <a:rPr lang="ja-JP" altLang="ja-JP" dirty="0">
                <a:latin typeface="+mn-ea"/>
              </a:rPr>
              <a:t>年度において、落石対策の詳細計画が実施されている経緯もあり</a:t>
            </a:r>
            <a:r>
              <a:rPr lang="en-US" altLang="ja-JP" dirty="0">
                <a:latin typeface="+mn-ea"/>
              </a:rPr>
              <a:t>(</a:t>
            </a:r>
            <a:r>
              <a:rPr lang="ja-JP" altLang="en-US" dirty="0">
                <a:latin typeface="+mn-ea"/>
              </a:rPr>
              <a:t>工事未着手</a:t>
            </a:r>
            <a:r>
              <a:rPr lang="en-US" altLang="ja-JP" dirty="0">
                <a:latin typeface="+mn-ea"/>
              </a:rPr>
              <a:t>)</a:t>
            </a:r>
            <a:r>
              <a:rPr lang="ja-JP" altLang="ja-JP" dirty="0" err="1">
                <a:latin typeface="+mn-ea"/>
              </a:rPr>
              <a:t>、</a:t>
            </a:r>
            <a:r>
              <a:rPr lang="ja-JP" altLang="ja-JP" dirty="0">
                <a:latin typeface="+mn-ea"/>
              </a:rPr>
              <a:t>当時からの経年を配慮し</a:t>
            </a:r>
            <a:r>
              <a:rPr lang="ja-JP" altLang="en-US" dirty="0">
                <a:latin typeface="+mn-ea"/>
              </a:rPr>
              <a:t>、対象</a:t>
            </a:r>
            <a:r>
              <a:rPr lang="ja-JP" altLang="ja-JP" dirty="0">
                <a:latin typeface="+mn-ea"/>
              </a:rPr>
              <a:t>斜面</a:t>
            </a:r>
            <a:r>
              <a:rPr lang="ja-JP" altLang="en-US" dirty="0">
                <a:latin typeface="+mn-ea"/>
              </a:rPr>
              <a:t>を</a:t>
            </a:r>
            <a:r>
              <a:rPr lang="ja-JP" altLang="ja-JP" dirty="0">
                <a:latin typeface="+mn-ea"/>
              </a:rPr>
              <a:t>再</a:t>
            </a:r>
            <a:r>
              <a:rPr lang="ja-JP" altLang="en-US" dirty="0">
                <a:latin typeface="+mn-ea"/>
              </a:rPr>
              <a:t>調査</a:t>
            </a:r>
            <a:r>
              <a:rPr lang="ja-JP" altLang="ja-JP" dirty="0">
                <a:latin typeface="+mn-ea"/>
              </a:rPr>
              <a:t>し計画の妥当性評価を行う。</a:t>
            </a:r>
            <a:endParaRPr kumimoji="1" lang="ja-JP" altLang="en-US" dirty="0">
              <a:latin typeface="+mn-ea"/>
            </a:endParaRPr>
          </a:p>
        </p:txBody>
      </p:sp>
      <p:sp>
        <p:nvSpPr>
          <p:cNvPr id="6" name="テキスト ボックス 5"/>
          <p:cNvSpPr txBox="1"/>
          <p:nvPr/>
        </p:nvSpPr>
        <p:spPr>
          <a:xfrm>
            <a:off x="1130576" y="3801622"/>
            <a:ext cx="1092121" cy="369332"/>
          </a:xfrm>
          <a:prstGeom prst="rect">
            <a:avLst/>
          </a:prstGeom>
          <a:noFill/>
        </p:spPr>
        <p:txBody>
          <a:bodyPr wrap="square" rtlCol="0">
            <a:spAutoFit/>
          </a:bodyPr>
          <a:lstStyle/>
          <a:p>
            <a:endParaRPr kumimoji="1" lang="ja-JP" altLang="en-US" dirty="0"/>
          </a:p>
        </p:txBody>
      </p:sp>
      <p:sp>
        <p:nvSpPr>
          <p:cNvPr id="8" name="正方形/長方形 7"/>
          <p:cNvSpPr/>
          <p:nvPr/>
        </p:nvSpPr>
        <p:spPr>
          <a:xfrm>
            <a:off x="428498" y="3807471"/>
            <a:ext cx="3900433" cy="2308324"/>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◇調査の着目点</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dirty="0"/>
              <a:t>①</a:t>
            </a:r>
            <a:r>
              <a:rPr lang="en-US" altLang="ja-JP" dirty="0"/>
              <a:t>H</a:t>
            </a:r>
            <a:r>
              <a:rPr lang="ja-JP" altLang="en-US" dirty="0">
                <a:latin typeface="ＭＳ Ｐゴシック" panose="020B0600070205080204" pitchFamily="50" charset="-128"/>
                <a:ea typeface="ＭＳ Ｐゴシック" panose="020B0600070205080204" pitchFamily="50" charset="-128"/>
              </a:rPr>
              <a:t>２１</a:t>
            </a:r>
            <a:r>
              <a:rPr lang="ja-JP" altLang="ja-JP" dirty="0"/>
              <a:t>年度計画における、起終</a:t>
            </a:r>
            <a:endParaRPr lang="en-US" altLang="ja-JP" dirty="0"/>
          </a:p>
          <a:p>
            <a:r>
              <a:rPr lang="ja-JP" altLang="en-US" dirty="0"/>
              <a:t>　</a:t>
            </a:r>
            <a:r>
              <a:rPr lang="ja-JP" altLang="ja-JP" dirty="0"/>
              <a:t>点位置の妥当性。</a:t>
            </a:r>
          </a:p>
          <a:p>
            <a:r>
              <a:rPr lang="ja-JP" altLang="ja-JP" dirty="0"/>
              <a:t>②</a:t>
            </a:r>
            <a:r>
              <a:rPr lang="en-US" altLang="ja-JP" dirty="0"/>
              <a:t>H</a:t>
            </a:r>
            <a:r>
              <a:rPr lang="ja-JP" altLang="en-US" dirty="0">
                <a:latin typeface="ＭＳ Ｐゴシック" panose="020B0600070205080204" pitchFamily="50" charset="-128"/>
                <a:ea typeface="ＭＳ Ｐゴシック" panose="020B0600070205080204" pitchFamily="50" charset="-128"/>
              </a:rPr>
              <a:t>２１</a:t>
            </a:r>
            <a:r>
              <a:rPr lang="ja-JP" altLang="ja-JP" dirty="0"/>
              <a:t>年度計画施設の耐荷力は</a:t>
            </a:r>
            <a:endParaRPr lang="en-US" altLang="ja-JP" dirty="0"/>
          </a:p>
          <a:p>
            <a:r>
              <a:rPr lang="ja-JP" altLang="en-US" dirty="0"/>
              <a:t>　</a:t>
            </a:r>
            <a:r>
              <a:rPr lang="ja-JP" altLang="ja-JP" dirty="0"/>
              <a:t>現況に対して妥当か。</a:t>
            </a:r>
          </a:p>
          <a:p>
            <a:r>
              <a:rPr lang="ja-JP" altLang="ja-JP" dirty="0"/>
              <a:t>③植生</a:t>
            </a:r>
            <a:r>
              <a:rPr lang="en-US" altLang="ja-JP" dirty="0"/>
              <a:t>(</a:t>
            </a:r>
            <a:r>
              <a:rPr lang="ja-JP" altLang="ja-JP" dirty="0"/>
              <a:t>植林含む</a:t>
            </a:r>
            <a:r>
              <a:rPr lang="en-US" altLang="ja-JP" dirty="0"/>
              <a:t>)</a:t>
            </a:r>
            <a:r>
              <a:rPr lang="ja-JP" altLang="ja-JP" dirty="0"/>
              <a:t>状況や、落石発</a:t>
            </a:r>
            <a:endParaRPr lang="en-US" altLang="ja-JP" dirty="0"/>
          </a:p>
          <a:p>
            <a:r>
              <a:rPr lang="ja-JP" altLang="en-US" dirty="0"/>
              <a:t>　</a:t>
            </a:r>
            <a:r>
              <a:rPr lang="ja-JP" altLang="ja-JP" dirty="0"/>
              <a:t>生源に変更・変状が生じて</a:t>
            </a:r>
            <a:r>
              <a:rPr lang="ja-JP" altLang="ja-JP" dirty="0" err="1"/>
              <a:t>い</a:t>
            </a:r>
            <a:endParaRPr lang="en-US" altLang="ja-JP" dirty="0"/>
          </a:p>
          <a:p>
            <a:r>
              <a:rPr lang="ja-JP" altLang="en-US" dirty="0"/>
              <a:t>　</a:t>
            </a:r>
            <a:r>
              <a:rPr lang="ja-JP" altLang="ja-JP" dirty="0"/>
              <a:t>ないか。</a:t>
            </a:r>
            <a:r>
              <a:rPr lang="ja-JP" altLang="en-US" dirty="0"/>
              <a:t>等</a:t>
            </a:r>
            <a:endParaRPr lang="ja-JP" altLang="ja-JP" dirty="0"/>
          </a:p>
        </p:txBody>
      </p:sp>
      <p:sp>
        <p:nvSpPr>
          <p:cNvPr id="13" name="円/楕円 12"/>
          <p:cNvSpPr/>
          <p:nvPr/>
        </p:nvSpPr>
        <p:spPr>
          <a:xfrm rot="-2400000">
            <a:off x="4838728" y="3017478"/>
            <a:ext cx="303405" cy="248396"/>
          </a:xfrm>
          <a:prstGeom prst="ellipse">
            <a:avLst/>
          </a:prstGeom>
          <a:noFill/>
          <a:ln w="25400" cmpd="sng">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
          <p:cNvSpPr txBox="1">
            <a:spLocks noChangeArrowheads="1"/>
          </p:cNvSpPr>
          <p:nvPr/>
        </p:nvSpPr>
        <p:spPr bwMode="auto">
          <a:xfrm>
            <a:off x="7959085" y="3830280"/>
            <a:ext cx="779063" cy="287443"/>
          </a:xfrm>
          <a:prstGeom prst="rect">
            <a:avLst/>
          </a:prstGeom>
          <a:solidFill>
            <a:srgbClr val="FFFFFF"/>
          </a:solidFill>
          <a:ln w="19050">
            <a:solidFill>
              <a:srgbClr val="FF0000"/>
            </a:solidFill>
            <a:miter lim="800000"/>
            <a:headEnd/>
            <a:tailEnd/>
          </a:ln>
        </p:spPr>
        <p:txBody>
          <a:bodyPr rot="0" vert="horz" wrap="square" lIns="91440" tIns="45720" rIns="91440" bIns="45720" anchor="t" anchorCtr="0">
            <a:noAutofit/>
          </a:bodyPr>
          <a:lstStyle/>
          <a:p>
            <a:pPr algn="ctr">
              <a:spcAft>
                <a:spcPts val="0"/>
              </a:spcAft>
            </a:pPr>
            <a:r>
              <a:rPr lang="ja-JP" altLang="en-US" sz="12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計画地</a:t>
            </a:r>
            <a:endParaRPr lang="ja-JP" sz="12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円/楕円 14"/>
          <p:cNvSpPr/>
          <p:nvPr/>
        </p:nvSpPr>
        <p:spPr>
          <a:xfrm>
            <a:off x="7565755" y="4098787"/>
            <a:ext cx="468052" cy="375151"/>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13810" y="2500447"/>
            <a:ext cx="1082348" cy="307777"/>
          </a:xfrm>
          <a:prstGeom prst="rect">
            <a:avLst/>
          </a:prstGeom>
          <a:noFill/>
        </p:spPr>
        <p:txBody>
          <a:bodyPr wrap="none" rtlCol="0">
            <a:spAutoFit/>
          </a:bodyPr>
          <a:lstStyle/>
          <a:p>
            <a:r>
              <a:rPr lang="ja-JP" altLang="en-US" sz="1400" b="1" dirty="0">
                <a:solidFill>
                  <a:srgbClr val="3333FF"/>
                </a:solidFill>
              </a:rPr>
              <a:t>日南町役場</a:t>
            </a:r>
            <a:endParaRPr kumimoji="1" lang="ja-JP" altLang="en-US" sz="1400" b="1" dirty="0">
              <a:solidFill>
                <a:srgbClr val="3333FF"/>
              </a:solidFill>
            </a:endParaRPr>
          </a:p>
        </p:txBody>
      </p:sp>
      <p:sp>
        <p:nvSpPr>
          <p:cNvPr id="18" name="テキスト ボックス 17"/>
          <p:cNvSpPr txBox="1"/>
          <p:nvPr/>
        </p:nvSpPr>
        <p:spPr>
          <a:xfrm>
            <a:off x="6669191" y="6181669"/>
            <a:ext cx="2992545"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とっとり</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マップより</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2"/>
          <p:cNvSpPr txBox="1">
            <a:spLocks/>
          </p:cNvSpPr>
          <p:nvPr/>
        </p:nvSpPr>
        <p:spPr>
          <a:xfrm>
            <a:off x="599206" y="692696"/>
            <a:ext cx="8915400" cy="720080"/>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a:lstStyle>
          <a:p>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②業務位置・目的</a:t>
            </a:r>
            <a:r>
              <a:rPr lang="en-US" altLang="ja-JP"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下石見工区　</a:t>
            </a:r>
          </a:p>
        </p:txBody>
      </p:sp>
      <p:grpSp>
        <p:nvGrpSpPr>
          <p:cNvPr id="19" name="Group 10"/>
          <p:cNvGrpSpPr>
            <a:grpSpLocks/>
          </p:cNvGrpSpPr>
          <p:nvPr/>
        </p:nvGrpSpPr>
        <p:grpSpPr bwMode="auto">
          <a:xfrm>
            <a:off x="8545869" y="1377167"/>
            <a:ext cx="795090" cy="1205019"/>
            <a:chOff x="9020" y="4209"/>
            <a:chExt cx="1439" cy="2220"/>
          </a:xfrm>
        </p:grpSpPr>
        <p:sp>
          <p:nvSpPr>
            <p:cNvPr id="20" name="Rectangle 11"/>
            <p:cNvSpPr>
              <a:spLocks noChangeArrowheads="1"/>
            </p:cNvSpPr>
            <p:nvPr/>
          </p:nvSpPr>
          <p:spPr bwMode="auto">
            <a:xfrm>
              <a:off x="9020" y="4209"/>
              <a:ext cx="1439" cy="2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Times New Roman" pitchFamily="18" charset="0"/>
                  <a:ea typeface="ＭＳ 明朝" pitchFamily="17" charset="-128"/>
                  <a:cs typeface="ＭＳ Ｐゴシック" pitchFamily="50" charset="-128"/>
                </a:rPr>
                <a:t>N</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21" name="Group 12"/>
            <p:cNvGrpSpPr>
              <a:grpSpLocks/>
            </p:cNvGrpSpPr>
            <p:nvPr/>
          </p:nvGrpSpPr>
          <p:grpSpPr bwMode="auto">
            <a:xfrm>
              <a:off x="9368" y="4693"/>
              <a:ext cx="809" cy="1584"/>
              <a:chOff x="9368" y="4693"/>
              <a:chExt cx="809" cy="1584"/>
            </a:xfrm>
          </p:grpSpPr>
          <p:pic>
            <p:nvPicPr>
              <p:cNvPr id="22"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8" y="5306"/>
                <a:ext cx="809" cy="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 name="Line 14"/>
              <p:cNvSpPr>
                <a:spLocks noChangeShapeType="1"/>
              </p:cNvSpPr>
              <p:nvPr/>
            </p:nvSpPr>
            <p:spPr bwMode="auto">
              <a:xfrm flipH="1" flipV="1">
                <a:off x="9757" y="4693"/>
                <a:ext cx="15" cy="1584"/>
              </a:xfrm>
              <a:prstGeom prst="line">
                <a:avLst/>
              </a:prstGeom>
              <a:noFill/>
              <a:ln w="12700">
                <a:solidFill>
                  <a:srgbClr val="000000"/>
                </a:solidFill>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4" name="円/楕円 23"/>
          <p:cNvSpPr/>
          <p:nvPr/>
        </p:nvSpPr>
        <p:spPr>
          <a:xfrm rot="-2400000">
            <a:off x="6954210" y="2090119"/>
            <a:ext cx="303405" cy="248396"/>
          </a:xfrm>
          <a:prstGeom prst="ellipse">
            <a:avLst/>
          </a:prstGeom>
          <a:noFill/>
          <a:ln w="25400" cmpd="sng">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043967" y="1762004"/>
            <a:ext cx="723275" cy="307777"/>
          </a:xfrm>
          <a:prstGeom prst="rect">
            <a:avLst/>
          </a:prstGeom>
          <a:noFill/>
        </p:spPr>
        <p:txBody>
          <a:bodyPr wrap="none" rtlCol="0">
            <a:spAutoFit/>
          </a:bodyPr>
          <a:lstStyle/>
          <a:p>
            <a:r>
              <a:rPr lang="ja-JP" altLang="en-US" sz="1400" b="1" dirty="0">
                <a:solidFill>
                  <a:srgbClr val="3333FF"/>
                </a:solidFill>
              </a:rPr>
              <a:t>生山駅</a:t>
            </a:r>
            <a:endParaRPr kumimoji="1" lang="ja-JP" altLang="en-US" sz="1400" b="1" dirty="0">
              <a:solidFill>
                <a:srgbClr val="3333FF"/>
              </a:solidFill>
            </a:endParaRPr>
          </a:p>
        </p:txBody>
      </p:sp>
      <p:sp>
        <p:nvSpPr>
          <p:cNvPr id="26" name="テキスト ボックス 2"/>
          <p:cNvSpPr txBox="1">
            <a:spLocks noChangeArrowheads="1"/>
          </p:cNvSpPr>
          <p:nvPr/>
        </p:nvSpPr>
        <p:spPr bwMode="auto">
          <a:xfrm>
            <a:off x="7298639" y="3225352"/>
            <a:ext cx="1644774" cy="202955"/>
          </a:xfrm>
          <a:prstGeom prst="rect">
            <a:avLst/>
          </a:prstGeom>
          <a:noFill/>
          <a:ln w="19050">
            <a:noFill/>
            <a:miter lim="800000"/>
            <a:headEnd/>
            <a:tailEnd/>
          </a:ln>
        </p:spPr>
        <p:txBody>
          <a:bodyPr rot="0" vert="horz" wrap="square" lIns="91440" tIns="45720" rIns="91440" bIns="45720" anchor="t" anchorCtr="0">
            <a:noAutofit/>
          </a:bodyPr>
          <a:lstStyle/>
          <a:p>
            <a:pPr algn="ctr">
              <a:spcAft>
                <a:spcPts val="0"/>
              </a:spcAft>
            </a:pPr>
            <a:r>
              <a:rPr lang="ja-JP" altLang="en-US" sz="1100" kern="1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県道花口下石見線</a:t>
            </a:r>
            <a:endParaRPr lang="ja-JP" sz="1100" kern="100" dirty="0">
              <a:solidFill>
                <a:srgbClr val="3333FF"/>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030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0108" r="19774"/>
          <a:stretch/>
        </p:blipFill>
        <p:spPr>
          <a:xfrm>
            <a:off x="4046508" y="1628801"/>
            <a:ext cx="5493873" cy="3751411"/>
          </a:xfrm>
          <a:prstGeom prst="rect">
            <a:avLst/>
          </a:prstGeom>
        </p:spPr>
      </p:pic>
      <p:sp>
        <p:nvSpPr>
          <p:cNvPr id="7" name="テキスト ボックス 6"/>
          <p:cNvSpPr txBox="1"/>
          <p:nvPr/>
        </p:nvSpPr>
        <p:spPr>
          <a:xfrm>
            <a:off x="334351" y="1489400"/>
            <a:ext cx="3510390" cy="4247317"/>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◇計画の目的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上萩山工区</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既存対策施設</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ポケット式ロックネット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自体の損傷が激しく、機能低下が著しいと判断されたため、補修及び、再構築を含めた施設の計画を行う。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笠木工区</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予備計画</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内容を精査のうえ、現地調査を実施し、道路改良計画</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との整合性を図りながら、必要に応じて対策工法の見直しを行う。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タイトル 2"/>
          <p:cNvSpPr txBox="1">
            <a:spLocks/>
          </p:cNvSpPr>
          <p:nvPr/>
        </p:nvSpPr>
        <p:spPr>
          <a:xfrm>
            <a:off x="350489" y="267643"/>
            <a:ext cx="8915400" cy="1138138"/>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a:lstStyle>
          <a:p>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②業務位置・目的</a:t>
            </a:r>
            <a:r>
              <a:rPr lang="en-US" altLang="ja-JP"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上萩山工区、笠木工区　</a:t>
            </a:r>
          </a:p>
        </p:txBody>
      </p:sp>
      <p:sp>
        <p:nvSpPr>
          <p:cNvPr id="11" name="テキスト ボックス 2"/>
          <p:cNvSpPr txBox="1">
            <a:spLocks noChangeArrowheads="1"/>
          </p:cNvSpPr>
          <p:nvPr/>
        </p:nvSpPr>
        <p:spPr bwMode="auto">
          <a:xfrm>
            <a:off x="4172914" y="4018134"/>
            <a:ext cx="1320890" cy="202955"/>
          </a:xfrm>
          <a:prstGeom prst="rect">
            <a:avLst/>
          </a:prstGeom>
          <a:noFill/>
          <a:ln w="19050">
            <a:noFill/>
            <a:miter lim="800000"/>
            <a:headEnd/>
            <a:tailEnd/>
          </a:ln>
        </p:spPr>
        <p:txBody>
          <a:bodyPr rot="0" vert="horz" wrap="square" lIns="91440" tIns="45720" rIns="91440" bIns="45720" anchor="t" anchorCtr="0">
            <a:noAutofit/>
          </a:bodyPr>
          <a:lstStyle/>
          <a:p>
            <a:pPr algn="ctr">
              <a:spcAft>
                <a:spcPts val="0"/>
              </a:spcAft>
            </a:pPr>
            <a:r>
              <a:rPr lang="ja-JP" altLang="en-US" sz="1100" kern="1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県道横田多里線</a:t>
            </a:r>
            <a:endParaRPr lang="ja-JP" sz="1100" kern="100" dirty="0">
              <a:solidFill>
                <a:srgbClr val="3333FF"/>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5889104" y="4725145"/>
            <a:ext cx="234026" cy="187575"/>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
          <p:cNvSpPr txBox="1">
            <a:spLocks noChangeArrowheads="1"/>
          </p:cNvSpPr>
          <p:nvPr/>
        </p:nvSpPr>
        <p:spPr bwMode="auto">
          <a:xfrm>
            <a:off x="7644275" y="2240232"/>
            <a:ext cx="975132" cy="252665"/>
          </a:xfrm>
          <a:prstGeom prst="rect">
            <a:avLst/>
          </a:prstGeom>
          <a:solidFill>
            <a:srgbClr val="FFFFFF"/>
          </a:solidFill>
          <a:ln w="19050">
            <a:solidFill>
              <a:srgbClr val="FF0000"/>
            </a:solidFill>
            <a:miter lim="800000"/>
            <a:headEnd/>
            <a:tailEnd/>
          </a:ln>
        </p:spPr>
        <p:txBody>
          <a:bodyPr rot="0" vert="horz" wrap="square" lIns="91440" tIns="45720" rIns="91440" bIns="45720" anchor="t" anchorCtr="0">
            <a:noAutofit/>
          </a:bodyPr>
          <a:lstStyle/>
          <a:p>
            <a:pPr algn="ctr">
              <a:spcAft>
                <a:spcPts val="0"/>
              </a:spcAft>
            </a:pPr>
            <a:r>
              <a:rPr lang="ja-JP" altLang="en-US" sz="1200"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笠木工区</a:t>
            </a:r>
            <a:endParaRPr lang="ja-JP" sz="12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円/楕円 15"/>
          <p:cNvSpPr/>
          <p:nvPr/>
        </p:nvSpPr>
        <p:spPr>
          <a:xfrm>
            <a:off x="7584218" y="2564904"/>
            <a:ext cx="431126" cy="506384"/>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2"/>
          <p:cNvSpPr txBox="1">
            <a:spLocks noChangeArrowheads="1"/>
          </p:cNvSpPr>
          <p:nvPr/>
        </p:nvSpPr>
        <p:spPr bwMode="auto">
          <a:xfrm>
            <a:off x="4732814" y="3071289"/>
            <a:ext cx="1172392" cy="285703"/>
          </a:xfrm>
          <a:prstGeom prst="rect">
            <a:avLst/>
          </a:prstGeom>
          <a:solidFill>
            <a:srgbClr val="FFFFFF"/>
          </a:solidFill>
          <a:ln w="19050">
            <a:solidFill>
              <a:srgbClr val="FF0000"/>
            </a:solidFill>
            <a:miter lim="800000"/>
            <a:headEnd/>
            <a:tailEnd/>
          </a:ln>
        </p:spPr>
        <p:txBody>
          <a:bodyPr rot="0" vert="horz" wrap="square" lIns="91440" tIns="45720" rIns="91440" bIns="45720" anchor="t" anchorCtr="0">
            <a:noAutofit/>
          </a:bodyPr>
          <a:lstStyle/>
          <a:p>
            <a:pPr algn="ctr">
              <a:spcAft>
                <a:spcPts val="0"/>
              </a:spcAft>
            </a:pPr>
            <a:r>
              <a:rPr lang="ja-JP" altLang="en-US" sz="1200"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上萩山工区</a:t>
            </a:r>
            <a:endParaRPr lang="ja-JP" sz="12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円/楕円 19"/>
          <p:cNvSpPr/>
          <p:nvPr/>
        </p:nvSpPr>
        <p:spPr>
          <a:xfrm>
            <a:off x="4732813" y="3455129"/>
            <a:ext cx="468052" cy="375151"/>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
          <p:cNvSpPr txBox="1">
            <a:spLocks noChangeArrowheads="1"/>
          </p:cNvSpPr>
          <p:nvPr/>
        </p:nvSpPr>
        <p:spPr bwMode="auto">
          <a:xfrm>
            <a:off x="7272816" y="3541226"/>
            <a:ext cx="1268583" cy="202955"/>
          </a:xfrm>
          <a:prstGeom prst="rect">
            <a:avLst/>
          </a:prstGeom>
          <a:noFill/>
          <a:ln w="19050">
            <a:noFill/>
            <a:miter lim="800000"/>
            <a:headEnd/>
            <a:tailEnd/>
          </a:ln>
        </p:spPr>
        <p:txBody>
          <a:bodyPr rot="0" vert="horz" wrap="square" lIns="91440" tIns="45720" rIns="91440" bIns="45720" anchor="t" anchorCtr="0">
            <a:noAutofit/>
          </a:bodyPr>
          <a:lstStyle/>
          <a:p>
            <a:pPr algn="ctr">
              <a:spcAft>
                <a:spcPts val="0"/>
              </a:spcAft>
            </a:pPr>
            <a:r>
              <a:rPr lang="ja-JP" altLang="en-US" sz="1100" kern="100"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県道多里伯太線</a:t>
            </a:r>
            <a:endParaRPr lang="ja-JP" sz="1100" kern="100" dirty="0">
              <a:solidFill>
                <a:srgbClr val="3333FF"/>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136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96414" y="5157192"/>
            <a:ext cx="5762852" cy="1569660"/>
          </a:xfrm>
          <a:prstGeom prst="rect">
            <a:avLst/>
          </a:prstGeom>
          <a:noFill/>
        </p:spPr>
        <p:txBody>
          <a:bodyPr wrap="square" rtlCol="0">
            <a:spAutoFit/>
          </a:bodyPr>
          <a:lstStyle/>
          <a:p>
            <a:r>
              <a:rPr lang="ja-JP" altLang="en-US" sz="1400" dirty="0"/>
              <a:t>　</a:t>
            </a:r>
            <a:r>
              <a:rPr lang="ja-JP" altLang="en-US" sz="1600" dirty="0">
                <a:latin typeface="+mn-ea"/>
              </a:rPr>
              <a:t>山脚部～中腹面</a:t>
            </a:r>
            <a:r>
              <a:rPr lang="ja-JP" altLang="ja-JP" sz="1600" dirty="0">
                <a:latin typeface="+mn-ea"/>
              </a:rPr>
              <a:t>には落石発生源となる岩盤面露頭が存在し、露頭面から下部側には剥離した小径岩塊類が散在している状況となっている。</a:t>
            </a:r>
          </a:p>
          <a:p>
            <a:r>
              <a:rPr lang="ja-JP" altLang="en-US" sz="1600" dirty="0">
                <a:latin typeface="+mn-ea"/>
              </a:rPr>
              <a:t>　また、中段よりその</a:t>
            </a:r>
            <a:r>
              <a:rPr lang="ja-JP" altLang="ja-JP" sz="1600" dirty="0">
                <a:latin typeface="+mn-ea"/>
              </a:rPr>
              <a:t>上部斜面には</a:t>
            </a:r>
            <a:r>
              <a:rPr lang="ja-JP" altLang="en-US" sz="1600" dirty="0">
                <a:latin typeface="+mn-ea"/>
              </a:rPr>
              <a:t>推定重量</a:t>
            </a:r>
            <a:r>
              <a:rPr lang="en-US" altLang="ja-JP" sz="1600" dirty="0">
                <a:latin typeface="+mn-ea"/>
              </a:rPr>
              <a:t>8t</a:t>
            </a:r>
            <a:r>
              <a:rPr lang="ja-JP" altLang="en-US" sz="1600" dirty="0">
                <a:latin typeface="+mn-ea"/>
              </a:rPr>
              <a:t>程度の巨大な</a:t>
            </a:r>
            <a:r>
              <a:rPr lang="ja-JP" altLang="ja-JP" sz="1600" dirty="0">
                <a:latin typeface="+mn-ea"/>
              </a:rPr>
              <a:t>落石危険対象物</a:t>
            </a:r>
            <a:r>
              <a:rPr lang="ja-JP" altLang="en-US" sz="1600" dirty="0">
                <a:latin typeface="+mn-ea"/>
              </a:rPr>
              <a:t>が</a:t>
            </a:r>
            <a:r>
              <a:rPr lang="ja-JP" altLang="ja-JP" sz="1600" dirty="0">
                <a:latin typeface="+mn-ea"/>
              </a:rPr>
              <a:t>存在</a:t>
            </a:r>
            <a:r>
              <a:rPr lang="ja-JP" altLang="en-US" sz="1600" dirty="0">
                <a:latin typeface="+mn-ea"/>
              </a:rPr>
              <a:t>する</a:t>
            </a:r>
            <a:r>
              <a:rPr lang="ja-JP" altLang="ja-JP" sz="1600" dirty="0">
                <a:latin typeface="+mn-ea"/>
              </a:rPr>
              <a:t>ことから、</a:t>
            </a:r>
            <a:r>
              <a:rPr lang="en-US" altLang="ja-JP" sz="1600" dirty="0">
                <a:latin typeface="+mn-ea"/>
              </a:rPr>
              <a:t>JR</a:t>
            </a:r>
            <a:r>
              <a:rPr lang="ja-JP" altLang="ja-JP" sz="1600" dirty="0">
                <a:latin typeface="+mn-ea"/>
              </a:rPr>
              <a:t>側との協議も含めた上での落石対策工の策定が重要であるものと判断</a:t>
            </a:r>
            <a:r>
              <a:rPr lang="ja-JP" altLang="en-US" sz="1600" dirty="0">
                <a:latin typeface="+mn-ea"/>
              </a:rPr>
              <a:t>した</a:t>
            </a:r>
            <a:r>
              <a:rPr lang="ja-JP" altLang="ja-JP" sz="1600" dirty="0">
                <a:latin typeface="+mn-ea"/>
              </a:rPr>
              <a:t>。</a:t>
            </a:r>
            <a:r>
              <a:rPr lang="ja-JP" altLang="en-US" sz="1600" dirty="0">
                <a:latin typeface="+mn-ea"/>
              </a:rPr>
              <a:t>　</a:t>
            </a:r>
            <a:endParaRPr lang="ja-JP" altLang="ja-JP" sz="1600" dirty="0">
              <a:latin typeface="+mn-ea"/>
            </a:endParaRPr>
          </a:p>
        </p:txBody>
      </p:sp>
      <p:sp>
        <p:nvSpPr>
          <p:cNvPr id="14" name="テキスト ボックス 13"/>
          <p:cNvSpPr txBox="1"/>
          <p:nvPr/>
        </p:nvSpPr>
        <p:spPr>
          <a:xfrm>
            <a:off x="7137243" y="5330418"/>
            <a:ext cx="2574286" cy="1107996"/>
          </a:xfrm>
          <a:prstGeom prst="rect">
            <a:avLst/>
          </a:prstGeom>
          <a:noFill/>
        </p:spPr>
        <p:txBody>
          <a:bodyPr wrap="square" rtlCol="0">
            <a:spAutoFit/>
          </a:bodyPr>
          <a:lstStyle/>
          <a:p>
            <a:r>
              <a:rPr lang="ja-JP" altLang="en-US"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今後の方向性を提案</a:t>
            </a:r>
            <a:endParaRPr lang="en-US" altLang="ja-JP"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・詳細測量</a:t>
            </a:r>
            <a:endParaRPr kumimoji="1" lang="en-US" altLang="ja-JP" sz="1600"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・対策施設計画</a:t>
            </a:r>
            <a:endParaRPr lang="en-US" altLang="ja-JP" sz="1600"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rPr>
              <a:t>・用地測量</a:t>
            </a:r>
            <a:endParaRPr kumimoji="1" lang="en-US" altLang="ja-JP" sz="1600" b="1" dirty="0">
              <a:solidFill>
                <a:srgbClr val="3333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2"/>
          <p:cNvSpPr txBox="1">
            <a:spLocks/>
          </p:cNvSpPr>
          <p:nvPr/>
        </p:nvSpPr>
        <p:spPr>
          <a:xfrm>
            <a:off x="272480" y="294522"/>
            <a:ext cx="8915400" cy="1138138"/>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a:lstStyle>
          <a:p>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③検討結果</a:t>
            </a:r>
            <a:r>
              <a:rPr lang="en-US" altLang="ja-JP"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下石見工区　</a:t>
            </a:r>
          </a:p>
        </p:txBody>
      </p:sp>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671" y="1340769"/>
            <a:ext cx="6357329" cy="3537041"/>
          </a:xfrm>
          <a:prstGeom prst="rect">
            <a:avLst/>
          </a:prstGeom>
          <a:noFill/>
          <a:ln>
            <a:noFill/>
          </a:ln>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14" y="1362344"/>
            <a:ext cx="2525766" cy="174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14" y="3284984"/>
            <a:ext cx="2525766" cy="17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右矢印 1"/>
          <p:cNvSpPr/>
          <p:nvPr/>
        </p:nvSpPr>
        <p:spPr>
          <a:xfrm>
            <a:off x="6527918" y="5589240"/>
            <a:ext cx="51931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720640" y="971436"/>
            <a:ext cx="2492990" cy="369332"/>
          </a:xfrm>
          <a:prstGeom prst="rect">
            <a:avLst/>
          </a:prstGeom>
          <a:noFill/>
        </p:spPr>
        <p:txBody>
          <a:bodyPr wrap="none" rtlCol="0">
            <a:spAutoFit/>
          </a:bodyPr>
          <a:lstStyle/>
          <a:p>
            <a:r>
              <a:rPr kumimoji="1" lang="en-US" altLang="ja-JP" dirty="0"/>
              <a:t>【</a:t>
            </a:r>
            <a:r>
              <a:rPr lang="ja-JP" altLang="en-US" dirty="0"/>
              <a:t>県道花口下石見線</a:t>
            </a:r>
            <a:r>
              <a:rPr kumimoji="1" lang="en-US" altLang="ja-JP" dirty="0"/>
              <a:t>】</a:t>
            </a:r>
            <a:endParaRPr kumimoji="1" lang="ja-JP" altLang="en-US" dirty="0"/>
          </a:p>
        </p:txBody>
      </p:sp>
      <p:sp>
        <p:nvSpPr>
          <p:cNvPr id="3" name="正方形/長方形 2"/>
          <p:cNvSpPr/>
          <p:nvPr/>
        </p:nvSpPr>
        <p:spPr>
          <a:xfrm>
            <a:off x="7137243" y="5157192"/>
            <a:ext cx="2574286" cy="1368152"/>
          </a:xfrm>
          <a:prstGeom prst="rect">
            <a:avLst/>
          </a:prstGeom>
          <a:noFill/>
          <a:ln>
            <a:solidFill>
              <a:srgbClr val="3333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856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669182" y="2551306"/>
            <a:ext cx="1620957" cy="338554"/>
          </a:xfrm>
          <a:prstGeom prst="rect">
            <a:avLst/>
          </a:prstGeom>
          <a:noFill/>
        </p:spPr>
        <p:txBody>
          <a:bodyPr wrap="none" rtlCol="0">
            <a:spAutoFit/>
          </a:bodyPr>
          <a:lstStyle/>
          <a:p>
            <a:r>
              <a:rPr lang="ja-JP" altLang="en-US" sz="1600" dirty="0"/>
              <a:t>（落石発生源）</a:t>
            </a:r>
            <a:endParaRPr kumimoji="1" lang="ja-JP" altLang="en-US" sz="1600" dirty="0"/>
          </a:p>
        </p:txBody>
      </p:sp>
      <p:sp>
        <p:nvSpPr>
          <p:cNvPr id="20" name="テキスト ボックス 19"/>
          <p:cNvSpPr txBox="1"/>
          <p:nvPr/>
        </p:nvSpPr>
        <p:spPr>
          <a:xfrm>
            <a:off x="6222741" y="3005059"/>
            <a:ext cx="1620957" cy="338554"/>
          </a:xfrm>
          <a:prstGeom prst="rect">
            <a:avLst/>
          </a:prstGeom>
          <a:noFill/>
        </p:spPr>
        <p:txBody>
          <a:bodyPr wrap="none" rtlCol="0">
            <a:spAutoFit/>
          </a:bodyPr>
          <a:lstStyle/>
          <a:p>
            <a:r>
              <a:rPr kumimoji="1" lang="en-US" altLang="ja-JP" sz="1600" dirty="0"/>
              <a:t>【</a:t>
            </a:r>
            <a:r>
              <a:rPr kumimoji="1" lang="ja-JP" altLang="en-US" sz="1600" dirty="0"/>
              <a:t>計画</a:t>
            </a:r>
            <a:r>
              <a:rPr lang="ja-JP" altLang="en-US" sz="1600" dirty="0"/>
              <a:t>断面図</a:t>
            </a:r>
            <a:r>
              <a:rPr kumimoji="1" lang="en-US" altLang="ja-JP" sz="1600" dirty="0"/>
              <a:t>】</a:t>
            </a:r>
            <a:endParaRPr kumimoji="1" lang="ja-JP" altLang="en-US" sz="1600" dirty="0"/>
          </a:p>
        </p:txBody>
      </p:sp>
      <p:sp>
        <p:nvSpPr>
          <p:cNvPr id="9" name="タイトル 2"/>
          <p:cNvSpPr txBox="1">
            <a:spLocks/>
          </p:cNvSpPr>
          <p:nvPr/>
        </p:nvSpPr>
        <p:spPr>
          <a:xfrm>
            <a:off x="457189" y="169781"/>
            <a:ext cx="8915400" cy="1138138"/>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a:lstStyle>
          <a:p>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④検討結果</a:t>
            </a:r>
            <a:r>
              <a:rPr lang="en-US" altLang="ja-JP"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上萩山工区　</a:t>
            </a:r>
          </a:p>
        </p:txBody>
      </p:sp>
      <p:grpSp>
        <p:nvGrpSpPr>
          <p:cNvPr id="2" name="グループ化 1"/>
          <p:cNvGrpSpPr/>
          <p:nvPr/>
        </p:nvGrpSpPr>
        <p:grpSpPr>
          <a:xfrm>
            <a:off x="6114204" y="468981"/>
            <a:ext cx="3035786" cy="2103045"/>
            <a:chOff x="2756217" y="2066290"/>
            <a:chExt cx="3631565" cy="2725420"/>
          </a:xfrm>
        </p:grpSpPr>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2756217" y="2066290"/>
              <a:ext cx="3631565" cy="2725420"/>
            </a:xfrm>
            <a:prstGeom prst="rect">
              <a:avLst/>
            </a:prstGeom>
          </p:spPr>
        </p:pic>
        <p:sp>
          <p:nvSpPr>
            <p:cNvPr id="6" name="フリーフォーム 5"/>
            <p:cNvSpPr/>
            <p:nvPr/>
          </p:nvSpPr>
          <p:spPr>
            <a:xfrm>
              <a:off x="2928937" y="2626995"/>
              <a:ext cx="3286125" cy="1604010"/>
            </a:xfrm>
            <a:custGeom>
              <a:avLst/>
              <a:gdLst>
                <a:gd name="connsiteX0" fmla="*/ 77638 w 3286664"/>
                <a:gd name="connsiteY0" fmla="*/ 1285336 h 1604514"/>
                <a:gd name="connsiteX1" fmla="*/ 2760453 w 3286664"/>
                <a:gd name="connsiteY1" fmla="*/ 1604514 h 1604514"/>
                <a:gd name="connsiteX2" fmla="*/ 3286664 w 3286664"/>
                <a:gd name="connsiteY2" fmla="*/ 1276710 h 1604514"/>
                <a:gd name="connsiteX3" fmla="*/ 2078966 w 3286664"/>
                <a:gd name="connsiteY3" fmla="*/ 163902 h 1604514"/>
                <a:gd name="connsiteX4" fmla="*/ 1112808 w 3286664"/>
                <a:gd name="connsiteY4" fmla="*/ 0 h 1604514"/>
                <a:gd name="connsiteX5" fmla="*/ 0 w 3286664"/>
                <a:gd name="connsiteY5" fmla="*/ 638355 h 1604514"/>
                <a:gd name="connsiteX6" fmla="*/ 77638 w 3286664"/>
                <a:gd name="connsiteY6" fmla="*/ 1285336 h 16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664" h="1604514">
                  <a:moveTo>
                    <a:pt x="77638" y="1285336"/>
                  </a:moveTo>
                  <a:lnTo>
                    <a:pt x="2760453" y="1604514"/>
                  </a:lnTo>
                  <a:lnTo>
                    <a:pt x="3286664" y="1276710"/>
                  </a:lnTo>
                  <a:lnTo>
                    <a:pt x="2078966" y="163902"/>
                  </a:lnTo>
                  <a:lnTo>
                    <a:pt x="1112808" y="0"/>
                  </a:lnTo>
                  <a:lnTo>
                    <a:pt x="0" y="638355"/>
                  </a:lnTo>
                  <a:lnTo>
                    <a:pt x="77638" y="1285336"/>
                  </a:lnTo>
                  <a:close/>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テキスト ボックス 2"/>
            <p:cNvSpPr txBox="1">
              <a:spLocks noChangeArrowheads="1"/>
            </p:cNvSpPr>
            <p:nvPr/>
          </p:nvSpPr>
          <p:spPr bwMode="auto">
            <a:xfrm>
              <a:off x="4818063" y="3256280"/>
              <a:ext cx="481965" cy="35897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1200" b="1" kern="100" dirty="0">
                  <a:solidFill>
                    <a:srgbClr val="FF0000"/>
                  </a:solidFill>
                  <a:latin typeface="Century"/>
                  <a:ea typeface="ＭＳ 明朝"/>
                  <a:cs typeface="Times New Roman"/>
                </a:rPr>
                <a:t>A</a:t>
              </a:r>
              <a:endParaRPr lang="ja-JP" sz="1050" kern="100" dirty="0">
                <a:effectLst/>
                <a:latin typeface="Century"/>
                <a:ea typeface="ＭＳ 明朝"/>
                <a:cs typeface="Times New Roman"/>
              </a:endParaRPr>
            </a:p>
          </p:txBody>
        </p:sp>
        <p:sp>
          <p:nvSpPr>
            <p:cNvPr id="8" name="テキスト ボックス 2"/>
            <p:cNvSpPr txBox="1">
              <a:spLocks noChangeArrowheads="1"/>
            </p:cNvSpPr>
            <p:nvPr/>
          </p:nvSpPr>
          <p:spPr bwMode="auto">
            <a:xfrm>
              <a:off x="3179127" y="3273424"/>
              <a:ext cx="481965" cy="35897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1200" b="1" kern="100" dirty="0">
                  <a:solidFill>
                    <a:srgbClr val="FF0000"/>
                  </a:solidFill>
                  <a:latin typeface="Century"/>
                  <a:ea typeface="ＭＳ 明朝"/>
                  <a:cs typeface="Times New Roman"/>
                </a:rPr>
                <a:t>A</a:t>
              </a:r>
              <a:endParaRPr lang="ja-JP" sz="1050" kern="100" dirty="0">
                <a:effectLst/>
                <a:latin typeface="Century"/>
                <a:ea typeface="ＭＳ 明朝"/>
                <a:cs typeface="Times New Roman"/>
              </a:endParaRPr>
            </a:p>
          </p:txBody>
        </p:sp>
        <p:sp>
          <p:nvSpPr>
            <p:cNvPr id="10" name="テキスト ボックス 2"/>
            <p:cNvSpPr txBox="1">
              <a:spLocks noChangeArrowheads="1"/>
            </p:cNvSpPr>
            <p:nvPr/>
          </p:nvSpPr>
          <p:spPr bwMode="auto">
            <a:xfrm>
              <a:off x="3946842" y="2738755"/>
              <a:ext cx="481965" cy="358974"/>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en-US" altLang="ja-JP" sz="1200" b="1" kern="100" dirty="0">
                  <a:solidFill>
                    <a:srgbClr val="FFFF00"/>
                  </a:solidFill>
                  <a:latin typeface="Century"/>
                  <a:ea typeface="ＭＳ 明朝"/>
                  <a:cs typeface="Times New Roman"/>
                </a:rPr>
                <a:t>B</a:t>
              </a:r>
              <a:endParaRPr lang="ja-JP" sz="1050" kern="100" dirty="0">
                <a:effectLst/>
                <a:latin typeface="Century"/>
                <a:ea typeface="ＭＳ 明朝"/>
                <a:cs typeface="Times New Roman"/>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297" y="1677251"/>
            <a:ext cx="4022593" cy="309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584515" y="4607271"/>
            <a:ext cx="4953000" cy="861774"/>
          </a:xfrm>
          <a:prstGeom prst="rect">
            <a:avLst/>
          </a:prstGeom>
        </p:spPr>
        <p:txBody>
          <a:bodyPr>
            <a:spAutoFit/>
          </a:bodyPr>
          <a:lstStyle/>
          <a:p>
            <a:r>
              <a:rPr lang="ja-JP" altLang="en-US" dirty="0"/>
              <a:t>　</a:t>
            </a:r>
            <a:r>
              <a:rPr lang="ja-JP" altLang="ja-JP" sz="1600" dirty="0">
                <a:latin typeface="+mn-ea"/>
              </a:rPr>
              <a:t>調査</a:t>
            </a:r>
            <a:r>
              <a:rPr lang="ja-JP" altLang="en-US" sz="1600" dirty="0">
                <a:latin typeface="+mn-ea"/>
              </a:rPr>
              <a:t>に</a:t>
            </a:r>
            <a:r>
              <a:rPr lang="ja-JP" altLang="ja-JP" sz="1600" dirty="0">
                <a:latin typeface="+mn-ea"/>
              </a:rPr>
              <a:t>より、落石危険度ﾗﾝｸ：Ａ</a:t>
            </a:r>
            <a:r>
              <a:rPr lang="en-US" altLang="ja-JP" sz="1600" dirty="0">
                <a:latin typeface="+mn-ea"/>
              </a:rPr>
              <a:t>or</a:t>
            </a:r>
            <a:r>
              <a:rPr lang="ja-JP" altLang="ja-JP" sz="1600" dirty="0">
                <a:latin typeface="+mn-ea"/>
              </a:rPr>
              <a:t>Ｂに該当する個体別落石エネルギーは、</a:t>
            </a:r>
            <a:r>
              <a:rPr lang="ja-JP" altLang="en-US" sz="1600" dirty="0">
                <a:latin typeface="+mn-ea"/>
              </a:rPr>
              <a:t>２７</a:t>
            </a:r>
            <a:r>
              <a:rPr lang="ja-JP" altLang="ja-JP" sz="1600" dirty="0">
                <a:latin typeface="+mn-ea"/>
              </a:rPr>
              <a:t>～</a:t>
            </a:r>
            <a:r>
              <a:rPr lang="ja-JP" altLang="en-US" sz="1600" dirty="0">
                <a:latin typeface="+mn-ea"/>
              </a:rPr>
              <a:t>１４４</a:t>
            </a:r>
            <a:r>
              <a:rPr lang="en-US" altLang="ja-JP" sz="1600" dirty="0">
                <a:latin typeface="+mn-ea"/>
              </a:rPr>
              <a:t>KJ</a:t>
            </a:r>
            <a:r>
              <a:rPr lang="ja-JP" altLang="ja-JP" sz="1600" dirty="0">
                <a:latin typeface="+mn-ea"/>
              </a:rPr>
              <a:t>の範囲で</a:t>
            </a:r>
            <a:r>
              <a:rPr lang="ja-JP" altLang="en-US" sz="1600" dirty="0">
                <a:latin typeface="+mn-ea"/>
              </a:rPr>
              <a:t>あった</a:t>
            </a:r>
            <a:r>
              <a:rPr lang="ja-JP" altLang="ja-JP" sz="1600" dirty="0">
                <a:latin typeface="+mn-ea"/>
              </a:rPr>
              <a:t>。</a:t>
            </a:r>
            <a:endParaRPr lang="ja-JP" altLang="en-US" sz="1600" dirty="0">
              <a:latin typeface="+mn-ea"/>
            </a:endParaRPr>
          </a:p>
        </p:txBody>
      </p:sp>
      <p:sp>
        <p:nvSpPr>
          <p:cNvPr id="14" name="テキスト ボックス 13"/>
          <p:cNvSpPr txBox="1"/>
          <p:nvPr/>
        </p:nvSpPr>
        <p:spPr>
          <a:xfrm>
            <a:off x="1636447" y="1291863"/>
            <a:ext cx="1620957" cy="338554"/>
          </a:xfrm>
          <a:prstGeom prst="rect">
            <a:avLst/>
          </a:prstGeom>
          <a:noFill/>
        </p:spPr>
        <p:txBody>
          <a:bodyPr wrap="none" rtlCol="0">
            <a:spAutoFit/>
          </a:bodyPr>
          <a:lstStyle/>
          <a:p>
            <a:r>
              <a:rPr kumimoji="1" lang="en-US" altLang="ja-JP" sz="1600" dirty="0"/>
              <a:t>【</a:t>
            </a:r>
            <a:r>
              <a:rPr lang="ja-JP" altLang="en-US" sz="1600" dirty="0"/>
              <a:t>計画平面図</a:t>
            </a:r>
            <a:r>
              <a:rPr kumimoji="1" lang="en-US" altLang="ja-JP" sz="1600" dirty="0"/>
              <a:t>】</a:t>
            </a:r>
            <a:endParaRPr kumimoji="1" lang="ja-JP" altLang="en-US" sz="1600" dirty="0"/>
          </a:p>
        </p:txBody>
      </p:sp>
      <p:sp>
        <p:nvSpPr>
          <p:cNvPr id="15" name="テキスト ボックス 14"/>
          <p:cNvSpPr txBox="1"/>
          <p:nvPr/>
        </p:nvSpPr>
        <p:spPr>
          <a:xfrm>
            <a:off x="1219892" y="5733256"/>
            <a:ext cx="4015843" cy="923330"/>
          </a:xfrm>
          <a:prstGeom prst="rect">
            <a:avLst/>
          </a:prstGeom>
          <a:noFill/>
        </p:spPr>
        <p:txBody>
          <a:bodyPr wrap="none" rtlCol="0">
            <a:spAutoFit/>
          </a:bodyPr>
          <a:lstStyle/>
          <a:p>
            <a:pPr algn="ctr"/>
            <a:r>
              <a:rPr kumimoji="1" lang="en-US" altLang="ja-JP" dirty="0"/>
              <a:t>【</a:t>
            </a:r>
            <a:r>
              <a:rPr kumimoji="1" lang="ja-JP" altLang="en-US" dirty="0"/>
              <a:t>対策工法</a:t>
            </a:r>
            <a:r>
              <a:rPr kumimoji="1" lang="en-US" altLang="ja-JP" dirty="0"/>
              <a:t>】</a:t>
            </a:r>
          </a:p>
          <a:p>
            <a:r>
              <a:rPr kumimoji="1" lang="ja-JP" altLang="en-US" dirty="0"/>
              <a:t>予防工：</a:t>
            </a:r>
            <a:r>
              <a:rPr lang="ja-JP" altLang="en-US" dirty="0"/>
              <a:t>伏工</a:t>
            </a:r>
            <a:r>
              <a:rPr lang="en-US" altLang="ja-JP" dirty="0"/>
              <a:t>(</a:t>
            </a:r>
            <a:r>
              <a:rPr lang="ja-JP" altLang="en-US" dirty="0"/>
              <a:t>高ｴﾈﾙｷﾞｰ対応型</a:t>
            </a:r>
            <a:r>
              <a:rPr lang="en-US" altLang="ja-JP" dirty="0"/>
              <a:t>)</a:t>
            </a:r>
          </a:p>
          <a:p>
            <a:r>
              <a:rPr kumimoji="1" lang="ja-JP" altLang="en-US" dirty="0"/>
              <a:t>防護工：斜面中腹柵</a:t>
            </a:r>
            <a:r>
              <a:rPr kumimoji="1" lang="en-US" altLang="ja-JP" dirty="0"/>
              <a:t>(</a:t>
            </a:r>
            <a:r>
              <a:rPr lang="ja-JP" altLang="en-US" dirty="0"/>
              <a:t>高ｴﾈﾙｷﾞｰ対応型</a:t>
            </a:r>
            <a:r>
              <a:rPr kumimoji="1" lang="en-US" altLang="ja-JP" dirty="0"/>
              <a:t>)</a:t>
            </a:r>
          </a:p>
        </p:txBody>
      </p:sp>
      <p:sp>
        <p:nvSpPr>
          <p:cNvPr id="16" name="テキスト ボックス 15"/>
          <p:cNvSpPr txBox="1"/>
          <p:nvPr/>
        </p:nvSpPr>
        <p:spPr>
          <a:xfrm>
            <a:off x="3789053" y="1159573"/>
            <a:ext cx="2262158" cy="369332"/>
          </a:xfrm>
          <a:prstGeom prst="rect">
            <a:avLst/>
          </a:prstGeom>
          <a:noFill/>
        </p:spPr>
        <p:txBody>
          <a:bodyPr wrap="none" rtlCol="0">
            <a:spAutoFit/>
          </a:bodyPr>
          <a:lstStyle/>
          <a:p>
            <a:r>
              <a:rPr kumimoji="1" lang="en-US" altLang="ja-JP" dirty="0"/>
              <a:t>【</a:t>
            </a:r>
            <a:r>
              <a:rPr lang="ja-JP" altLang="en-US" dirty="0"/>
              <a:t>県道横田多里線</a:t>
            </a:r>
            <a:r>
              <a:rPr kumimoji="1" lang="en-US" altLang="ja-JP" dirty="0"/>
              <a:t>】</a:t>
            </a:r>
            <a:endParaRPr kumimoji="1" lang="ja-JP" altLang="en-US" dirty="0"/>
          </a:p>
        </p:txBody>
      </p:sp>
      <p:sp>
        <p:nvSpPr>
          <p:cNvPr id="17" name="下矢印 16"/>
          <p:cNvSpPr/>
          <p:nvPr/>
        </p:nvSpPr>
        <p:spPr>
          <a:xfrm>
            <a:off x="2911525" y="5410754"/>
            <a:ext cx="573077" cy="215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740532" y="5733257"/>
            <a:ext cx="5070563" cy="10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1008" y="3435747"/>
            <a:ext cx="3596570" cy="312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89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754645" y="1417342"/>
            <a:ext cx="1620957" cy="338554"/>
          </a:xfrm>
          <a:prstGeom prst="rect">
            <a:avLst/>
          </a:prstGeom>
          <a:noFill/>
        </p:spPr>
        <p:txBody>
          <a:bodyPr wrap="none" rtlCol="0">
            <a:spAutoFit/>
          </a:bodyPr>
          <a:lstStyle/>
          <a:p>
            <a:r>
              <a:rPr kumimoji="1"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計画平面図</a:t>
            </a:r>
            <a:r>
              <a:rPr kumimoji="1" lang="en-US" altLang="ja-JP" sz="1600" dirty="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731145" y="5397024"/>
            <a:ext cx="4227439" cy="1200329"/>
          </a:xfrm>
          <a:prstGeom prst="rect">
            <a:avLst/>
          </a:prstGeom>
          <a:noFill/>
        </p:spPr>
        <p:txBody>
          <a:bodyPr wrap="none" rtlCol="0">
            <a:spAutoFit/>
          </a:bodyPr>
          <a:lstStyle/>
          <a:p>
            <a:pPr algn="ctr"/>
            <a:r>
              <a:rPr lang="en-US" altLang="ja-JP" dirty="0"/>
              <a:t>【</a:t>
            </a:r>
            <a:r>
              <a:rPr lang="ja-JP" altLang="en-US" dirty="0"/>
              <a:t>対策工法</a:t>
            </a:r>
            <a:r>
              <a:rPr lang="en-US" altLang="ja-JP" dirty="0"/>
              <a:t>】</a:t>
            </a:r>
          </a:p>
          <a:p>
            <a:r>
              <a:rPr kumimoji="1" lang="ja-JP" altLang="en-US" dirty="0"/>
              <a:t>予防工：除去工</a:t>
            </a:r>
            <a:r>
              <a:rPr lang="ja-JP" altLang="en-US" dirty="0"/>
              <a:t> </a:t>
            </a:r>
            <a:r>
              <a:rPr lang="en-US" altLang="ja-JP" dirty="0"/>
              <a:t>+</a:t>
            </a:r>
            <a:r>
              <a:rPr lang="ja-JP" altLang="en-US" dirty="0"/>
              <a:t> 伏工</a:t>
            </a:r>
            <a:r>
              <a:rPr lang="en-US" altLang="ja-JP" dirty="0"/>
              <a:t>(</a:t>
            </a:r>
            <a:r>
              <a:rPr lang="ja-JP" altLang="en-US" dirty="0"/>
              <a:t>高ｴﾈﾙｷﾞｰ対応型</a:t>
            </a:r>
            <a:r>
              <a:rPr lang="en-US" altLang="ja-JP" dirty="0"/>
              <a:t>)</a:t>
            </a:r>
          </a:p>
          <a:p>
            <a:r>
              <a:rPr kumimoji="1" lang="ja-JP" altLang="en-US" dirty="0"/>
              <a:t>防護工：斜面中腹柵</a:t>
            </a:r>
            <a:r>
              <a:rPr kumimoji="1" lang="en-US" altLang="ja-JP" dirty="0"/>
              <a:t>(</a:t>
            </a:r>
            <a:r>
              <a:rPr lang="ja-JP" altLang="en-US" dirty="0"/>
              <a:t>高ｴﾈﾙｷﾞｰ対応型</a:t>
            </a:r>
            <a:r>
              <a:rPr kumimoji="1" lang="en-US" altLang="ja-JP" dirty="0"/>
              <a:t>)</a:t>
            </a:r>
          </a:p>
          <a:p>
            <a:r>
              <a:rPr lang="ja-JP" altLang="en-US" dirty="0"/>
              <a:t>　　　：落石防護柵</a:t>
            </a:r>
            <a:r>
              <a:rPr lang="en-US" altLang="ja-JP" dirty="0"/>
              <a:t>(</a:t>
            </a:r>
            <a:r>
              <a:rPr lang="ja-JP" altLang="en-US" dirty="0"/>
              <a:t>高ｴﾈﾙｷﾞｰ対応型</a:t>
            </a:r>
            <a:r>
              <a:rPr lang="en-US" altLang="ja-JP" dirty="0"/>
              <a:t>)</a:t>
            </a:r>
            <a:endParaRPr kumimoji="1" lang="en-US" altLang="ja-JP" dirty="0"/>
          </a:p>
        </p:txBody>
      </p:sp>
      <p:sp>
        <p:nvSpPr>
          <p:cNvPr id="9" name="タイトル 2"/>
          <p:cNvSpPr txBox="1">
            <a:spLocks/>
          </p:cNvSpPr>
          <p:nvPr/>
        </p:nvSpPr>
        <p:spPr>
          <a:xfrm>
            <a:off x="370512" y="230823"/>
            <a:ext cx="4027759" cy="718064"/>
          </a:xfrm>
          <a:prstGeom prst="rect">
            <a:avLst/>
          </a:prstGeom>
        </p:spPr>
        <p:txBody>
          <a:bodyPr anchor="b" anchorCtr="0">
            <a:normAutofit/>
          </a:bodyPr>
          <a:lstStyle>
            <a:defPPr>
              <a:defRPr sz="4400">
                <a:solidFill>
                  <a:schemeClr val="tx1"/>
                </a:solidFill>
                <a:latin typeface="+mj-lt"/>
                <a:ea typeface="+mj-ea"/>
                <a:cs typeface="+mj-cs"/>
              </a:defRPr>
            </a:defPPr>
            <a:lvl1pPr algn="l" eaLnBrk="1" hangingPunct="1">
              <a:buNone/>
              <a:defRPr kumimoji="1" sz="3600">
                <a:solidFill>
                  <a:schemeClr val="tx1">
                    <a:alpha val="100000"/>
                  </a:schemeClr>
                </a:solidFill>
                <a:latin typeface="+mj-lt"/>
              </a:defRPr>
            </a:lvl1pPr>
          </a:lstStyle>
          <a:p>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⑤検討結果</a:t>
            </a:r>
            <a:r>
              <a:rPr lang="en-US" altLang="ja-JP"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kern="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笠木工区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512" y="1457176"/>
            <a:ext cx="4736009" cy="290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597" y="836712"/>
            <a:ext cx="2392602" cy="167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924" y="836712"/>
            <a:ext cx="2399580" cy="167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70512" y="4293096"/>
            <a:ext cx="4953000" cy="861774"/>
          </a:xfrm>
          <a:prstGeom prst="rect">
            <a:avLst/>
          </a:prstGeom>
        </p:spPr>
        <p:txBody>
          <a:bodyPr>
            <a:spAutoFit/>
          </a:bodyPr>
          <a:lstStyle/>
          <a:p>
            <a:r>
              <a:rPr lang="ja-JP" altLang="en-US" dirty="0"/>
              <a:t>　</a:t>
            </a:r>
            <a:r>
              <a:rPr lang="ja-JP" altLang="ja-JP" sz="1600" dirty="0">
                <a:latin typeface="+mn-ea"/>
              </a:rPr>
              <a:t>当該斜面</a:t>
            </a:r>
            <a:r>
              <a:rPr lang="ja-JP" altLang="en-US" sz="1600" dirty="0">
                <a:latin typeface="+mn-ea"/>
              </a:rPr>
              <a:t>における</a:t>
            </a:r>
            <a:r>
              <a:rPr lang="ja-JP" altLang="ja-JP" sz="1600" dirty="0">
                <a:latin typeface="+mn-ea"/>
              </a:rPr>
              <a:t>落石危険度ﾗﾝｸ：Ａ</a:t>
            </a:r>
            <a:r>
              <a:rPr lang="en-US" altLang="ja-JP" sz="1600" dirty="0">
                <a:latin typeface="+mn-ea"/>
              </a:rPr>
              <a:t>or</a:t>
            </a:r>
            <a:r>
              <a:rPr lang="ja-JP" altLang="ja-JP" sz="1600" dirty="0">
                <a:latin typeface="+mn-ea"/>
              </a:rPr>
              <a:t>Ｂに該当する個体別落石エネルギーは、</a:t>
            </a:r>
            <a:r>
              <a:rPr lang="en-US" altLang="ja-JP" sz="1600" dirty="0">
                <a:latin typeface="+mn-ea"/>
              </a:rPr>
              <a:t>20</a:t>
            </a:r>
            <a:r>
              <a:rPr lang="ja-JP" altLang="en-US" sz="1600" dirty="0">
                <a:latin typeface="+mn-ea"/>
              </a:rPr>
              <a:t>～</a:t>
            </a:r>
            <a:r>
              <a:rPr lang="en-US" altLang="ja-JP" sz="1600" dirty="0">
                <a:latin typeface="+mn-ea"/>
              </a:rPr>
              <a:t>3,545KJ</a:t>
            </a:r>
            <a:r>
              <a:rPr lang="ja-JP" altLang="en-US" sz="1600" dirty="0">
                <a:latin typeface="+mn-ea"/>
              </a:rPr>
              <a:t>の範囲であった</a:t>
            </a:r>
            <a:r>
              <a:rPr lang="ja-JP" altLang="ja-JP" sz="1600" dirty="0">
                <a:latin typeface="+mn-ea"/>
              </a:rPr>
              <a:t>。</a:t>
            </a:r>
            <a:endParaRPr lang="ja-JP" altLang="en-US" sz="1600" dirty="0">
              <a:latin typeface="+mn-ea"/>
            </a:endParaRPr>
          </a:p>
        </p:txBody>
      </p:sp>
      <p:sp>
        <p:nvSpPr>
          <p:cNvPr id="11" name="テキスト ボックス 10"/>
          <p:cNvSpPr txBox="1"/>
          <p:nvPr/>
        </p:nvSpPr>
        <p:spPr>
          <a:xfrm>
            <a:off x="6102657" y="2511516"/>
            <a:ext cx="1620957" cy="338554"/>
          </a:xfrm>
          <a:prstGeom prst="rect">
            <a:avLst/>
          </a:prstGeom>
          <a:noFill/>
        </p:spPr>
        <p:txBody>
          <a:bodyPr wrap="none" rtlCol="0">
            <a:spAutoFit/>
          </a:bodyPr>
          <a:lstStyle/>
          <a:p>
            <a:r>
              <a:rPr lang="ja-JP" altLang="en-US" sz="1600" dirty="0">
                <a:latin typeface="ＭＳ ゴシック" panose="020B0609070205080204" pitchFamily="49" charset="-128"/>
                <a:ea typeface="ＭＳ ゴシック" panose="020B0609070205080204" pitchFamily="49" charset="-128"/>
              </a:rPr>
              <a:t>（落石発生源）</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6357156" y="2977850"/>
            <a:ext cx="1620957" cy="338554"/>
          </a:xfrm>
          <a:prstGeom prst="rect">
            <a:avLst/>
          </a:prstGeom>
          <a:noFill/>
        </p:spPr>
        <p:txBody>
          <a:bodyPr wrap="none" rtlCol="0">
            <a:spAutoFit/>
          </a:bodyPr>
          <a:lstStyle/>
          <a:p>
            <a:r>
              <a:rPr kumimoji="1" lang="en-US" altLang="ja-JP" sz="1600" dirty="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計画</a:t>
            </a:r>
            <a:r>
              <a:rPr lang="ja-JP" altLang="en-US" sz="1600" dirty="0">
                <a:latin typeface="ＭＳ ゴシック" panose="020B0609070205080204" pitchFamily="49" charset="-128"/>
                <a:ea typeface="ＭＳ ゴシック" panose="020B0609070205080204" pitchFamily="49" charset="-128"/>
              </a:rPr>
              <a:t>断面図</a:t>
            </a:r>
            <a:r>
              <a:rPr kumimoji="1" lang="en-US" altLang="ja-JP" sz="1600" dirty="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3906485" y="467380"/>
            <a:ext cx="2262158" cy="369332"/>
          </a:xfrm>
          <a:prstGeom prst="rect">
            <a:avLst/>
          </a:prstGeom>
          <a:noFill/>
        </p:spPr>
        <p:txBody>
          <a:bodyPr wrap="none" rtlCol="0">
            <a:spAutoFit/>
          </a:bodyPr>
          <a:lstStyle/>
          <a:p>
            <a:r>
              <a:rPr kumimoji="1" lang="en-US" altLang="ja-JP" dirty="0"/>
              <a:t>【</a:t>
            </a:r>
            <a:r>
              <a:rPr lang="ja-JP" altLang="en-US" dirty="0"/>
              <a:t>県道多里伯太線</a:t>
            </a:r>
            <a:r>
              <a:rPr kumimoji="1" lang="en-US" altLang="ja-JP" dirty="0"/>
              <a:t>】</a:t>
            </a:r>
            <a:endParaRPr kumimoji="1" lang="ja-JP" altLang="en-US" dirty="0"/>
          </a:p>
        </p:txBody>
      </p:sp>
      <p:sp>
        <p:nvSpPr>
          <p:cNvPr id="15" name="下矢印 14"/>
          <p:cNvSpPr/>
          <p:nvPr/>
        </p:nvSpPr>
        <p:spPr>
          <a:xfrm>
            <a:off x="2585724" y="5085184"/>
            <a:ext cx="573077" cy="215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a:off x="252949" y="5397024"/>
            <a:ext cx="5070563" cy="1272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156" y="4190529"/>
            <a:ext cx="3352451"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292" y="3356992"/>
            <a:ext cx="2332801" cy="158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032840"/>
      </p:ext>
    </p:extLst>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モジュール">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なめら谷川砂防工事-2</Template>
  <TotalTime>7499</TotalTime>
  <Words>1136</Words>
  <Application>Microsoft Office PowerPoint</Application>
  <PresentationFormat>A4 210 x 297 mm</PresentationFormat>
  <Paragraphs>270</Paragraphs>
  <Slides>26</Slides>
  <Notes>26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26</vt:i4>
      </vt:variant>
    </vt:vector>
  </HeadingPairs>
  <TitlesOfParts>
    <vt:vector size="40" baseType="lpstr">
      <vt:lpstr>ArialMT</vt:lpstr>
      <vt:lpstr>HGｺﾞｼｯｸM</vt:lpstr>
      <vt:lpstr>ＭＳ Ｐゴシック</vt:lpstr>
      <vt:lpstr>ＭＳ ゴシック</vt:lpstr>
      <vt:lpstr>ＭＳ 明朝</vt:lpstr>
      <vt:lpstr>MS-PGothic</vt:lpstr>
      <vt:lpstr>メイリオ</vt:lpstr>
      <vt:lpstr>Arial</vt:lpstr>
      <vt:lpstr>Calibri</vt:lpstr>
      <vt:lpstr>Century</vt:lpstr>
      <vt:lpstr>Corbel</vt:lpstr>
      <vt:lpstr>Times New Roman</vt:lpstr>
      <vt:lpstr>Wingdings</vt:lpstr>
      <vt:lpstr>DesignTemplate</vt:lpstr>
      <vt:lpstr>県道花口下石見線外（下石見工区）災害防除工事 ｢測量及び詳細設計業務委託｣ （交付金防災）（０県債）」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４.表彰に至る高評価の要因</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なめら谷川砂防工事 「測量設計及び地質調査業務委託」 </dc:title>
  <dc:creator>Windows ユーザー</dc:creator>
  <cp:lastModifiedBy>吉田 章</cp:lastModifiedBy>
  <cp:revision>290</cp:revision>
  <cp:lastPrinted>2019-04-10T23:31:13Z</cp:lastPrinted>
  <dcterms:created xsi:type="dcterms:W3CDTF">2018-03-28T01:34:52Z</dcterms:created>
  <dcterms:modified xsi:type="dcterms:W3CDTF">2019-04-11T05:44:35Z</dcterms:modified>
</cp:coreProperties>
</file>